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5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4E006A-EA00-18DC-98B8-2D641E3B0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DC8B7AB-91FF-2DA1-307E-A8F4E12E9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C65E99-F966-CCCE-5BC2-926DF5064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58E2CA-7D9A-1FA0-BB4A-5F277F94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C6A5E8-D2E9-0F70-F251-AC70CFAF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59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34DF33-1C57-251C-53CA-E0A079D7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BDB3004-CDC4-B12E-04B9-B5C0248C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046710-8D77-4A1A-6D8C-BA8A5052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77FED5-87F5-893D-EF15-AA004109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BEE547A-4C29-920B-158B-FAECDC67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9378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3811775-9EC5-2DCE-017C-2C31C87C2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ACDC0E7-19FF-F1A4-E88D-54094D40C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786B83D-4473-07B3-8D3F-EB0D23F8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350A32E-0A2C-2C13-8560-22CC873A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8FB9716-B34B-E348-0FA3-2E6E92B9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16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D50D25-0E28-79BC-5C7B-11A947F3B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2B61E6-1345-5CDD-1E72-3408EB0E0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4BCEC1-0DEB-19CB-05A9-B76C042F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809256-FCBE-6A86-6656-A765FA09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DCFBC-7162-F807-E331-087B92B3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070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BE2658-2C99-BFA6-CB73-024E145D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F36488-8F3F-EBB4-1B03-6035F2A2D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37876A-994C-0656-0A74-D0A85E42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196B24-1C42-4E70-8CD0-CA140A6F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521053-D8B1-397B-7439-FC7BD966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76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5C9192-F296-A965-8874-4D350F40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DC53CB-0E76-FD2B-4064-927467779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EB7542-DB95-78DE-7A5D-5D28C850B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D71E866-E4E5-A746-6E53-9A71DFF6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6854AE1-145F-30F6-FCCD-AC27E60C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83FBF9D-4782-183D-506D-70CC005A2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13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42E2B7-CF64-2B61-A28E-A84D0A47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CCFFED-843A-098E-2DE9-037BEC851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2B3C3A-289C-1D3D-25F3-DF3C7CE62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BDA88BA-3168-2B2E-C82E-59BD8F453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CBE0A8E-0593-AC48-589A-379C90A4A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79D543D-1E9D-13D5-9D8C-8C5365D2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37CA4A-D93E-8159-DF8F-55CEA640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BA38C1E-2323-C676-7DFE-D4247416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743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8EB20F-B1D1-EB1B-9F88-6F2E01C0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BD9A4CE-808C-DAAA-0BE1-C8A3B81D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9A31868-4401-A829-F2EE-4533E6B48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281B5E4-EEAB-896F-7A74-23C95D37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297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0A52A6D-1459-73A8-B6E3-38DF1F86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E2695B-3AFE-4D54-E2FE-FB51C9D58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191BB0B-5486-C9BC-48E7-845417B3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04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7716B2-08DD-E6D4-348E-B2AC2539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8709A0-2276-0554-8C52-440797EAF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8427B43-DC52-B6DF-41A6-979F6DB1E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F2C5F8-7608-57C6-5709-48092045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8821F7D-1FA6-D9FA-205B-27255A2E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A3F921E-3CC5-39BF-597C-3C4C7CEC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82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A0A8B3-3919-C335-D968-4F4CCA38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8F99732-69AD-49D5-939E-62507943C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B3C1C54-474B-7210-F7FD-E079A0D67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9309641-8774-6BDB-EF41-DD19F73C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8F2B3F1-A032-605E-80FE-4AC17B48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D42CE81-CF31-5B24-63FA-F5CEA7D2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093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BEF6E53-AACB-3E9C-EEFB-231F04FC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54BA072-3644-D266-A5E3-B31CED7BA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FE6931-15E2-FBD7-72E0-BA6278680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7DBAF-660D-4F3B-A7EF-04D1AA536E63}" type="datetimeFigureOut">
              <a:rPr lang="fi-FI" smtClean="0"/>
              <a:t>14.1.2024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9BA92DD-0646-B233-9512-34E6EF2F6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E12EEB3-B859-43B3-E582-1F90927CB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3B82-2331-49FC-B5A0-FE14CA710E8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076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Värikäs Feathers">
            <a:extLst>
              <a:ext uri="{FF2B5EF4-FFF2-40B4-BE49-F238E27FC236}">
                <a16:creationId xmlns:a16="http://schemas.microsoft.com/office/drawing/2014/main" id="{D4C4B84D-6DFC-6AFA-3680-759280D807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463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227BC5D-2C5B-BE91-8F1F-27E3ACD9B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sz="5200" dirty="0">
                <a:solidFill>
                  <a:srgbClr val="FFFFFF"/>
                </a:solidFill>
              </a:rPr>
              <a:t>Asia- ja mediatekstien analysoiminen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8A44C0C-CB7C-267A-D605-EE6486DA7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Särmä 11, luku 7</a:t>
            </a:r>
          </a:p>
          <a:p>
            <a:r>
              <a:rPr lang="fi-FI" dirty="0">
                <a:solidFill>
                  <a:srgbClr val="FFFFFF"/>
                </a:solidFill>
              </a:rPr>
              <a:t>Hanna Vainionpää / kevät 2024</a:t>
            </a:r>
          </a:p>
        </p:txBody>
      </p:sp>
    </p:spTree>
    <p:extLst>
      <p:ext uri="{BB962C8B-B14F-4D97-AF65-F5344CB8AC3E}">
        <p14:creationId xmlns:p14="http://schemas.microsoft.com/office/powerpoint/2010/main" val="3940787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61AE3D0-187A-DBC8-4912-9C21F4F2E8D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1108-9B89-6563-1B3A-CCED8F2FF081}"/>
              </a:ext>
            </a:extLst>
          </p:cNvPr>
          <p:cNvSpPr txBox="1"/>
          <p:nvPr/>
        </p:nvSpPr>
        <p:spPr>
          <a:xfrm>
            <a:off x="2931287" y="173620"/>
            <a:ext cx="6329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Esimerkki lukutaidon tehtävästä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72027CD-BC39-D4A3-D057-F9FFEC886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48" t="41688" r="19399" b="22531"/>
          <a:stretch/>
        </p:blipFill>
        <p:spPr>
          <a:xfrm>
            <a:off x="1020501" y="1333183"/>
            <a:ext cx="10150998" cy="5075502"/>
          </a:xfrm>
          <a:prstGeom prst="rect">
            <a:avLst/>
          </a:prstGeom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792F1C7B-909B-C2C2-74B6-040FD34CFD89}"/>
              </a:ext>
            </a:extLst>
          </p:cNvPr>
          <p:cNvCxnSpPr>
            <a:cxnSpLocks/>
          </p:cNvCxnSpPr>
          <p:nvPr/>
        </p:nvCxnSpPr>
        <p:spPr>
          <a:xfrm>
            <a:off x="1134320" y="3020992"/>
            <a:ext cx="814954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991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E97A4B6-BC73-A38C-4A3C-9C91F675CE6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1876017-9984-0902-E9AD-36F09C475883}"/>
              </a:ext>
            </a:extLst>
          </p:cNvPr>
          <p:cNvSpPr txBox="1"/>
          <p:nvPr/>
        </p:nvSpPr>
        <p:spPr>
          <a:xfrm>
            <a:off x="2645960" y="160997"/>
            <a:ext cx="69000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Näin analysoit </a:t>
            </a:r>
            <a:r>
              <a:rPr lang="fi-FI" sz="3400" b="1" dirty="0">
                <a:latin typeface="Avenir Next LT Pro Light" panose="020B0304020202020204" pitchFamily="34" charset="0"/>
              </a:rPr>
              <a:t>audiovisuaalisuutta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BD752D8-C7BD-97B8-C69A-71D446B9FABC}"/>
              </a:ext>
            </a:extLst>
          </p:cNvPr>
          <p:cNvSpPr txBox="1"/>
          <p:nvPr/>
        </p:nvSpPr>
        <p:spPr>
          <a:xfrm>
            <a:off x="277792" y="1098546"/>
            <a:ext cx="113663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400" dirty="0"/>
              <a:t>Selvitä aineiston perustiedot.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Onko kuva tai video osa jotain kokonaisuutta? Mikä on sen tehtävä kokonaisuudessa?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Tutki kuvan tai videon sisältöä.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Mitä kuvassa tai videolla tapahtuu? Tutki henkilöitä, miljöötä ja todenmukaisuutta.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Mitä vastakkainasetteluja tai rinnastuksia kuvassa tai videossa on? Onko videossa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kertomus? Mikä on videon rakenne (alkutilanne, käännekohdat, loppu)?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Tutki kuvan visuaalisia keinoja.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Tutki sommittelua, rajausta, kuvakokoa, kuvakulmaa, värejä ja valaistusta sekä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tarkennusta.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Tutki videon audiovisuaalisia keinoja.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Tutki visuaalisia keinoja, leikkauksia ja editointia sekä ääniä. Pohdi, mikä on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esimerkiksi erikoistehosteiden tai äänien tehtävä.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Tee kokonaistulkinta.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 Mihin käytetyillä keinoilla pyritään? Millaisen vaikutelman kuva tai video antaa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 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kuvaamastaan aiheesta?</a:t>
            </a:r>
            <a:endParaRPr lang="fi-FI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61AE3D0-187A-DBC8-4912-9C21F4F2E8D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1108-9B89-6563-1B3A-CCED8F2FF081}"/>
              </a:ext>
            </a:extLst>
          </p:cNvPr>
          <p:cNvSpPr txBox="1"/>
          <p:nvPr/>
        </p:nvSpPr>
        <p:spPr>
          <a:xfrm>
            <a:off x="2931287" y="173620"/>
            <a:ext cx="6329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Esimerkki lukutaidon tehtävästä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A38FF30-DFF9-6F98-16A9-911BAB341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28" t="40844" r="19588" b="23713"/>
          <a:stretch/>
        </p:blipFill>
        <p:spPr>
          <a:xfrm>
            <a:off x="1249417" y="1402121"/>
            <a:ext cx="9693161" cy="4869773"/>
          </a:xfrm>
          <a:prstGeom prst="rect">
            <a:avLst/>
          </a:prstGeom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792F1C7B-909B-C2C2-74B6-040FD34CFD89}"/>
              </a:ext>
            </a:extLst>
          </p:cNvPr>
          <p:cNvCxnSpPr>
            <a:cxnSpLocks/>
          </p:cNvCxnSpPr>
          <p:nvPr/>
        </p:nvCxnSpPr>
        <p:spPr>
          <a:xfrm>
            <a:off x="1331088" y="2245487"/>
            <a:ext cx="831062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8F361E5D-66BF-384F-9F61-461B4F1B8F61}"/>
              </a:ext>
            </a:extLst>
          </p:cNvPr>
          <p:cNvCxnSpPr>
            <a:cxnSpLocks/>
          </p:cNvCxnSpPr>
          <p:nvPr/>
        </p:nvCxnSpPr>
        <p:spPr>
          <a:xfrm>
            <a:off x="3159889" y="1842301"/>
            <a:ext cx="772224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34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E97A4B6-BC73-A38C-4A3C-9C91F675CE6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1876017-9984-0902-E9AD-36F09C475883}"/>
              </a:ext>
            </a:extLst>
          </p:cNvPr>
          <p:cNvSpPr txBox="1"/>
          <p:nvPr/>
        </p:nvSpPr>
        <p:spPr>
          <a:xfrm>
            <a:off x="4016023" y="160997"/>
            <a:ext cx="41599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Näin analysoit </a:t>
            </a:r>
            <a:r>
              <a:rPr lang="fi-FI" sz="3400" b="1" dirty="0">
                <a:latin typeface="Avenir Next LT Pro Light" panose="020B0304020202020204" pitchFamily="34" charset="0"/>
              </a:rPr>
              <a:t>kieltä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BD752D8-C7BD-97B8-C69A-71D446B9FABC}"/>
              </a:ext>
            </a:extLst>
          </p:cNvPr>
          <p:cNvSpPr txBox="1"/>
          <p:nvPr/>
        </p:nvSpPr>
        <p:spPr>
          <a:xfrm>
            <a:off x="138896" y="1387913"/>
            <a:ext cx="1191420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300" dirty="0"/>
              <a:t>Selvitä aineiston perustiedot.</a:t>
            </a:r>
          </a:p>
          <a:p>
            <a:pPr marL="342900" indent="-342900">
              <a:buAutoNum type="arabicPeriod"/>
            </a:pPr>
            <a:r>
              <a:rPr lang="fi-FI" sz="2300" dirty="0">
                <a:solidFill>
                  <a:srgbClr val="212121"/>
                </a:solidFill>
              </a:rPr>
              <a:t>Tutki kielen rakenteita.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- Tutki sanaluokkia, lauseenjäseniä ja virkerakenteita.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300" dirty="0">
                <a:solidFill>
                  <a:srgbClr val="212121"/>
                </a:solidFill>
              </a:rPr>
              <a:t>Tutki kielellä vaikuttamista.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- Minkä aihepiirin sanastoa käytetään? Millaisia mielikuvia sanavalinnoilla luodaan? Tutki kielen 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  ymmärrettävyyttä sekä tekijän ja vastaanottajan asemoitumista.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300" dirty="0">
                <a:solidFill>
                  <a:srgbClr val="212121"/>
                </a:solidFill>
              </a:rPr>
              <a:t>Tutki kielen vaihtelua.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- Onko aineisto pääosin yleiskielinen vai puhekielinen? Onko aineistossa murre­piirteitä? Mitä 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  niillä halutaan viestiä? Tutki sosiaalista vaihtelua (esim. Miten tekijän ammatti, ikä ja asema 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  näkyvät kielessä?) ja tilanteista vaihtelua (esim. Miten kielessä näkyvät tekstilajin piirteet, 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  julkaisuaika ja ­-paikka sekä tavoite?).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300" dirty="0">
                <a:solidFill>
                  <a:srgbClr val="212121"/>
                </a:solidFill>
              </a:rPr>
              <a:t>Tee kokonaistulkinta.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- </a:t>
            </a:r>
            <a:r>
              <a:rPr lang="fi-FI" sz="2300" b="0" i="0" dirty="0">
                <a:solidFill>
                  <a:schemeClr val="accent6"/>
                </a:solidFill>
                <a:effectLst/>
              </a:rPr>
              <a:t> Kokoa tärkeimmät kielen keinot ja luonnehdi niiden pohjalta aineiston kieltä. Millainen on </a:t>
            </a:r>
          </a:p>
          <a:p>
            <a:pPr lvl="1"/>
            <a:r>
              <a:rPr lang="fi-FI" sz="2300" dirty="0">
                <a:solidFill>
                  <a:schemeClr val="accent6"/>
                </a:solidFill>
              </a:rPr>
              <a:t>  </a:t>
            </a:r>
            <a:r>
              <a:rPr lang="fi-FI" sz="2300" b="0" i="0" dirty="0">
                <a:solidFill>
                  <a:schemeClr val="accent6"/>
                </a:solidFill>
                <a:effectLst/>
              </a:rPr>
              <a:t>aineiston tyyli? Arvioi, miten hyvin kieli onnistuu palvelemaan aineiston tavoitteita.</a:t>
            </a:r>
            <a:endParaRPr lang="fi-FI" sz="23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5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61AE3D0-187A-DBC8-4912-9C21F4F2E8D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1108-9B89-6563-1B3A-CCED8F2FF081}"/>
              </a:ext>
            </a:extLst>
          </p:cNvPr>
          <p:cNvSpPr txBox="1"/>
          <p:nvPr/>
        </p:nvSpPr>
        <p:spPr>
          <a:xfrm>
            <a:off x="2931287" y="173620"/>
            <a:ext cx="6329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Esimerkki lukutaidon tehtävästä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7700277-F563-4CDF-ED92-42378F46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32" t="44219" r="19304" b="23375"/>
          <a:stretch/>
        </p:blipFill>
        <p:spPr>
          <a:xfrm>
            <a:off x="1118226" y="1431419"/>
            <a:ext cx="9955544" cy="4529539"/>
          </a:xfrm>
          <a:prstGeom prst="rect">
            <a:avLst/>
          </a:prstGeom>
        </p:spPr>
      </p:pic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792F1C7B-909B-C2C2-74B6-040FD34CFD89}"/>
              </a:ext>
            </a:extLst>
          </p:cNvPr>
          <p:cNvCxnSpPr>
            <a:cxnSpLocks/>
          </p:cNvCxnSpPr>
          <p:nvPr/>
        </p:nvCxnSpPr>
        <p:spPr>
          <a:xfrm>
            <a:off x="1226916" y="2338085"/>
            <a:ext cx="785921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8F361E5D-66BF-384F-9F61-461B4F1B8F61}"/>
              </a:ext>
            </a:extLst>
          </p:cNvPr>
          <p:cNvCxnSpPr>
            <a:cxnSpLocks/>
          </p:cNvCxnSpPr>
          <p:nvPr/>
        </p:nvCxnSpPr>
        <p:spPr>
          <a:xfrm>
            <a:off x="3078866" y="1911749"/>
            <a:ext cx="739622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00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Värikäs Feathers">
            <a:extLst>
              <a:ext uri="{FF2B5EF4-FFF2-40B4-BE49-F238E27FC236}">
                <a16:creationId xmlns:a16="http://schemas.microsoft.com/office/drawing/2014/main" id="{73841136-D36B-53E6-A905-D6C17B533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46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3CE21D7-1DDE-CFF5-60EC-55558C2F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08"/>
            <a:ext cx="10515600" cy="1325563"/>
          </a:xfrm>
        </p:spPr>
        <p:txBody>
          <a:bodyPr>
            <a:normAutofit/>
          </a:bodyPr>
          <a:lstStyle/>
          <a:p>
            <a:r>
              <a:rPr lang="fi-FI" sz="4800" dirty="0">
                <a:solidFill>
                  <a:srgbClr val="FFFFFF"/>
                </a:solidFill>
              </a:rPr>
              <a:t>Kotitehtävä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473231-5B1B-B209-45FC-50E48B860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676"/>
            <a:ext cx="10875380" cy="5092861"/>
          </a:xfrm>
        </p:spPr>
        <p:txBody>
          <a:bodyPr>
            <a:normAutofit/>
          </a:bodyPr>
          <a:lstStyle/>
          <a:p>
            <a:r>
              <a:rPr lang="fi-FI" sz="3100" dirty="0">
                <a:solidFill>
                  <a:srgbClr val="FFFFFF"/>
                </a:solidFill>
              </a:rPr>
              <a:t>Seuraavalla kaksoistunnilla kirjoitetaan lukutaidon vastaus asia- ja mediatekstistä. Tutustu kotona luvusta 8 löytyviin lukutaidon kokeisiin (1–4) ja niiden aineistoihin. Valitse tehtävistä yksi.</a:t>
            </a:r>
          </a:p>
          <a:p>
            <a:r>
              <a:rPr lang="fi-FI" sz="3100" dirty="0">
                <a:solidFill>
                  <a:srgbClr val="FFFFFF"/>
                </a:solidFill>
              </a:rPr>
              <a:t>Varsinainen kirjoitustyö tehdään tunnilla, mutta voit valmistautua ja suunnitella vastaustasi jo kotona. Tutustu luvun 7 opetustekstiin ja katso valitsemasi tehtävän kannalta olennaisimmat opetusvideot.</a:t>
            </a:r>
          </a:p>
          <a:p>
            <a:r>
              <a:rPr lang="fi-FI" sz="3100" dirty="0">
                <a:solidFill>
                  <a:srgbClr val="FFFFFF"/>
                </a:solidFill>
              </a:rPr>
              <a:t>Tunnilla kirjoitettavan harjoitusvastauksen sopiva pituus on noin 2500 merkkiä (ilman välilyöntejä). Keskeneräiset vastaukset kirjoitetaan loppuun kotona ja palautetaan seuraavalla kaksoistunnilla.</a:t>
            </a:r>
          </a:p>
        </p:txBody>
      </p:sp>
    </p:spTree>
    <p:extLst>
      <p:ext uri="{BB962C8B-B14F-4D97-AF65-F5344CB8AC3E}">
        <p14:creationId xmlns:p14="http://schemas.microsoft.com/office/powerpoint/2010/main" val="224066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Värikäs Feathers">
            <a:extLst>
              <a:ext uri="{FF2B5EF4-FFF2-40B4-BE49-F238E27FC236}">
                <a16:creationId xmlns:a16="http://schemas.microsoft.com/office/drawing/2014/main" id="{73841136-D36B-53E6-A905-D6C17B533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6" b="46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3CE21D7-1DDE-CFF5-60EC-55558C2F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800" dirty="0">
                <a:solidFill>
                  <a:srgbClr val="FFFFFF"/>
                </a:solidFill>
              </a:rPr>
              <a:t>+ muut kotitehtävät: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473231-5B1B-B209-45FC-50E48B860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489"/>
            <a:ext cx="10515600" cy="3931474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rgbClr val="FFFFFF"/>
                </a:solidFill>
              </a:rPr>
              <a:t>ÄI11/6: lue opetusteksti ja tee tehtävät 2 ja 3</a:t>
            </a:r>
          </a:p>
          <a:p>
            <a:r>
              <a:rPr lang="fi-FI" sz="3200" dirty="0">
                <a:solidFill>
                  <a:srgbClr val="FFFFFF"/>
                </a:solidFill>
              </a:rPr>
              <a:t>ÄI11/7: lue opetusteksti ja tee tehtävät 2–4</a:t>
            </a:r>
          </a:p>
        </p:txBody>
      </p:sp>
    </p:spTree>
    <p:extLst>
      <p:ext uri="{BB962C8B-B14F-4D97-AF65-F5344CB8AC3E}">
        <p14:creationId xmlns:p14="http://schemas.microsoft.com/office/powerpoint/2010/main" val="3218130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7719AD-90BF-0DA4-C738-59696A41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Punarinta, punarintainen lintu, seisomassa oksalla">
            <a:extLst>
              <a:ext uri="{FF2B5EF4-FFF2-40B4-BE49-F238E27FC236}">
                <a16:creationId xmlns:a16="http://schemas.microsoft.com/office/drawing/2014/main" id="{F0BCC0E1-DCD4-ABCF-CF27-769FF1376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r="14874" b="10668"/>
          <a:stretch/>
        </p:blipFill>
        <p:spPr>
          <a:xfrm>
            <a:off x="0" y="-1"/>
            <a:ext cx="12192000" cy="6858001"/>
          </a:xfr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1B66E4A5-7614-FC8D-457D-911D35C2E202}"/>
              </a:ext>
            </a:extLst>
          </p:cNvPr>
          <p:cNvSpPr/>
          <p:nvPr/>
        </p:nvSpPr>
        <p:spPr>
          <a:xfrm>
            <a:off x="428262" y="365125"/>
            <a:ext cx="6273479" cy="61277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A6EF179-18AB-39C8-A804-E5EACD3088EB}"/>
              </a:ext>
            </a:extLst>
          </p:cNvPr>
          <p:cNvSpPr txBox="1"/>
          <p:nvPr/>
        </p:nvSpPr>
        <p:spPr>
          <a:xfrm>
            <a:off x="706054" y="648266"/>
            <a:ext cx="5717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latin typeface="Avenir Next LT Pro Light" panose="020B0304020202020204" pitchFamily="34" charset="0"/>
              </a:rPr>
              <a:t>Millaisia ovat lukutaidon kokeen tehtävät asia- ja mediateksteistä?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B6842D-796E-1B6C-1517-F9A2A8B54A52}"/>
              </a:ext>
            </a:extLst>
          </p:cNvPr>
          <p:cNvSpPr txBox="1"/>
          <p:nvPr/>
        </p:nvSpPr>
        <p:spPr>
          <a:xfrm>
            <a:off x="649144" y="1870084"/>
            <a:ext cx="583171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300" b="0" i="0" dirty="0">
                <a:solidFill>
                  <a:srgbClr val="212121"/>
                </a:solidFill>
                <a:effectLst/>
              </a:rPr>
              <a:t>käskysanoista yleisimpiä ovat </a:t>
            </a:r>
            <a:r>
              <a:rPr lang="fi-FI" sz="2300" b="0" i="1" dirty="0">
                <a:solidFill>
                  <a:srgbClr val="212121"/>
                </a:solidFill>
                <a:effectLst/>
              </a:rPr>
              <a:t>analysoi, erittele, arvioi</a:t>
            </a:r>
            <a:r>
              <a:rPr lang="fi-FI" sz="2300" b="0" i="0" dirty="0">
                <a:solidFill>
                  <a:srgbClr val="212121"/>
                </a:solidFill>
                <a:effectLst/>
              </a:rPr>
              <a:t> ja </a:t>
            </a:r>
            <a:r>
              <a:rPr lang="fi-FI" sz="2300" b="0" i="1" dirty="0">
                <a:solidFill>
                  <a:srgbClr val="212121"/>
                </a:solidFill>
                <a:effectLst/>
              </a:rPr>
              <a:t>vertaile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300" b="0" i="0" dirty="0">
                <a:solidFill>
                  <a:srgbClr val="212121"/>
                </a:solidFill>
                <a:effectLst/>
              </a:rPr>
              <a:t>aineistoa pitää lähes poikkeuksetta tutkia jostakin annetusta näkökulmasta</a:t>
            </a:r>
            <a:endParaRPr lang="fi-FI" sz="2300" i="1" dirty="0">
              <a:solidFill>
                <a:srgbClr val="2121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300" b="0" i="0" dirty="0">
                <a:solidFill>
                  <a:srgbClr val="212121"/>
                </a:solidFill>
                <a:effectLst/>
              </a:rPr>
              <a:t>tehtävissä vaaditaan erityisesti kriittistä lukutaitoa</a:t>
            </a:r>
            <a:endParaRPr lang="fi-FI" sz="2300" b="0" i="1" dirty="0">
              <a:solidFill>
                <a:srgbClr val="21212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300" dirty="0">
                <a:solidFill>
                  <a:srgbClr val="212121"/>
                </a:solidFill>
              </a:rPr>
              <a:t>a</a:t>
            </a:r>
            <a:r>
              <a:rPr lang="fi-FI" sz="2300" b="0" i="0" dirty="0">
                <a:solidFill>
                  <a:srgbClr val="212121"/>
                </a:solidFill>
                <a:effectLst/>
              </a:rPr>
              <a:t>sia- ja mediateksteille ominaista on </a:t>
            </a:r>
            <a:r>
              <a:rPr lang="fi-FI" sz="2300" b="1" i="0" dirty="0">
                <a:solidFill>
                  <a:srgbClr val="212121"/>
                </a:solidFill>
                <a:effectLst/>
              </a:rPr>
              <a:t>multimodaalisuus</a:t>
            </a:r>
            <a:r>
              <a:rPr lang="fi-FI" sz="2300" b="0" i="0" dirty="0">
                <a:solidFill>
                  <a:srgbClr val="212121"/>
                </a:solidFill>
                <a:effectLst/>
              </a:rPr>
              <a:t> eli se, että niissä on kirjoitetun tekstin lisäksi kuvia, videoita tai ääntä </a:t>
            </a:r>
            <a:r>
              <a:rPr lang="fi-FI" sz="2300" b="0" i="0" dirty="0">
                <a:solidFill>
                  <a:srgbClr val="212121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fi-FI" sz="2300" dirty="0">
                <a:solidFill>
                  <a:srgbClr val="212121"/>
                </a:solidFill>
                <a:sym typeface="Wingdings" panose="05000000000000000000" pitchFamily="2" charset="2"/>
              </a:rPr>
              <a:t> </a:t>
            </a:r>
            <a:r>
              <a:rPr lang="fi-FI" sz="2300" dirty="0">
                <a:solidFill>
                  <a:srgbClr val="212121"/>
                </a:solidFill>
              </a:rPr>
              <a:t>k</a:t>
            </a:r>
            <a:r>
              <a:rPr lang="fi-FI" sz="2300" b="0" i="0" dirty="0">
                <a:solidFill>
                  <a:srgbClr val="212121"/>
                </a:solidFill>
                <a:effectLst/>
              </a:rPr>
              <a:t>aikki kokonaisuuden osat pitää huomioida, ellei tehtävänannossa muuta määrätä</a:t>
            </a:r>
            <a:endParaRPr lang="fi-FI" sz="2300" dirty="0"/>
          </a:p>
        </p:txBody>
      </p:sp>
    </p:spTree>
    <p:extLst>
      <p:ext uri="{BB962C8B-B14F-4D97-AF65-F5344CB8AC3E}">
        <p14:creationId xmlns:p14="http://schemas.microsoft.com/office/powerpoint/2010/main" val="54063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7719AD-90BF-0DA4-C738-59696A41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Punarinta, punarintainen lintu, seisomassa oksalla">
            <a:extLst>
              <a:ext uri="{FF2B5EF4-FFF2-40B4-BE49-F238E27FC236}">
                <a16:creationId xmlns:a16="http://schemas.microsoft.com/office/drawing/2014/main" id="{F0BCC0E1-DCD4-ABCF-CF27-769FF1376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r="14874" b="10668"/>
          <a:stretch/>
        </p:blipFill>
        <p:spPr>
          <a:xfrm>
            <a:off x="0" y="-1"/>
            <a:ext cx="12192000" cy="6858001"/>
          </a:xfr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1B66E4A5-7614-FC8D-457D-911D35C2E202}"/>
              </a:ext>
            </a:extLst>
          </p:cNvPr>
          <p:cNvSpPr/>
          <p:nvPr/>
        </p:nvSpPr>
        <p:spPr>
          <a:xfrm>
            <a:off x="428262" y="365125"/>
            <a:ext cx="6273479" cy="61277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2B6842D-796E-1B6C-1517-F9A2A8B54A52}"/>
              </a:ext>
            </a:extLst>
          </p:cNvPr>
          <p:cNvSpPr txBox="1"/>
          <p:nvPr/>
        </p:nvSpPr>
        <p:spPr>
          <a:xfrm>
            <a:off x="706054" y="1413062"/>
            <a:ext cx="57178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>
                <a:solidFill>
                  <a:srgbClr val="212121"/>
                </a:solidFill>
                <a:latin typeface="Avenir Next LT Pro Light" panose="020B0304020202020204" pitchFamily="34" charset="0"/>
              </a:rPr>
              <a:t>T</a:t>
            </a:r>
            <a:r>
              <a:rPr lang="fi-FI" sz="3200" b="0" i="0" dirty="0">
                <a:solidFill>
                  <a:srgbClr val="212121"/>
                </a:solidFill>
                <a:effectLst/>
                <a:latin typeface="Avenir Next LT Pro Light" panose="020B0304020202020204" pitchFamily="34" charset="0"/>
              </a:rPr>
              <a:t>yypillisesti tehtävissä vaaditaan argumentaation, lähdekritiikin ja tekstilajien ominaispiirteiden hallintaa. Myös vuorovaikutukseen, kielellisiin valintoihin tai videokerrontaan liittyvät tehtävät ovat yleisiä.</a:t>
            </a:r>
            <a:endParaRPr lang="fi-FI" sz="32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2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Valkoinen trooppinen lintu">
            <a:extLst>
              <a:ext uri="{FF2B5EF4-FFF2-40B4-BE49-F238E27FC236}">
                <a16:creationId xmlns:a16="http://schemas.microsoft.com/office/drawing/2014/main" id="{58F5B193-149F-5879-E466-90AD189FD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11"/>
          <a:stretch/>
        </p:blipFill>
        <p:spPr>
          <a:xfrm>
            <a:off x="0" y="10"/>
            <a:ext cx="4992560" cy="6857990"/>
          </a:xfrm>
          <a:prstGeom prst="rect">
            <a:avLst/>
          </a:prstGeom>
          <a:effectLst/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468FD3DF-D9D3-A331-C43A-D3E83B7250E6}"/>
              </a:ext>
            </a:extLst>
          </p:cNvPr>
          <p:cNvSpPr txBox="1"/>
          <p:nvPr/>
        </p:nvSpPr>
        <p:spPr>
          <a:xfrm>
            <a:off x="5731808" y="382048"/>
            <a:ext cx="5717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>
                <a:latin typeface="Avenir Next LT Pro Light" panose="020B0304020202020204" pitchFamily="34" charset="0"/>
              </a:rPr>
              <a:t>Miten käsitteitä kannattaa hyödyntää?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93E694A-8D50-4697-B51C-3509AB66B6ED}"/>
              </a:ext>
            </a:extLst>
          </p:cNvPr>
          <p:cNvSpPr txBox="1"/>
          <p:nvPr/>
        </p:nvSpPr>
        <p:spPr>
          <a:xfrm>
            <a:off x="5255039" y="1766971"/>
            <a:ext cx="667142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500" b="0" i="0" dirty="0">
                <a:solidFill>
                  <a:srgbClr val="212121"/>
                </a:solidFill>
                <a:effectLst/>
              </a:rPr>
              <a:t>Käytä niitä käsitteitä, jotka ovat tehtävänannon kannalta hyödyllisiä.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500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Jos pitää esimerkiksi analysoida mielipidekirjoituksen väitteiden uskottavuutta, argumentaation käsitteet ovat hyödyllisiä.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500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Tarpeen mukaan pitää osata myös yhdistää ja soveltaa äidinkielen eri osa-alueiden käsitteitä.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500" b="0" i="0" dirty="0">
              <a:solidFill>
                <a:srgbClr val="212121"/>
              </a:solidFill>
              <a:effectLst/>
              <a:latin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500" dirty="0">
                <a:solidFill>
                  <a:srgbClr val="212121"/>
                </a:solidFill>
                <a:latin typeface="Source Sans Pro" panose="020B0503030403020204" pitchFamily="34" charset="0"/>
              </a:rPr>
              <a:t>Käytä vain niitä käsitteitä, jotka ymmärrät!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500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Kertaa </a:t>
            </a:r>
            <a:r>
              <a:rPr lang="fi-FI" sz="2500" dirty="0">
                <a:solidFill>
                  <a:srgbClr val="212121"/>
                </a:solidFill>
                <a:latin typeface="Source Sans Pro" panose="020B0503030403020204" pitchFamily="34" charset="0"/>
              </a:rPr>
              <a:t>käsitteitä esim. Särmä 11 luku 7</a:t>
            </a:r>
            <a:endParaRPr lang="fi-FI" sz="25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0751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E97A4B6-BC73-A38C-4A3C-9C91F675CE6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1876017-9984-0902-E9AD-36F09C475883}"/>
              </a:ext>
            </a:extLst>
          </p:cNvPr>
          <p:cNvSpPr txBox="1"/>
          <p:nvPr/>
        </p:nvSpPr>
        <p:spPr>
          <a:xfrm>
            <a:off x="2931287" y="173620"/>
            <a:ext cx="6329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Näin analysoit </a:t>
            </a:r>
            <a:r>
              <a:rPr lang="fi-FI" sz="3400" b="1" dirty="0">
                <a:latin typeface="Avenir Next LT Pro Light" panose="020B0304020202020204" pitchFamily="34" charset="0"/>
              </a:rPr>
              <a:t>argumentaatiota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BD752D8-C7BD-97B8-C69A-71D446B9FABC}"/>
              </a:ext>
            </a:extLst>
          </p:cNvPr>
          <p:cNvSpPr txBox="1"/>
          <p:nvPr/>
        </p:nvSpPr>
        <p:spPr>
          <a:xfrm>
            <a:off x="956840" y="1157469"/>
            <a:ext cx="107451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500" dirty="0"/>
              <a:t>Selvitä aineiston perustiedot.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- </a:t>
            </a:r>
            <a:r>
              <a:rPr lang="fi-FI" sz="2500" b="0" i="0" dirty="0">
                <a:solidFill>
                  <a:schemeClr val="accent6"/>
                </a:solidFill>
                <a:effectLst/>
              </a:rPr>
              <a:t>tekijä, aineiston nimi tai otsikko, julkaisupaikka ja ­-aika, tekstilaji, aihe, 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  </a:t>
            </a:r>
            <a:r>
              <a:rPr lang="fi-FI" sz="2500" b="0" i="0" dirty="0">
                <a:solidFill>
                  <a:schemeClr val="accent6"/>
                </a:solidFill>
                <a:effectLst/>
              </a:rPr>
              <a:t>kohderyhmä ja tavoite</a:t>
            </a:r>
            <a:endParaRPr lang="fi-FI" sz="2500" dirty="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fi-FI" sz="2500" dirty="0">
                <a:solidFill>
                  <a:srgbClr val="212121"/>
                </a:solidFill>
              </a:rPr>
              <a:t>Tutki väitteitä ja perusteluja.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- Mikä on aineiston pääväite? Millaisin perusteluin pääväitettä tuetaan? 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  Millaisia taustaoletuksia ja mahdollisia vasta-argumentteja aineistossa on?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500" dirty="0">
                <a:solidFill>
                  <a:srgbClr val="212121"/>
                </a:solidFill>
              </a:rPr>
              <a:t>Tutki retorisia keinoja.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- Etsi, nimeä, ryhmittele ja pohdi.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500" dirty="0">
                <a:solidFill>
                  <a:srgbClr val="212121"/>
                </a:solidFill>
              </a:rPr>
              <a:t>Tutki huumoria.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500" dirty="0">
                <a:solidFill>
                  <a:srgbClr val="212121"/>
                </a:solidFill>
              </a:rPr>
              <a:t>Tutki kertomuksellisuutta.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500" dirty="0">
                <a:solidFill>
                  <a:srgbClr val="212121"/>
                </a:solidFill>
              </a:rPr>
              <a:t>Tee kokonaistulkinta. 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- M</a:t>
            </a:r>
            <a:r>
              <a:rPr lang="fi-FI" sz="2500" b="0" i="0" dirty="0">
                <a:solidFill>
                  <a:schemeClr val="accent6"/>
                </a:solidFill>
                <a:effectLst/>
              </a:rPr>
              <a:t>istä asiasta ja millä keinoilla aineisto pyrkii vakuuttamaan lukijan?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- </a:t>
            </a:r>
            <a:r>
              <a:rPr lang="fi-FI" sz="2500" b="0" i="0" dirty="0">
                <a:solidFill>
                  <a:schemeClr val="accent6"/>
                </a:solidFill>
                <a:effectLst/>
              </a:rPr>
              <a:t>Arvioi kriittisesti, ovatko käytetyt perustelutavat, retoriset keinot tai muut </a:t>
            </a:r>
          </a:p>
          <a:p>
            <a:pPr lvl="1"/>
            <a:r>
              <a:rPr lang="fi-FI" sz="2500" dirty="0">
                <a:solidFill>
                  <a:schemeClr val="accent6"/>
                </a:solidFill>
              </a:rPr>
              <a:t>  </a:t>
            </a:r>
            <a:r>
              <a:rPr lang="fi-FI" sz="2500" b="0" i="0" dirty="0">
                <a:solidFill>
                  <a:schemeClr val="accent6"/>
                </a:solidFill>
                <a:effectLst/>
              </a:rPr>
              <a:t>vaikuttamisen keinot vakuuttavia ja tukevatko ne aineiston tavoitetta.</a:t>
            </a:r>
          </a:p>
          <a:p>
            <a:pPr lvl="1"/>
            <a:endParaRPr lang="fi-FI" sz="2800" dirty="0">
              <a:solidFill>
                <a:srgbClr val="21212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4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B5B221B-FE4A-CEF2-1329-EB70AC8D9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28" t="42363" r="19209" b="21857"/>
          <a:stretch/>
        </p:blipFill>
        <p:spPr>
          <a:xfrm>
            <a:off x="1142360" y="1365813"/>
            <a:ext cx="9907279" cy="4977114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161AE3D0-187A-DBC8-4912-9C21F4F2E8D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1108-9B89-6563-1B3A-CCED8F2FF081}"/>
              </a:ext>
            </a:extLst>
          </p:cNvPr>
          <p:cNvSpPr txBox="1"/>
          <p:nvPr/>
        </p:nvSpPr>
        <p:spPr>
          <a:xfrm>
            <a:off x="2931287" y="173620"/>
            <a:ext cx="6329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Esimerkki lukutaidon tehtävästä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C3032806-0622-A4B2-BB1B-0E124F57E2D7}"/>
              </a:ext>
            </a:extLst>
          </p:cNvPr>
          <p:cNvCxnSpPr>
            <a:cxnSpLocks/>
          </p:cNvCxnSpPr>
          <p:nvPr/>
        </p:nvCxnSpPr>
        <p:spPr>
          <a:xfrm>
            <a:off x="4525702" y="2268638"/>
            <a:ext cx="616930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8038C01C-67E7-A75A-9CFB-F3B2C7C32F9A}"/>
              </a:ext>
            </a:extLst>
          </p:cNvPr>
          <p:cNvCxnSpPr>
            <a:cxnSpLocks/>
          </p:cNvCxnSpPr>
          <p:nvPr/>
        </p:nvCxnSpPr>
        <p:spPr>
          <a:xfrm>
            <a:off x="1203768" y="2673751"/>
            <a:ext cx="392381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27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E97A4B6-BC73-A38C-4A3C-9C91F675CE6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1876017-9984-0902-E9AD-36F09C475883}"/>
              </a:ext>
            </a:extLst>
          </p:cNvPr>
          <p:cNvSpPr txBox="1"/>
          <p:nvPr/>
        </p:nvSpPr>
        <p:spPr>
          <a:xfrm>
            <a:off x="1463713" y="160997"/>
            <a:ext cx="97314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Näin analysoit </a:t>
            </a:r>
            <a:r>
              <a:rPr lang="fi-FI" sz="3400" b="1" dirty="0">
                <a:latin typeface="Avenir Next LT Pro Light" panose="020B0304020202020204" pitchFamily="34" charset="0"/>
              </a:rPr>
              <a:t>tiedon ja lähteiden luotettavuutta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BD752D8-C7BD-97B8-C69A-71D446B9FABC}"/>
              </a:ext>
            </a:extLst>
          </p:cNvPr>
          <p:cNvSpPr txBox="1"/>
          <p:nvPr/>
        </p:nvSpPr>
        <p:spPr>
          <a:xfrm>
            <a:off x="277792" y="1249887"/>
            <a:ext cx="11636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400" dirty="0"/>
              <a:t>Selvitä aineiston perustiedot.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Tarkastele tekstilajin, julkaisupaikan ja tekijän tavoitetta ja pohdi, vaikuttavatko ne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aineiston luotettavuuteen.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Ovatko aineiston tiedot ajantasaisia vai vanhentuneita?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Tutki lähteitä.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Kuka on aineiston tekijä ja mikä on hänen suhteensa aiheeseen? Mistä aineiston tiedot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ovat peräisin ja ovatko lähteet luotettavia? Mihin aineistossa esitetyt väitteet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perustuvat ja miten uskottavasti ne on perusteltu?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Tutki lähteiden käytön vaikutuksia.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Ketkä pääsevät aineistossa ääneen ja ketkä eivät? Miten tekijän käyttämät lähteet sekä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kuvat, grafiikat, videot ja äänet vaikuttavat aineiston aiheesta syntyvään kuvaan?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>
                <a:solidFill>
                  <a:srgbClr val="212121"/>
                </a:solidFill>
              </a:rPr>
              <a:t>Tee kokonaistulkinta.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- M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iten luotettavana aineistoa voi pitää ja miten kattavan kuvan asiasta saa aineiston </a:t>
            </a:r>
          </a:p>
          <a:p>
            <a:pPr lvl="1"/>
            <a:r>
              <a:rPr lang="fi-FI" sz="2400" dirty="0">
                <a:solidFill>
                  <a:schemeClr val="accent6"/>
                </a:solidFill>
              </a:rPr>
              <a:t>  </a:t>
            </a:r>
            <a:r>
              <a:rPr lang="fi-FI" sz="2400" b="0" i="0" dirty="0">
                <a:solidFill>
                  <a:schemeClr val="accent6"/>
                </a:solidFill>
                <a:effectLst/>
              </a:rPr>
              <a:t>perusteella?</a:t>
            </a:r>
            <a:endParaRPr lang="fi-FI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5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61AE3D0-187A-DBC8-4912-9C21F4F2E8D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E271108-9B89-6563-1B3A-CCED8F2FF081}"/>
              </a:ext>
            </a:extLst>
          </p:cNvPr>
          <p:cNvSpPr txBox="1"/>
          <p:nvPr/>
        </p:nvSpPr>
        <p:spPr>
          <a:xfrm>
            <a:off x="2931287" y="173620"/>
            <a:ext cx="63294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Esimerkki lukutaidon tehtävästä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51C5007-A587-824F-531B-35F3F23A8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43" t="44557" r="19588" b="22869"/>
          <a:stretch/>
        </p:blipFill>
        <p:spPr>
          <a:xfrm>
            <a:off x="844951" y="1359157"/>
            <a:ext cx="10694589" cy="4902745"/>
          </a:xfrm>
          <a:prstGeom prst="rect">
            <a:avLst/>
          </a:prstGeom>
        </p:spPr>
      </p:pic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5C621587-2183-D658-BCEE-2890EE7D2B86}"/>
              </a:ext>
            </a:extLst>
          </p:cNvPr>
          <p:cNvCxnSpPr>
            <a:cxnSpLocks/>
          </p:cNvCxnSpPr>
          <p:nvPr/>
        </p:nvCxnSpPr>
        <p:spPr>
          <a:xfrm>
            <a:off x="969379" y="2314934"/>
            <a:ext cx="229468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>
            <a:extLst>
              <a:ext uri="{FF2B5EF4-FFF2-40B4-BE49-F238E27FC236}">
                <a16:creationId xmlns:a16="http://schemas.microsoft.com/office/drawing/2014/main" id="{14D1956D-3D53-6512-6B63-BCD2FD414FBA}"/>
              </a:ext>
            </a:extLst>
          </p:cNvPr>
          <p:cNvCxnSpPr>
            <a:cxnSpLocks/>
          </p:cNvCxnSpPr>
          <p:nvPr/>
        </p:nvCxnSpPr>
        <p:spPr>
          <a:xfrm>
            <a:off x="8681013" y="1840373"/>
            <a:ext cx="207186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4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4E97A4B6-BC73-A38C-4A3C-9C91F675CE69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1876017-9984-0902-E9AD-36F09C475883}"/>
              </a:ext>
            </a:extLst>
          </p:cNvPr>
          <p:cNvSpPr txBox="1"/>
          <p:nvPr/>
        </p:nvSpPr>
        <p:spPr>
          <a:xfrm>
            <a:off x="2956125" y="160997"/>
            <a:ext cx="62797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400" dirty="0">
                <a:latin typeface="Avenir Next LT Pro Light" panose="020B0304020202020204" pitchFamily="34" charset="0"/>
              </a:rPr>
              <a:t>Näin analysoit </a:t>
            </a:r>
            <a:r>
              <a:rPr lang="fi-FI" sz="3400" b="1" dirty="0">
                <a:latin typeface="Avenir Next LT Pro Light" panose="020B0304020202020204" pitchFamily="34" charset="0"/>
              </a:rPr>
              <a:t>vuorovaikutusta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BD752D8-C7BD-97B8-C69A-71D446B9FABC}"/>
              </a:ext>
            </a:extLst>
          </p:cNvPr>
          <p:cNvSpPr txBox="1"/>
          <p:nvPr/>
        </p:nvSpPr>
        <p:spPr>
          <a:xfrm>
            <a:off x="277792" y="1098546"/>
            <a:ext cx="1163641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i-FI" sz="2200" dirty="0"/>
              <a:t>Selvitä aineiston perustiedot.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- Aineiston perustietoja ovat tekijä tai osallistujat, aineiston nimi tai otsikko, 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  julkaisupaikka ja -aika, tekstilaji tai keskustelun laji, aihe, kohderyhmä ja tavoite.</a:t>
            </a:r>
          </a:p>
          <a:p>
            <a:pPr marL="514350" indent="-514350">
              <a:buFont typeface="+mj-lt"/>
              <a:buAutoNum type="arabicPeriod"/>
            </a:pPr>
            <a:r>
              <a:rPr lang="fi-FI" sz="2200" dirty="0">
                <a:solidFill>
                  <a:srgbClr val="212121"/>
                </a:solidFill>
              </a:rPr>
              <a:t>Tutki ryhmäviestintätilanteessa ryhmän jäsenten osallistumista.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- Kuka puhuu paljon ja kuka vähän? Millaista keskustelijoiden käyttäytyminen on? 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  Millaista käytetty kieli on ja miten kielenkäyttö vaikuttaa ilmapiiriin?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200" dirty="0">
                <a:solidFill>
                  <a:srgbClr val="212121"/>
                </a:solidFill>
              </a:rPr>
              <a:t>Tutki puhujan esiintymistä.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- Tutki kohdentamista (esim. Miten esiintyjä on rajannut esityksen aiheen, ja miten hän 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  kohdentaa argumenttinsa?) ja havainnollistamista (esim. Miten esiintyjä havainnollistaa asioita 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  sanallisesti, ja käyttääkö hän havainnollistamiseen esitysmateriaaleja?).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200" dirty="0">
                <a:solidFill>
                  <a:srgbClr val="212121"/>
                </a:solidFill>
              </a:rPr>
              <a:t>Tutki sanatonta viestintää.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200" dirty="0">
                <a:solidFill>
                  <a:srgbClr val="212121"/>
                </a:solidFill>
              </a:rPr>
              <a:t>Tutki audiovisuaalista toteutusta.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200" dirty="0">
                <a:solidFill>
                  <a:srgbClr val="212121"/>
                </a:solidFill>
              </a:rPr>
              <a:t>Tee kokonaistulkinta.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- M</a:t>
            </a:r>
            <a:r>
              <a:rPr lang="fi-FI" sz="2200" b="0" i="0" dirty="0">
                <a:solidFill>
                  <a:schemeClr val="accent6"/>
                </a:solidFill>
                <a:effectLst/>
              </a:rPr>
              <a:t>illainen vaikutelma esiintymis-­ tai ryhmäviestintätilanteesta ja ihmisten välisistä 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  </a:t>
            </a:r>
            <a:r>
              <a:rPr lang="fi-FI" sz="2200" b="0" i="0" dirty="0">
                <a:solidFill>
                  <a:schemeClr val="accent6"/>
                </a:solidFill>
                <a:effectLst/>
              </a:rPr>
              <a:t>suhteista syntyy? Arvioi esiintyjän tai keskustelijoiden viestinnän eettisyyttä sekä sitä, </a:t>
            </a:r>
          </a:p>
          <a:p>
            <a:pPr lvl="1"/>
            <a:r>
              <a:rPr lang="fi-FI" sz="2200" dirty="0">
                <a:solidFill>
                  <a:schemeClr val="accent6"/>
                </a:solidFill>
              </a:rPr>
              <a:t>  </a:t>
            </a:r>
            <a:r>
              <a:rPr lang="fi-FI" sz="2200" b="0" i="0" dirty="0">
                <a:solidFill>
                  <a:schemeClr val="accent6"/>
                </a:solidFill>
                <a:effectLst/>
              </a:rPr>
              <a:t>pääseekö esiintyjä tai pääsevätkö keskustelijat tavoitteeseensa.</a:t>
            </a:r>
            <a:endParaRPr lang="fi-FI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9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928</Words>
  <Application>Microsoft Office PowerPoint</Application>
  <PresentationFormat>Laajakuva</PresentationFormat>
  <Paragraphs>106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3" baseType="lpstr">
      <vt:lpstr>Arial</vt:lpstr>
      <vt:lpstr>Avenir Next LT Pro Light</vt:lpstr>
      <vt:lpstr>Calibri</vt:lpstr>
      <vt:lpstr>Calibri Light</vt:lpstr>
      <vt:lpstr>Source Sans Pro</vt:lpstr>
      <vt:lpstr>Wingdings</vt:lpstr>
      <vt:lpstr>Office-teema</vt:lpstr>
      <vt:lpstr>Asia- ja mediatekstien analysoiminen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Kotitehtävä</vt:lpstr>
      <vt:lpstr>+ muut kotitehtävät: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Asia- ja mediatekstien analysoiminen</dc:title>
  <dc:creator>Hanna Vainionpää</dc:creator>
  <cp:lastModifiedBy>Hanna Vainionpää</cp:lastModifiedBy>
  <cp:revision>7</cp:revision>
  <dcterms:created xsi:type="dcterms:W3CDTF">2024-01-14T10:32:45Z</dcterms:created>
  <dcterms:modified xsi:type="dcterms:W3CDTF">2024-01-15T09:27:20Z</dcterms:modified>
</cp:coreProperties>
</file>