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11" r:id="rId3"/>
    <p:sldId id="416" r:id="rId4"/>
    <p:sldId id="417" r:id="rId5"/>
    <p:sldId id="418" r:id="rId6"/>
    <p:sldId id="420" r:id="rId7"/>
    <p:sldId id="410" r:id="rId8"/>
    <p:sldId id="421" r:id="rId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15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22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04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8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43344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Relatiivilauseen lauseenvastikkeet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7848872" cy="3600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600" b="1" dirty="0" smtClean="0">
                <a:solidFill>
                  <a:srgbClr val="2DA2BF"/>
                </a:solidFill>
              </a:rPr>
              <a:t>1.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Aktiivimuotoisen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600" b="1" dirty="0">
                <a:solidFill>
                  <a:srgbClr val="2DA2BF"/>
                </a:solidFill>
              </a:rPr>
              <a:t> </a:t>
            </a:r>
            <a:endParaRPr lang="en-US" altLang="fi-FI" sz="2600" b="1" dirty="0" smtClean="0">
              <a:solidFill>
                <a:srgbClr val="2DA2BF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6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jättämällä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relatiivipronomini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2600" dirty="0" smtClean="0">
                <a:solidFill>
                  <a:srgbClr val="2DA2BF"/>
                </a:solidFill>
              </a:rPr>
              <a:t> ja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käyttämällä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pääverbin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i="1" dirty="0" smtClean="0">
                <a:solidFill>
                  <a:srgbClr val="2DA2BF"/>
                </a:solidFill>
              </a:rPr>
              <a:t>-</a:t>
            </a:r>
            <a:r>
              <a:rPr lang="en-US" altLang="fi-FI" sz="2600" i="1" dirty="0" err="1" smtClean="0">
                <a:solidFill>
                  <a:srgbClr val="2DA2BF"/>
                </a:solidFill>
              </a:rPr>
              <a:t>ing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-muotoa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fi-FI" sz="2400" dirty="0" smtClean="0"/>
              <a:t>The books </a:t>
            </a:r>
            <a:r>
              <a:rPr lang="en-US" altLang="fi-FI" sz="2400" u="sng" dirty="0" smtClean="0"/>
              <a:t>that are lying</a:t>
            </a:r>
            <a:r>
              <a:rPr lang="en-US" altLang="fi-FI" sz="2400" dirty="0" smtClean="0"/>
              <a:t> on the floor are mine.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The books </a:t>
            </a:r>
            <a:r>
              <a:rPr lang="en-US" altLang="fi-FI" sz="2400" b="1" dirty="0" smtClean="0"/>
              <a:t>lying </a:t>
            </a:r>
            <a:r>
              <a:rPr lang="en-US" altLang="fi-FI" sz="2400" dirty="0" smtClean="0"/>
              <a:t>on the floor are mine.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fi-FI" sz="2400" dirty="0" smtClean="0"/>
              <a:t>Anyone </a:t>
            </a:r>
            <a:r>
              <a:rPr lang="en-US" altLang="fi-FI" sz="2400" u="sng" dirty="0" smtClean="0"/>
              <a:t>who wants</a:t>
            </a:r>
            <a:r>
              <a:rPr lang="en-US" altLang="fi-FI" sz="2400" dirty="0" smtClean="0"/>
              <a:t> a ticket to the play-offs, contact me.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Anyone </a:t>
            </a:r>
            <a:r>
              <a:rPr lang="en-US" altLang="fi-FI" sz="2400" b="1" dirty="0"/>
              <a:t>wanting</a:t>
            </a:r>
            <a:r>
              <a:rPr lang="en-US" altLang="fi-FI" sz="2400" dirty="0"/>
              <a:t> a ticket for the play-offs, contact me.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87524" y="620688"/>
            <a:ext cx="8352928" cy="821530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8424936" cy="496855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500" b="1" dirty="0" smtClean="0">
                <a:solidFill>
                  <a:srgbClr val="2DA2BF"/>
                </a:solidFill>
              </a:rPr>
              <a:t>2.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Passiivimuotoisen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jättämällä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relatiivipronomini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600" dirty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passiivirakenteen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i="1" dirty="0" smtClean="0">
                <a:solidFill>
                  <a:srgbClr val="2DA2BF"/>
                </a:solidFill>
              </a:rPr>
              <a:t>be</a:t>
            </a:r>
            <a:r>
              <a:rPr lang="en-US" altLang="fi-FI" sz="2600" dirty="0" smtClean="0">
                <a:solidFill>
                  <a:srgbClr val="2DA2BF"/>
                </a:solidFill>
              </a:rPr>
              <a:t>-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verbi</a:t>
            </a:r>
            <a:r>
              <a:rPr lang="en-US" altLang="fi-FI" sz="2600" dirty="0" smtClean="0">
                <a:solidFill>
                  <a:srgbClr val="2DA2BF"/>
                </a:solidFill>
              </a:rPr>
              <a:t> ja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käyttämällä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pääverbin</a:t>
            </a:r>
            <a:r>
              <a:rPr lang="en-US" altLang="fi-FI" sz="2600" dirty="0">
                <a:solidFill>
                  <a:srgbClr val="2DA2BF"/>
                </a:solidFill>
              </a:rPr>
              <a:t> </a:t>
            </a:r>
            <a:r>
              <a:rPr lang="en-US" altLang="fi-FI" sz="2600" dirty="0" smtClean="0">
                <a:solidFill>
                  <a:srgbClr val="2DA2BF"/>
                </a:solidFill>
              </a:rPr>
              <a:t>3.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5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altLang="fi-FI" sz="2400" dirty="0" smtClean="0"/>
              <a:t>The dog </a:t>
            </a:r>
            <a:r>
              <a:rPr lang="en-US" altLang="fi-FI" sz="2400" u="sng" dirty="0" smtClean="0"/>
              <a:t>that was hit</a:t>
            </a:r>
            <a:r>
              <a:rPr lang="en-US" altLang="fi-FI" sz="2400" dirty="0" smtClean="0"/>
              <a:t> by a car was not seriously injured.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The dog </a:t>
            </a:r>
            <a:r>
              <a:rPr lang="en-US" altLang="fi-FI" sz="2400" b="1" dirty="0" smtClean="0"/>
              <a:t>hit</a:t>
            </a:r>
            <a:r>
              <a:rPr lang="en-US" altLang="fi-FI" sz="2400" dirty="0" smtClean="0"/>
              <a:t> by a car was not seriously injured.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/>
              <a:t>The criminals </a:t>
            </a:r>
            <a:r>
              <a:rPr lang="en-US" altLang="fi-FI" sz="2400" u="sng" dirty="0" smtClean="0"/>
              <a:t>who were involved</a:t>
            </a:r>
            <a:r>
              <a:rPr lang="en-US" altLang="fi-FI" sz="2400" dirty="0" smtClean="0"/>
              <a:t> in the robbery have been arrested.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The criminals </a:t>
            </a:r>
            <a:r>
              <a:rPr lang="en-US" altLang="fi-FI" sz="2400" b="1" dirty="0" smtClean="0"/>
              <a:t>involved</a:t>
            </a:r>
            <a:r>
              <a:rPr lang="en-US" altLang="fi-FI" sz="2400" dirty="0" smtClean="0"/>
              <a:t> </a:t>
            </a:r>
            <a:r>
              <a:rPr lang="en-US" altLang="fi-FI" sz="2400" dirty="0"/>
              <a:t>in the robbery have been arrested</a:t>
            </a:r>
            <a:r>
              <a:rPr lang="en-US" altLang="fi-FI" sz="2400" dirty="0" smtClean="0"/>
              <a:t>.</a:t>
            </a:r>
            <a:endParaRPr lang="en-US" altLang="fi-FI" sz="24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539151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784976" cy="4985044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b="1" dirty="0" smtClean="0">
                <a:solidFill>
                  <a:srgbClr val="2DA2BF"/>
                </a:solidFill>
              </a:rPr>
              <a:t>3. </a:t>
            </a:r>
            <a:r>
              <a:rPr lang="en-US" altLang="fi-FI" dirty="0" smtClean="0">
                <a:solidFill>
                  <a:srgbClr val="2DA2BF"/>
                </a:solidFill>
              </a:rPr>
              <a:t>Jos </a:t>
            </a:r>
            <a:r>
              <a:rPr lang="en-US" altLang="fi-FI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korrelaatissa</a:t>
            </a:r>
            <a:r>
              <a:rPr lang="en-US" altLang="fi-FI" dirty="0" smtClean="0">
                <a:solidFill>
                  <a:srgbClr val="2DA2BF"/>
                </a:solidFill>
              </a:rPr>
              <a:t> on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superlatiivi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järjestysluku</a:t>
            </a:r>
            <a:r>
              <a:rPr lang="en-US" altLang="fi-FI" b="1" dirty="0" smtClean="0">
                <a:solidFill>
                  <a:srgbClr val="2DA2BF"/>
                </a:solidFill>
              </a:rPr>
              <a:t> </a:t>
            </a:r>
            <a:r>
              <a:rPr lang="en-US" altLang="fi-FI" dirty="0" smtClean="0">
                <a:solidFill>
                  <a:srgbClr val="2DA2BF"/>
                </a:solidFill>
              </a:rPr>
              <a:t>tai </a:t>
            </a:r>
            <a:r>
              <a:rPr lang="en-US" altLang="fi-FI" dirty="0" err="1" smtClean="0">
                <a:solidFill>
                  <a:srgbClr val="2DA2BF"/>
                </a:solidFill>
              </a:rPr>
              <a:t>jokin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sanoista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b="1" i="1" dirty="0" smtClean="0">
                <a:solidFill>
                  <a:srgbClr val="2DA2BF"/>
                </a:solidFill>
              </a:rPr>
              <a:t>next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i="1" dirty="0" smtClean="0">
                <a:solidFill>
                  <a:srgbClr val="2DA2BF"/>
                </a:solidFill>
              </a:rPr>
              <a:t>last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i="1" dirty="0" smtClean="0">
                <a:solidFill>
                  <a:srgbClr val="2DA2BF"/>
                </a:solidFill>
              </a:rPr>
              <a:t>only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dirty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infinitiivirakenteella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b="1" dirty="0" smtClean="0">
                <a:solidFill>
                  <a:srgbClr val="2DA2BF"/>
                </a:solidFill>
              </a:rPr>
              <a:t>to +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infinitiivi</a:t>
            </a:r>
            <a:r>
              <a:rPr lang="en-US" altLang="fi-FI" dirty="0" smtClean="0">
                <a:solidFill>
                  <a:srgbClr val="2DA2BF"/>
                </a:solidFill>
              </a:rPr>
              <a:t>.</a:t>
            </a:r>
            <a:endParaRPr lang="en-US" altLang="fi-FI" sz="26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fi-FI" sz="2600" dirty="0" smtClean="0"/>
              <a:t>Marie Curie was the </a:t>
            </a:r>
            <a:r>
              <a:rPr lang="en-US" altLang="fi-FI" sz="2600" i="1" dirty="0" smtClean="0"/>
              <a:t>first</a:t>
            </a:r>
            <a:r>
              <a:rPr lang="en-US" altLang="fi-FI" sz="2600" dirty="0" smtClean="0"/>
              <a:t> woman </a:t>
            </a:r>
            <a:r>
              <a:rPr lang="en-US" altLang="fi-FI" sz="2600" u="sng" dirty="0" smtClean="0"/>
              <a:t>who won</a:t>
            </a:r>
            <a:r>
              <a:rPr lang="en-US" altLang="fi-FI" sz="2600" dirty="0" smtClean="0"/>
              <a:t> the Nobel Prize in Physics.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Marie </a:t>
            </a:r>
            <a:r>
              <a:rPr lang="en-US" altLang="fi-FI" sz="2600" dirty="0"/>
              <a:t>Curie was the </a:t>
            </a:r>
            <a:r>
              <a:rPr lang="en-US" altLang="fi-FI" sz="2600" i="1" dirty="0"/>
              <a:t>first</a:t>
            </a:r>
            <a:r>
              <a:rPr lang="en-US" altLang="fi-FI" sz="2600" dirty="0"/>
              <a:t> woman </a:t>
            </a:r>
            <a:r>
              <a:rPr lang="en-US" altLang="fi-FI" sz="2600" b="1" dirty="0" smtClean="0"/>
              <a:t>to win </a:t>
            </a:r>
            <a:r>
              <a:rPr lang="en-US" altLang="fi-FI" sz="2600" dirty="0"/>
              <a:t>the Nobel Prize in Physics</a:t>
            </a:r>
            <a:r>
              <a:rPr lang="en-US" altLang="fi-FI" sz="26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600" dirty="0" smtClean="0"/>
              <a:t>You are not the </a:t>
            </a:r>
            <a:r>
              <a:rPr lang="en-US" altLang="fi-FI" sz="2600" i="1" dirty="0" smtClean="0"/>
              <a:t>only </a:t>
            </a:r>
            <a:r>
              <a:rPr lang="en-US" altLang="fi-FI" sz="2600" dirty="0" smtClean="0"/>
              <a:t>person </a:t>
            </a:r>
            <a:r>
              <a:rPr lang="en-US" altLang="fi-FI" sz="2600" u="sng" dirty="0" smtClean="0"/>
              <a:t>who got</a:t>
            </a:r>
            <a:r>
              <a:rPr lang="en-US" altLang="fi-FI" sz="2600" dirty="0" smtClean="0"/>
              <a:t> the lyrics wrong in this song.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You are not the </a:t>
            </a:r>
            <a:r>
              <a:rPr lang="en-US" altLang="fi-FI" sz="2600" i="1" dirty="0" smtClean="0"/>
              <a:t>only</a:t>
            </a:r>
            <a:r>
              <a:rPr lang="en-US" altLang="fi-FI" sz="2600" dirty="0" smtClean="0"/>
              <a:t> person </a:t>
            </a:r>
            <a:r>
              <a:rPr lang="en-US" altLang="fi-FI" sz="2600" b="1" dirty="0" smtClean="0"/>
              <a:t>to get </a:t>
            </a:r>
            <a:r>
              <a:rPr lang="en-US" altLang="fi-FI" sz="2600" dirty="0" smtClean="0"/>
              <a:t>the lyrics wrong</a:t>
            </a:r>
            <a:r>
              <a:rPr lang="en-US" altLang="fi-FI" sz="2600" dirty="0"/>
              <a:t> in this song</a:t>
            </a:r>
            <a:r>
              <a:rPr lang="en-US" altLang="fi-FI" sz="2600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600" dirty="0" smtClean="0"/>
              <a:t>What could be </a:t>
            </a:r>
            <a:r>
              <a:rPr lang="en-US" altLang="fi-FI" sz="2600" i="1" dirty="0" smtClean="0"/>
              <a:t>the nicest </a:t>
            </a:r>
            <a:r>
              <a:rPr lang="en-US" altLang="fi-FI" sz="2600" dirty="0" smtClean="0"/>
              <a:t>thing </a:t>
            </a:r>
            <a:r>
              <a:rPr lang="en-US" altLang="fi-FI" sz="2600" u="sng" dirty="0" smtClean="0"/>
              <a:t>that you are told</a:t>
            </a:r>
            <a:r>
              <a:rPr lang="en-US" altLang="fi-FI" sz="2600" dirty="0" smtClean="0"/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What </a:t>
            </a:r>
            <a:r>
              <a:rPr lang="en-US" altLang="fi-FI" sz="2600" dirty="0"/>
              <a:t>could be </a:t>
            </a:r>
            <a:r>
              <a:rPr lang="en-US" altLang="fi-FI" sz="2600" i="1" dirty="0"/>
              <a:t>the nicest </a:t>
            </a:r>
            <a:r>
              <a:rPr lang="en-US" altLang="fi-FI" sz="2600" dirty="0"/>
              <a:t>thing </a:t>
            </a:r>
            <a:r>
              <a:rPr lang="en-US" altLang="fi-FI" sz="2600" b="1" dirty="0" smtClean="0"/>
              <a:t>to be told</a:t>
            </a:r>
            <a:r>
              <a:rPr lang="en-US" altLang="fi-FI" sz="2600" dirty="0"/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605506"/>
          </a:xfrm>
        </p:spPr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784976" cy="469701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fi-FI" sz="2600" b="1" dirty="0" smtClean="0">
                <a:solidFill>
                  <a:srgbClr val="2DA2BF"/>
                </a:solidFill>
              </a:rPr>
              <a:t>4.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Joskus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voi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lyhentää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prepositiorakenteella</a:t>
            </a:r>
            <a:r>
              <a:rPr lang="en-US" altLang="fi-FI" sz="2600" dirty="0" smtClean="0">
                <a:solidFill>
                  <a:srgbClr val="2DA2BF"/>
                </a:solidFill>
              </a:rPr>
              <a:t>.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Yleensä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prepositio</a:t>
            </a:r>
            <a:r>
              <a:rPr lang="en-US" altLang="fi-FI" sz="2600" dirty="0" smtClean="0">
                <a:solidFill>
                  <a:srgbClr val="2DA2BF"/>
                </a:solidFill>
              </a:rPr>
              <a:t> on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tällöin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in</a:t>
            </a:r>
            <a:r>
              <a:rPr lang="en-US" altLang="fi-FI" sz="2600" dirty="0" smtClean="0">
                <a:solidFill>
                  <a:srgbClr val="2DA2BF"/>
                </a:solidFill>
              </a:rPr>
              <a:t>,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with</a:t>
            </a:r>
            <a:r>
              <a:rPr lang="en-US" altLang="fi-FI" sz="2600" dirty="0" smtClean="0">
                <a:solidFill>
                  <a:srgbClr val="2DA2BF"/>
                </a:solidFill>
              </a:rPr>
              <a:t> tai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without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500" dirty="0">
              <a:solidFill>
                <a:srgbClr val="2DA2BF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400" dirty="0" smtClean="0"/>
              <a:t>Car drivers </a:t>
            </a:r>
            <a:r>
              <a:rPr lang="en-US" altLang="fi-FI" sz="2400" dirty="0"/>
              <a:t>might not notice pedestrians </a:t>
            </a:r>
            <a:r>
              <a:rPr lang="en-US" altLang="fi-FI" sz="2400" u="sng" dirty="0"/>
              <a:t>who are not wearing</a:t>
            </a:r>
            <a:r>
              <a:rPr lang="en-US" altLang="fi-FI" sz="2400" dirty="0"/>
              <a:t> a </a:t>
            </a:r>
            <a:r>
              <a:rPr lang="en-US" altLang="fi-FI" sz="2400" dirty="0" smtClean="0"/>
              <a:t>reflector.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Car drivers </a:t>
            </a:r>
            <a:r>
              <a:rPr lang="en-US" altLang="fi-FI" sz="2400" dirty="0"/>
              <a:t>might not notice pedestrians </a:t>
            </a:r>
            <a:r>
              <a:rPr lang="en-US" altLang="fi-FI" sz="2400" b="1" dirty="0" smtClean="0"/>
              <a:t>without</a:t>
            </a:r>
            <a:r>
              <a:rPr lang="en-US" altLang="fi-FI" sz="2400" dirty="0" smtClean="0"/>
              <a:t> a </a:t>
            </a:r>
            <a:r>
              <a:rPr lang="en-US" altLang="fi-FI" sz="2400" dirty="0"/>
              <a:t>reflector</a:t>
            </a:r>
            <a:r>
              <a:rPr lang="en-US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fi-FI" sz="2400" dirty="0" smtClean="0"/>
              <a:t>Manchester City are the team </a:t>
            </a:r>
            <a:r>
              <a:rPr lang="en-US" altLang="fi-FI" sz="2400" u="sng" dirty="0" smtClean="0"/>
              <a:t>who are wearing </a:t>
            </a:r>
            <a:r>
              <a:rPr lang="en-US" altLang="fi-FI" sz="2400" dirty="0" smtClean="0"/>
              <a:t>sky blue jerseys.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 Manchester </a:t>
            </a:r>
            <a:r>
              <a:rPr lang="en-US" altLang="fi-FI" sz="2400" dirty="0"/>
              <a:t>City are the team </a:t>
            </a:r>
            <a:r>
              <a:rPr lang="en-US" altLang="fi-FI" sz="2400" b="1" dirty="0" smtClean="0"/>
              <a:t>in</a:t>
            </a:r>
            <a:r>
              <a:rPr lang="en-US" altLang="fi-FI" sz="2400" dirty="0" smtClean="0"/>
              <a:t> sky </a:t>
            </a:r>
            <a:r>
              <a:rPr lang="en-US" altLang="fi-FI" sz="2400" dirty="0"/>
              <a:t>blue jerseys</a:t>
            </a:r>
            <a:r>
              <a:rPr lang="en-US" altLang="fi-FI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400" dirty="0" smtClean="0"/>
              <a:t>Do you recognize the man </a:t>
            </a:r>
            <a:r>
              <a:rPr lang="en-US" altLang="fi-FI" sz="2400" u="sng" dirty="0" smtClean="0"/>
              <a:t>who is carrying </a:t>
            </a:r>
            <a:r>
              <a:rPr lang="en-US" altLang="fi-FI" sz="2400" dirty="0" smtClean="0"/>
              <a:t>an umbrella?</a:t>
            </a:r>
            <a:endParaRPr lang="en-US" altLang="fi-FI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Do </a:t>
            </a:r>
            <a:r>
              <a:rPr lang="en-US" altLang="fi-FI" sz="2400" dirty="0"/>
              <a:t>you recognize the man </a:t>
            </a:r>
            <a:r>
              <a:rPr lang="en-US" altLang="fi-FI" sz="2400" b="1" dirty="0" smtClean="0"/>
              <a:t>with</a:t>
            </a:r>
            <a:r>
              <a:rPr lang="en-US" altLang="fi-FI" sz="2400" dirty="0" smtClean="0"/>
              <a:t> an umbrella?</a:t>
            </a:r>
            <a:endParaRPr lang="en-US" altLang="fi-FI" sz="2400" dirty="0"/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altLang="fi-FI" sz="2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51520" y="591246"/>
            <a:ext cx="8352928" cy="677514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260648"/>
            <a:ext cx="8229600" cy="1008112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800" dirty="0" smtClean="0">
                <a:solidFill>
                  <a:srgbClr val="2DA2BF"/>
                </a:solidFill>
              </a:rPr>
              <a:t/>
            </a:r>
            <a:br>
              <a:rPr lang="fi-FI" altLang="fi-FI" sz="2800" dirty="0" smtClean="0">
                <a:solidFill>
                  <a:srgbClr val="2DA2BF"/>
                </a:solidFill>
              </a:rPr>
            </a:br>
            <a:r>
              <a:rPr lang="fi-FI" altLang="fi-FI" sz="2200" dirty="0" smtClean="0">
                <a:solidFill>
                  <a:srgbClr val="2DA2BF"/>
                </a:solidFill>
              </a:rPr>
              <a:t>Käytä lauseenvastiketta seuraavien relatiivisten sivulauseiden sijasta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8003232" cy="489597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woman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is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sitting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next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you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looks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familiar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woman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sitting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next</a:t>
            </a:r>
            <a:r>
              <a:rPr lang="fi-FI" altLang="fi-FI" sz="2400" b="1" dirty="0" smtClean="0"/>
              <a:t> to </a:t>
            </a:r>
            <a:r>
              <a:rPr lang="fi-FI" altLang="fi-FI" sz="2400" b="1" dirty="0" err="1" smtClean="0"/>
              <a:t>you</a:t>
            </a:r>
            <a:r>
              <a:rPr lang="fi-FI" altLang="fi-FI" sz="2400" b="1" dirty="0" smtClean="0"/>
              <a:t> </a:t>
            </a:r>
            <a:r>
              <a:rPr lang="fi-FI" altLang="fi-FI" sz="2400" dirty="0" err="1" smtClean="0"/>
              <a:t>looks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familiar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2.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could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be</a:t>
            </a:r>
            <a:r>
              <a:rPr lang="fi-FI" altLang="fi-FI" sz="2400" dirty="0" smtClean="0">
                <a:solidFill>
                  <a:srgbClr val="2DA2BF"/>
                </a:solidFill>
              </a:rPr>
              <a:t> an Internet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celebrity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know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for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her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YouTube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channel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could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be</a:t>
            </a:r>
            <a:r>
              <a:rPr lang="fi-FI" altLang="fi-FI" sz="2400" dirty="0" smtClean="0"/>
              <a:t> an Internet </a:t>
            </a:r>
            <a:r>
              <a:rPr lang="fi-FI" altLang="fi-FI" sz="2400" dirty="0" err="1" smtClean="0"/>
              <a:t>celebrity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known</a:t>
            </a:r>
            <a:r>
              <a:rPr lang="fi-FI" altLang="fi-FI" sz="2400" b="1" dirty="0" smtClean="0"/>
              <a:t> for </a:t>
            </a:r>
            <a:r>
              <a:rPr lang="fi-FI" altLang="fi-FI" sz="2400" dirty="0" err="1" smtClean="0"/>
              <a:t>her</a:t>
            </a:r>
            <a:r>
              <a:rPr lang="fi-FI" altLang="fi-FI" sz="2400" dirty="0"/>
              <a:t> </a:t>
            </a:r>
            <a:r>
              <a:rPr lang="fi-FI" altLang="fi-FI" sz="2400" dirty="0" smtClean="0"/>
              <a:t>YouTube </a:t>
            </a:r>
            <a:r>
              <a:rPr lang="fi-FI" altLang="fi-FI" sz="2400" dirty="0" err="1" smtClean="0"/>
              <a:t>channel</a:t>
            </a:r>
            <a:r>
              <a:rPr lang="fi-FI" altLang="fi-FI" sz="2400" b="1" dirty="0" smtClean="0"/>
              <a:t>.</a:t>
            </a:r>
            <a:endParaRPr lang="fi-FI" altLang="fi-FI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3.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are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not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only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ones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recognize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her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Then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not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only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ones</a:t>
            </a:r>
            <a:r>
              <a:rPr lang="fi-FI" altLang="fi-FI" sz="2400" dirty="0" smtClean="0"/>
              <a:t> </a:t>
            </a:r>
            <a:r>
              <a:rPr lang="fi-FI" altLang="fi-FI" sz="2400" b="1" dirty="0" smtClean="0"/>
              <a:t>to </a:t>
            </a:r>
            <a:r>
              <a:rPr lang="fi-FI" altLang="fi-FI" sz="2400" b="1" dirty="0" err="1" smtClean="0"/>
              <a:t>recognize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her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4.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She</a:t>
            </a:r>
            <a:r>
              <a:rPr lang="fi-FI" altLang="fi-FI" sz="2400" dirty="0" smtClean="0">
                <a:solidFill>
                  <a:srgbClr val="2DA2BF"/>
                </a:solidFill>
              </a:rPr>
              <a:t> is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not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one</a:t>
            </a:r>
            <a:r>
              <a:rPr lang="fi-FI" altLang="fi-FI" sz="2400" dirty="0" smtClean="0">
                <a:solidFill>
                  <a:srgbClr val="2DA2BF"/>
                </a:solidFill>
              </a:rPr>
              <a:t> of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those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don’t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have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a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story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tell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they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go online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is </a:t>
            </a:r>
            <a:r>
              <a:rPr lang="fi-FI" altLang="fi-FI" sz="2400" dirty="0" err="1"/>
              <a:t>not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one</a:t>
            </a:r>
            <a:r>
              <a:rPr lang="fi-FI" altLang="fi-FI" sz="2400" dirty="0"/>
              <a:t> of </a:t>
            </a:r>
            <a:r>
              <a:rPr lang="fi-FI" altLang="fi-FI" sz="2400" dirty="0" err="1"/>
              <a:t>those</a:t>
            </a:r>
            <a:r>
              <a:rPr lang="fi-FI" altLang="fi-FI" sz="2400" dirty="0"/>
              <a:t> </a:t>
            </a:r>
            <a:r>
              <a:rPr lang="fi-FI" altLang="fi-FI" sz="2400" b="1" dirty="0" err="1" smtClean="0"/>
              <a:t>without</a:t>
            </a:r>
            <a:r>
              <a:rPr lang="fi-FI" altLang="fi-FI" sz="2400" b="1" dirty="0" smtClean="0"/>
              <a:t> a </a:t>
            </a:r>
            <a:r>
              <a:rPr lang="fi-FI" altLang="fi-FI" sz="2400" b="1" dirty="0" err="1"/>
              <a:t>story</a:t>
            </a:r>
            <a:r>
              <a:rPr lang="fi-FI" altLang="fi-FI" sz="2400" b="1" dirty="0"/>
              <a:t> to </a:t>
            </a:r>
            <a:r>
              <a:rPr lang="fi-FI" altLang="fi-FI" sz="2400" b="1" dirty="0" err="1" smtClean="0"/>
              <a:t>tell</a:t>
            </a:r>
            <a:r>
              <a:rPr lang="fi-FI" altLang="fi-FI" sz="2400" b="1" dirty="0" smtClean="0"/>
              <a:t> </a:t>
            </a:r>
            <a:r>
              <a:rPr lang="fi-FI" altLang="fi-FI" sz="2400" dirty="0" err="1" smtClean="0"/>
              <a:t>when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they</a:t>
            </a:r>
            <a:r>
              <a:rPr lang="fi-FI" altLang="fi-FI" sz="2400" dirty="0" smtClean="0"/>
              <a:t> go online</a:t>
            </a:r>
            <a:r>
              <a:rPr lang="fi-FI" altLang="fi-FI" sz="2400" b="1" dirty="0" smtClean="0"/>
              <a:t>.</a:t>
            </a:r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400" dirty="0" smtClean="0">
                <a:solidFill>
                  <a:srgbClr val="2DA2BF"/>
                </a:solidFill>
              </a:rPr>
              <a:t/>
            </a:r>
            <a:br>
              <a:rPr lang="fi-FI" altLang="fi-FI" sz="2400" dirty="0" smtClean="0">
                <a:solidFill>
                  <a:srgbClr val="2DA2BF"/>
                </a:solidFill>
              </a:rPr>
            </a:br>
            <a:r>
              <a:rPr lang="fi-FI" altLang="fi-FI" sz="2200" dirty="0" smtClean="0">
                <a:solidFill>
                  <a:srgbClr val="2DA2BF"/>
                </a:solidFill>
              </a:rPr>
              <a:t>Käytä lauseenvastiketta seuraavien relatiivisten sivulauseiden sijasta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98376" y="1412776"/>
            <a:ext cx="8147248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5.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saw</a:t>
            </a:r>
            <a:r>
              <a:rPr lang="fi-FI" altLang="fi-FI" sz="2400" dirty="0" smtClean="0">
                <a:solidFill>
                  <a:srgbClr val="2DA2BF"/>
                </a:solidFill>
              </a:rPr>
              <a:t> a play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which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was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written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by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William Shakespeare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I </a:t>
            </a:r>
            <a:r>
              <a:rPr lang="fi-FI" altLang="fi-FI" sz="2400" dirty="0" err="1"/>
              <a:t>saw</a:t>
            </a:r>
            <a:r>
              <a:rPr lang="fi-FI" altLang="fi-FI" sz="2400" dirty="0"/>
              <a:t> a play </a:t>
            </a:r>
            <a:r>
              <a:rPr lang="fi-FI" altLang="fi-FI" sz="2400" b="1" dirty="0" err="1" smtClean="0"/>
              <a:t>written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/>
              <a:t>by</a:t>
            </a:r>
            <a:r>
              <a:rPr lang="fi-FI" altLang="fi-FI" sz="2400" b="1" dirty="0"/>
              <a:t> </a:t>
            </a:r>
            <a:r>
              <a:rPr lang="fi-FI" altLang="fi-FI" sz="2400" dirty="0" smtClean="0"/>
              <a:t>William Shakespeare</a:t>
            </a:r>
            <a:r>
              <a:rPr lang="fi-FI" altLang="fi-FI" sz="2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6. Romeo,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believed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that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Juliet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dead</a:t>
            </a:r>
            <a:r>
              <a:rPr lang="fi-FI" altLang="fi-FI" sz="2400" dirty="0" smtClean="0">
                <a:solidFill>
                  <a:srgbClr val="2DA2BF"/>
                </a:solidFill>
              </a:rPr>
              <a:t>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decided</a:t>
            </a:r>
            <a:r>
              <a:rPr lang="fi-FI" altLang="fi-FI" sz="2400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kill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himself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Romeo, </a:t>
            </a:r>
            <a:r>
              <a:rPr lang="fi-FI" altLang="fi-FI" sz="2400" b="1" dirty="0" err="1" smtClean="0"/>
              <a:t>believing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that</a:t>
            </a:r>
            <a:r>
              <a:rPr lang="fi-FI" altLang="fi-FI" sz="2400" dirty="0" smtClean="0"/>
              <a:t> Juliet </a:t>
            </a:r>
            <a:r>
              <a:rPr lang="fi-FI" altLang="fi-FI" sz="2400" dirty="0" err="1" smtClean="0"/>
              <a:t>was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dead</a:t>
            </a:r>
            <a:r>
              <a:rPr lang="fi-FI" altLang="fi-FI" sz="2400" dirty="0" smtClean="0"/>
              <a:t>, </a:t>
            </a:r>
            <a:r>
              <a:rPr lang="fi-FI" altLang="fi-FI" sz="2400" dirty="0" err="1" smtClean="0"/>
              <a:t>decided</a:t>
            </a:r>
            <a:r>
              <a:rPr lang="fi-FI" altLang="fi-FI" sz="2400" dirty="0" smtClean="0"/>
              <a:t> to </a:t>
            </a:r>
            <a:r>
              <a:rPr lang="fi-FI" altLang="fi-FI" sz="2400" dirty="0" err="1" smtClean="0"/>
              <a:t>kill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himself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7. Romeo and Juliet,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which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first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published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in 1597</a:t>
            </a:r>
            <a:r>
              <a:rPr lang="fi-FI" altLang="fi-FI" sz="2400" dirty="0" smtClean="0">
                <a:solidFill>
                  <a:srgbClr val="2DA2BF"/>
                </a:solidFill>
              </a:rPr>
              <a:t>, is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world-famous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Romeo </a:t>
            </a:r>
            <a:r>
              <a:rPr lang="fi-FI" altLang="fi-FI" sz="2400" dirty="0"/>
              <a:t>and Juliet, </a:t>
            </a:r>
            <a:r>
              <a:rPr lang="fi-FI" altLang="fi-FI" sz="2400" b="1" dirty="0" err="1" smtClean="0"/>
              <a:t>first</a:t>
            </a:r>
            <a:r>
              <a:rPr lang="fi-FI" altLang="fi-FI" sz="2400" dirty="0" smtClean="0"/>
              <a:t> </a:t>
            </a:r>
            <a:r>
              <a:rPr lang="fi-FI" altLang="fi-FI" sz="2400" b="1" dirty="0" err="1"/>
              <a:t>published</a:t>
            </a:r>
            <a:r>
              <a:rPr lang="fi-FI" altLang="fi-FI" sz="2400" dirty="0"/>
              <a:t> in 1597, is </a:t>
            </a:r>
            <a:r>
              <a:rPr lang="fi-FI" altLang="fi-FI" sz="2400" dirty="0" err="1" smtClean="0"/>
              <a:t>world-famous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8.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wouldn’t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pick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this</a:t>
            </a:r>
            <a:r>
              <a:rPr lang="fi-FI" altLang="fi-FI" sz="2400" dirty="0" smtClean="0">
                <a:solidFill>
                  <a:srgbClr val="2DA2BF"/>
                </a:solidFill>
              </a:rPr>
              <a:t> as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only</a:t>
            </a:r>
            <a:r>
              <a:rPr lang="fi-FI" altLang="fi-FI" sz="2400" dirty="0" smtClean="0">
                <a:solidFill>
                  <a:srgbClr val="2DA2BF"/>
                </a:solidFill>
              </a:rPr>
              <a:t> play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which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you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should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see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this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season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I </a:t>
            </a:r>
            <a:r>
              <a:rPr lang="fi-FI" altLang="fi-FI" sz="2400" dirty="0" err="1"/>
              <a:t>wouldn’t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pick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this</a:t>
            </a:r>
            <a:r>
              <a:rPr lang="fi-FI" altLang="fi-FI" sz="2400" dirty="0"/>
              <a:t> as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only</a:t>
            </a:r>
            <a:r>
              <a:rPr lang="fi-FI" altLang="fi-FI" sz="2400" dirty="0"/>
              <a:t> play </a:t>
            </a:r>
            <a:r>
              <a:rPr lang="fi-FI" altLang="fi-FI" sz="2400" b="1" dirty="0" smtClean="0"/>
              <a:t>to </a:t>
            </a:r>
            <a:r>
              <a:rPr lang="fi-FI" altLang="fi-FI" sz="2400" b="1" dirty="0" err="1" smtClean="0"/>
              <a:t>see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this</a:t>
            </a:r>
            <a:r>
              <a:rPr lang="fi-FI" altLang="fi-FI" sz="2400" dirty="0"/>
              <a:t> </a:t>
            </a:r>
            <a:r>
              <a:rPr lang="fi-FI" altLang="fi-FI" sz="2400" dirty="0" err="1" smtClean="0"/>
              <a:t>season</a:t>
            </a:r>
            <a:r>
              <a:rPr lang="fi-FI" altLang="fi-FI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6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39529</TotalTime>
  <Words>560</Words>
  <Application>Microsoft Office PowerPoint</Application>
  <PresentationFormat>Näytössä katseltava diaesitys (4:3)</PresentationFormat>
  <Paragraphs>58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Lauseenvastikkeet  Relatiivilauseen lauseenvastikkeet  </vt:lpstr>
      <vt:lpstr>RELATIIVILAUSEEN LAUSEENVASTIKKEET</vt:lpstr>
      <vt:lpstr>RELATIIVILAUSEEN LAUSEENVASTIKKEET</vt:lpstr>
      <vt:lpstr>RELATIIVILAUSEEN LAUSEENVASTIKKEET</vt:lpstr>
      <vt:lpstr>RELATIIVILAUSEEN LAUSEENVASTIKKEET</vt:lpstr>
      <vt:lpstr>Activate:  Käytä lauseenvastiketta seuraavien relatiivisten sivulauseiden sijasta</vt:lpstr>
      <vt:lpstr>Activate:  Käytä lauseenvastiketta seuraavien relatiivisten sivulauseiden sijasta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301</cp:revision>
  <cp:lastPrinted>2016-05-26T05:27:03Z</cp:lastPrinted>
  <dcterms:created xsi:type="dcterms:W3CDTF">2015-09-28T06:29:35Z</dcterms:created>
  <dcterms:modified xsi:type="dcterms:W3CDTF">2018-03-23T08:03:24Z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-1069349604</vt:i4>
  </property>
  <property fmtid="{D5CDD505-2E9C-101B-9397-08002B2CF9AE}" pid="3" name="_NewReviewCycle">
    <vt:lpwstr/>
  </property>
  <property fmtid="{D5CDD505-2E9C-101B-9397-08002B2CF9AE}" pid="4" name="_EmailSubject">
    <vt:lpwstr>slides for IN6 3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