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9"/>
  </p:notesMasterIdLst>
  <p:sldIdLst>
    <p:sldId id="256" r:id="rId6"/>
    <p:sldId id="257" r:id="rId7"/>
    <p:sldId id="262" r:id="rId8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7" autoAdjust="0"/>
    <p:restoredTop sz="94633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16110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2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88793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01 – Johdatus filosofiaan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358143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5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Millaista on taitava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ajattelu?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Taitavan ajattelun lähtökohtia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 eaLnBrk="1" hangingPunct="1">
              <a:defRPr/>
            </a:pPr>
            <a:r>
              <a:rPr lang="fi-FI" altLang="fi-FI" dirty="0"/>
              <a:t>On tärkeää pohtia, miksi ajattelen niin kuin ajattelen (reflektio): ovatko uskomukseni perusteltuja?</a:t>
            </a:r>
          </a:p>
          <a:p>
            <a:pPr eaLnBrk="1" hangingPunct="1">
              <a:defRPr/>
            </a:pPr>
            <a:r>
              <a:rPr lang="fi-FI" altLang="fi-FI" dirty="0"/>
              <a:t>Taitava ajattelija ei pidä totena jotakin väitettä vain siksi, että se on yleinen tai miellyttävä.</a:t>
            </a:r>
          </a:p>
          <a:p>
            <a:pPr eaLnBrk="1" hangingPunct="1">
              <a:defRPr/>
            </a:pPr>
            <a:r>
              <a:rPr lang="fi-FI" altLang="fi-FI" dirty="0"/>
              <a:t>Tärkeää on tunnistaa omia ennakkoluulojaan ja tavallisia ajatusvääristymiä, jotta ajattelu ei vinoudu.</a:t>
            </a:r>
          </a:p>
          <a:p>
            <a:pPr eaLnBrk="1" hangingPunct="1">
              <a:defRPr/>
            </a:pPr>
            <a:r>
              <a:rPr lang="fi-FI" altLang="fi-FI" dirty="0"/>
              <a:t>Filosofinen keskustelu ja ajattelu on mielekästä, jos käsitteitä käytetään johdonmukaisesti.</a:t>
            </a:r>
          </a:p>
          <a:p>
            <a:pPr eaLnBrk="1" hangingPunct="1">
              <a:defRPr/>
            </a:pPr>
            <a:r>
              <a:rPr lang="fi-FI" altLang="fi-FI" dirty="0"/>
              <a:t>Käsitteet voi jakaa abstrakteihin (kuten oikeudenmukaisuus) ja konkreettisiin (kuten pöytä).</a:t>
            </a:r>
          </a:p>
          <a:p>
            <a:pPr eaLnBrk="1" hangingPunct="1">
              <a:defRPr/>
            </a:pPr>
            <a:r>
              <a:rPr lang="fi-FI" altLang="fi-FI" dirty="0"/>
              <a:t>Käsiteltävät ongelmat ja kysymykset pitää täsmentää ja muotoilla ymmärrettäviksi.</a:t>
            </a:r>
          </a:p>
          <a:p>
            <a:pPr eaLnBrk="1" hangingPunct="1"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5470376" cy="914400"/>
          </a:xfrm>
        </p:spPr>
        <p:txBody>
          <a:bodyPr/>
          <a:lstStyle/>
          <a:p>
            <a:r>
              <a:rPr lang="fi-FI" altLang="en-US" dirty="0"/>
              <a:t>Pohdittavaksi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fi-FI" dirty="0"/>
              <a:t>Kielen avulla ei pelkästään välitetä ajatuksia, vaan tapa jolla kieltä käytetään myös muokkaa ajatteluamme.</a:t>
            </a:r>
          </a:p>
          <a:p>
            <a:pPr marL="0" indent="0">
              <a:buFontTx/>
              <a:buNone/>
              <a:defRPr/>
            </a:pPr>
            <a:endParaRPr lang="fi-FI" dirty="0"/>
          </a:p>
          <a:p>
            <a:pPr marL="0" indent="0">
              <a:buFontTx/>
              <a:buNone/>
              <a:defRPr/>
            </a:pPr>
            <a:r>
              <a:rPr lang="fi-FI" dirty="0"/>
              <a:t>Ihmiset esimerkiksi ottavat mieluummin ”lainaa” kuin ”velkaa”, vaikka kyse on samasta asiasta. </a:t>
            </a:r>
          </a:p>
          <a:p>
            <a:pPr marL="0" indent="0">
              <a:buFontTx/>
              <a:buNone/>
              <a:defRPr/>
            </a:pPr>
            <a:endParaRPr lang="fi-FI" dirty="0"/>
          </a:p>
          <a:p>
            <a:pPr marL="457200" indent="-457200">
              <a:buFontTx/>
              <a:buAutoNum type="arabicPeriod"/>
              <a:defRPr/>
            </a:pPr>
            <a:r>
              <a:rPr lang="fi-FI" dirty="0"/>
              <a:t>Keksikää omia esimerkkejä siitä, miten erilaisten termien käyttö johtaa ajatuksiamme harhaan.</a:t>
            </a:r>
          </a:p>
          <a:p>
            <a:pPr marL="457200" indent="-457200">
              <a:buFontTx/>
              <a:buAutoNum type="arabicPeriod"/>
              <a:defRPr/>
            </a:pPr>
            <a:endParaRPr lang="fi-FI" dirty="0"/>
          </a:p>
          <a:p>
            <a:pPr marL="457200" indent="-457200">
              <a:buFontTx/>
              <a:buAutoNum type="arabicPeriod"/>
              <a:defRPr/>
            </a:pPr>
            <a:r>
              <a:rPr lang="fi-FI" dirty="0"/>
              <a:t>Keksikää esimerkkejä, millaisin sanavalinnoin päätöksentekijät mahdollisesti yrittävät ohjata ajatteluamme.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Props1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0C69D417-8C22-437C-8803-F9A9448B1813}">
  <ds:schemaRefs>
    <ds:schemaRef ds:uri="http://www.w3.org/XML/1998/namespace"/>
    <ds:schemaRef ds:uri="http://schemas.microsoft.com/office/2006/documentManagement/types"/>
    <ds:schemaRef ds:uri="http://purl.org/dc/dcmitype/"/>
    <ds:schemaRef ds:uri="4FD2DD6E-41AC-4D3A-A8B5-1111DEEF208D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2383</TotalTime>
  <Words>153</Words>
  <Application>Microsoft Office PowerPoint</Application>
  <PresentationFormat>On-screen Show (4:3)</PresentationFormat>
  <Paragraphs>21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MS PGothic</vt:lpstr>
      <vt:lpstr>MS PGothic</vt:lpstr>
      <vt:lpstr>Geneva</vt:lpstr>
      <vt:lpstr>Lucida Grande</vt:lpstr>
      <vt:lpstr>Verdana</vt:lpstr>
      <vt:lpstr>Blank Presentation</vt:lpstr>
      <vt:lpstr>PowerPoint Presentation</vt:lpstr>
      <vt:lpstr>Taitavan ajattelun lähtökohtia</vt:lpstr>
      <vt:lpstr>Pohdittavaksi</vt:lpstr>
    </vt:vector>
  </TitlesOfParts>
  <Company>Venla Koski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Minna</cp:lastModifiedBy>
  <cp:revision>60</cp:revision>
  <dcterms:created xsi:type="dcterms:W3CDTF">2010-04-19T08:09:13Z</dcterms:created>
  <dcterms:modified xsi:type="dcterms:W3CDTF">2020-11-22T11:12:32Z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