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0" r:id="rId3"/>
    <p:sldId id="261" r:id="rId4"/>
    <p:sldId id="262" r:id="rId5"/>
    <p:sldId id="268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46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EDEBEE2-912F-480E-9C05-4E31D92225DD}" type="datetime1">
              <a:rPr lang="fi-FI" smtClean="0"/>
              <a:t>28.4.2026</a:t>
            </a:fld>
            <a:endParaRPr lang="en-US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921C386-28B7-45C1-B2F1-573A3A26E1C5}" type="datetime1">
              <a:rPr lang="fi-FI" smtClean="0"/>
              <a:t>28.4.2026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"/>
              <a:t>Muokkaa tekstin perustyylejä napsauttamalla</a:t>
            </a:r>
            <a:endParaRPr lang="en-US"/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i-FI"/>
              <a:t>Muokkaa alaotsikon perustyyliä napsautt.</a:t>
            </a:r>
            <a:endParaRPr lang="en-US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33519F-843D-4D32-BA64-656BC6AC4DA3}" type="datetime1">
              <a:rPr lang="fi-FI" smtClean="0"/>
              <a:t>28.4.2026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41986F-AC63-4C6C-A83D-BE731401382C}" type="datetime1">
              <a:rPr lang="fi-FI" smtClean="0"/>
              <a:t>28.4.2026</a:t>
            </a:fld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98A873-79C9-43D8-B793-398293F8F7CF}" type="datetime1">
              <a:rPr lang="fi-FI" smtClean="0"/>
              <a:t>28.4.2026</a:t>
            </a:fld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703801-F711-40F9-9B56-77FBC145414B}" type="datetime1">
              <a:rPr lang="fi-FI" smtClean="0"/>
              <a:t>28.4.2026</a:t>
            </a:fld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CD3DFB-A4C7-4CEC-AB9B-66D7594D9109}" type="datetime1">
              <a:rPr lang="fi-FI" smtClean="0"/>
              <a:t>28.4.2026</a:t>
            </a:fld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5D4FFD-250F-42DE-8618-6D33D0945576}" type="datetime1">
              <a:rPr lang="fi-FI" smtClean="0"/>
              <a:t>28.4.2026</a:t>
            </a:fld>
            <a:endParaRPr lang="en-US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6A7F96-E146-44FA-9181-EADF068C161D}" type="datetime1">
              <a:rPr lang="fi-FI" smtClean="0"/>
              <a:t>28.4.2026</a:t>
            </a:fld>
            <a:endParaRPr lang="en-US" dirty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BC3B49-041D-4B38-8CBE-140F67F1C3C3}" type="datetime1">
              <a:rPr lang="fi-FI" smtClean="0"/>
              <a:t>28.4.2026</a:t>
            </a:fld>
            <a:endParaRPr lang="en-US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2A58AB-B984-44E1-96A8-5FC5D89F26AA}" type="datetime1">
              <a:rPr lang="fi-FI" smtClean="0"/>
              <a:t>28.4.2026</a:t>
            </a:fld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81DDB612-6900-4DF6-9D0F-3D8EC5067B5D}" type="datetime1">
              <a:rPr lang="fi-FI" smtClean="0"/>
              <a:t>28.4.2026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99058F8-0286-4E06-8D9E-02EE5CB85371}" type="datetime1">
              <a:rPr lang="fi-FI" smtClean="0"/>
              <a:t>28.4.2026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"/>
              <a:t>Muokkaa otsikon perustyyliä napsauttamalla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i"/>
              <a:t>Muokkaa tekstin perustyylejä napsauttamalla</a:t>
            </a:r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E6343564-1337-43E5-904A-A7BD9FFE90C2}" type="datetime1">
              <a:rPr lang="fi-FI" smtClean="0"/>
              <a:t>28.4.2026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uorakulmio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fi" sz="8000" dirty="0">
                <a:solidFill>
                  <a:srgbClr val="00B050"/>
                </a:solidFill>
              </a:rPr>
              <a:t>Valinnat 2026-2027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f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r>
              <a:rPr lang="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-ryhmät</a:t>
            </a:r>
          </a:p>
        </p:txBody>
      </p:sp>
      <p:pic>
        <p:nvPicPr>
          <p:cNvPr id="5" name="Kuva 4" descr="Kuva, jossa on rakennus, istumista, penkki, puoli&#10;&#10;Automaattisesti luotu kuvau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071049-7743-1A29-6448-57CDB3F92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WILMA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65F9D8-CE51-79F9-F637-6615F89A8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90" y="2108201"/>
            <a:ext cx="10549190" cy="3760891"/>
          </a:xfrm>
        </p:spPr>
        <p:txBody>
          <a:bodyPr>
            <a:normAutofit/>
          </a:bodyPr>
          <a:lstStyle/>
          <a:p>
            <a:r>
              <a:rPr lang="fi-FI" sz="2800" dirty="0"/>
              <a:t>Wilma on avoinna valintojen tekemiseen </a:t>
            </a:r>
            <a:r>
              <a:rPr lang="fi-FI" sz="2800" i="1" dirty="0"/>
              <a:t>alustava</a:t>
            </a:r>
          </a:p>
          <a:p>
            <a:pPr lvl="1"/>
            <a:r>
              <a:rPr lang="fi-FI" sz="2800" dirty="0"/>
              <a:t>ke 6.5. kello 15.00 – ma 11.5. kello 20.00</a:t>
            </a:r>
          </a:p>
          <a:p>
            <a:pPr marL="201168" lvl="1" indent="0">
              <a:buNone/>
            </a:pPr>
            <a:endParaRPr lang="fi-FI" sz="2800" dirty="0"/>
          </a:p>
          <a:p>
            <a:r>
              <a:rPr lang="fi-FI" sz="2800" b="1" dirty="0">
                <a:solidFill>
                  <a:srgbClr val="00B050"/>
                </a:solidFill>
              </a:rPr>
              <a:t>Kun haluat henkilökohtaista ohjausta ensi lukuvuoden valintoihin, lähetä viesti omalle opinto-ohjaajallesi. Saat vastauksena ohjausajan.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202504-6862-72EC-D851-B0C012921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8703801-F711-40F9-9B56-77FBC145414B}" type="datetime1">
              <a:rPr lang="fi-FI" smtClean="0"/>
              <a:t>28.4.2026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0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3BF422-6133-5217-10B3-8AB0D4BCD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77087"/>
          </a:xfrm>
        </p:spPr>
        <p:txBody>
          <a:bodyPr/>
          <a:lstStyle/>
          <a:p>
            <a:r>
              <a:rPr lang="fi-FI" dirty="0"/>
              <a:t>Huomioi valinnoissa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CD057B-7CBF-BD4E-D5AE-5C3185040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212979"/>
            <a:ext cx="10058400" cy="5085183"/>
          </a:xfrm>
        </p:spPr>
        <p:txBody>
          <a:bodyPr>
            <a:normAutofit/>
          </a:bodyPr>
          <a:lstStyle/>
          <a:p>
            <a:r>
              <a:rPr lang="fi-FI" sz="2800" dirty="0">
                <a:latin typeface="Tw Cen MT" panose="020B0602020104020603" pitchFamily="34" charset="0"/>
              </a:rPr>
              <a:t>Aikaisemmat valinnat ja yo-tutkinnon hajauttaminen</a:t>
            </a:r>
          </a:p>
          <a:p>
            <a:r>
              <a:rPr lang="fi-FI" sz="2800" dirty="0">
                <a:latin typeface="Tw Cen MT" panose="020B0602020104020603" pitchFamily="34" charset="0"/>
              </a:rPr>
              <a:t>Kertausopintojaksot syksyn kokeisiin ja kevään kokeisiin!</a:t>
            </a:r>
          </a:p>
          <a:p>
            <a:r>
              <a:rPr lang="fi-FI" sz="2800" dirty="0">
                <a:latin typeface="Tw Cen MT" panose="020B0602020104020603" pitchFamily="34" charset="0"/>
              </a:rPr>
              <a:t>Kaikki pakolliset oltava</a:t>
            </a:r>
          </a:p>
          <a:p>
            <a:r>
              <a:rPr lang="fi-FI" sz="2800" b="1" dirty="0">
                <a:latin typeface="Tw Cen MT" panose="020B0602020104020603" pitchFamily="34" charset="0"/>
              </a:rPr>
              <a:t>Valtakunnallisia valinnaisia vähintään 20 op.</a:t>
            </a:r>
          </a:p>
          <a:p>
            <a:r>
              <a:rPr lang="fi-FI" sz="2800" dirty="0">
                <a:latin typeface="Tw Cen MT" panose="020B0602020104020603" pitchFamily="34" charset="0"/>
              </a:rPr>
              <a:t>Yhteensä vähintään 150 opintopistettä</a:t>
            </a:r>
          </a:p>
          <a:p>
            <a:r>
              <a:rPr lang="fi-FI" sz="2800" dirty="0">
                <a:latin typeface="Tw Cen MT" panose="020B0602020104020603" pitchFamily="34" charset="0"/>
              </a:rPr>
              <a:t>1- 3 periodit käytössä</a:t>
            </a:r>
          </a:p>
          <a:p>
            <a:r>
              <a:rPr lang="fi-FI" sz="2800" dirty="0">
                <a:latin typeface="Tw Cen MT" panose="020B0602020104020603" pitchFamily="34" charset="0"/>
              </a:rPr>
              <a:t>Opintojaksokuvaukset Wilmassa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856DF4-3947-677E-8688-5472B861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8703801-F711-40F9-9B56-77FBC145414B}" type="datetime1">
              <a:rPr lang="fi-FI" smtClean="0"/>
              <a:t>28.4.2026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54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1FF279-3634-E005-7567-411A3DC18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Käytäntö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23C1A9-58B1-5309-3B5E-79D17DDBA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338637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i-FI" sz="2400" dirty="0">
                <a:solidFill>
                  <a:prstClr val="black"/>
                </a:solidFill>
                <a:latin typeface="Tw Cen MT" panose="020B0602020104020603" pitchFamily="34" charset="0"/>
                <a:cs typeface="Arial" charset="0"/>
              </a:rPr>
              <a:t>Katso </a:t>
            </a:r>
            <a:r>
              <a:rPr lang="fi-FI" sz="2400" u="sng" dirty="0">
                <a:solidFill>
                  <a:prstClr val="black"/>
                </a:solidFill>
                <a:latin typeface="Tw Cen MT" panose="020B0602020104020603" pitchFamily="34" charset="0"/>
                <a:cs typeface="Arial" charset="0"/>
              </a:rPr>
              <a:t>opintotarjottimesta</a:t>
            </a:r>
            <a:r>
              <a:rPr lang="fi-FI" sz="2400" dirty="0">
                <a:solidFill>
                  <a:prstClr val="black"/>
                </a:solidFill>
                <a:latin typeface="Tw Cen MT" panose="020B0602020104020603" pitchFamily="34" charset="0"/>
                <a:cs typeface="Arial" charset="0"/>
              </a:rPr>
              <a:t> opinnot periodeittain. 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i-FI" sz="2400" dirty="0">
              <a:solidFill>
                <a:prstClr val="black"/>
              </a:solidFill>
              <a:latin typeface="Tw Cen MT" panose="020B0602020104020603" pitchFamily="34" charset="0"/>
              <a:cs typeface="Arial" charset="0"/>
            </a:endParaRPr>
          </a:p>
          <a:p>
            <a:pPr marL="457200"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i-FI" sz="2400" dirty="0">
                <a:solidFill>
                  <a:prstClr val="black"/>
                </a:solidFill>
                <a:latin typeface="Tw Cen MT" panose="020B0602020104020603" pitchFamily="34" charset="0"/>
                <a:cs typeface="Arial" charset="0"/>
              </a:rPr>
              <a:t>VALITSE</a:t>
            </a:r>
            <a:br>
              <a:rPr lang="fi-FI" sz="2400" dirty="0">
                <a:solidFill>
                  <a:prstClr val="black"/>
                </a:solidFill>
                <a:latin typeface="Tw Cen MT" panose="020B0602020104020603" pitchFamily="34" charset="0"/>
                <a:cs typeface="Arial" charset="0"/>
              </a:rPr>
            </a:br>
            <a:r>
              <a:rPr lang="fi-FI" sz="2400" dirty="0">
                <a:solidFill>
                  <a:srgbClr val="666666"/>
                </a:solidFill>
                <a:latin typeface="Tw Cen MT" panose="020B0602020104020603" pitchFamily="34" charset="0"/>
                <a:cs typeface="Arial" charset="0"/>
              </a:rPr>
              <a:t>Pakolliset opintojaksot oman ryhmän mukana</a:t>
            </a:r>
          </a:p>
          <a:p>
            <a:pPr marL="971550" lvl="1" indent="-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fi-FI" sz="2400" dirty="0">
              <a:solidFill>
                <a:prstClr val="black"/>
              </a:solidFill>
              <a:latin typeface="Tw Cen MT" panose="020B0602020104020603" pitchFamily="34" charset="0"/>
              <a:cs typeface="Arial" charset="0"/>
            </a:endParaRPr>
          </a:p>
          <a:p>
            <a:pPr marL="457200"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i-FI" sz="2400" dirty="0">
                <a:solidFill>
                  <a:prstClr val="black"/>
                </a:solidFill>
                <a:latin typeface="Tw Cen MT" panose="020B0602020104020603" pitchFamily="34" charset="0"/>
                <a:cs typeface="Arial" charset="0"/>
              </a:rPr>
              <a:t>VALITSE</a:t>
            </a:r>
          </a:p>
          <a:p>
            <a:pPr marL="457200"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i-FI" sz="2400" dirty="0">
                <a:solidFill>
                  <a:srgbClr val="005EBE"/>
                </a:solidFill>
                <a:latin typeface="Tw Cen MT" panose="020B0602020104020603" pitchFamily="34" charset="0"/>
                <a:cs typeface="Arial" charset="0"/>
              </a:rPr>
              <a:t>Valtakunnalliset valinnaiset opintojaksot (yo)</a:t>
            </a:r>
          </a:p>
          <a:p>
            <a:pPr marL="457200"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i-FI" sz="2400" dirty="0">
              <a:solidFill>
                <a:prstClr val="black"/>
              </a:solidFill>
              <a:latin typeface="Tw Cen MT" panose="020B0602020104020603" pitchFamily="34" charset="0"/>
              <a:cs typeface="Arial" charset="0"/>
            </a:endParaRPr>
          </a:p>
          <a:p>
            <a:pPr marL="457200"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i-FI" sz="2400" dirty="0">
                <a:solidFill>
                  <a:prstClr val="black"/>
                </a:solidFill>
                <a:latin typeface="Tw Cen MT" panose="020B0602020104020603" pitchFamily="34" charset="0"/>
                <a:cs typeface="Arial" charset="0"/>
              </a:rPr>
              <a:t>VALITSE</a:t>
            </a:r>
          </a:p>
          <a:p>
            <a:pPr marL="457200"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i-FI" sz="2400" dirty="0">
                <a:solidFill>
                  <a:srgbClr val="F5527D"/>
                </a:solidFill>
                <a:latin typeface="Tw Cen MT" panose="020B0602020104020603" pitchFamily="34" charset="0"/>
                <a:cs typeface="Arial" charset="0"/>
              </a:rPr>
              <a:t>Koulukohtaiset valinnaiset opintojaksot</a:t>
            </a:r>
          </a:p>
          <a:p>
            <a:pPr marL="457200"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i-FI" sz="2200" dirty="0">
              <a:solidFill>
                <a:srgbClr val="F5527D"/>
              </a:solidFill>
              <a:latin typeface="Tw Cen MT" panose="020B0602020104020603" pitchFamily="34" charset="0"/>
              <a:cs typeface="Arial" charset="0"/>
            </a:endParaRPr>
          </a:p>
          <a:p>
            <a:pPr marL="457200"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i-FI" sz="2200" dirty="0">
              <a:solidFill>
                <a:srgbClr val="F5527D"/>
              </a:solidFill>
              <a:latin typeface="Tw Cen MT" panose="020B0602020104020603" pitchFamily="34" charset="0"/>
              <a:cs typeface="Arial" charset="0"/>
            </a:endParaRP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355D52-0AE7-6D59-15C3-ED43384DD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8703801-F711-40F9-9B56-77FBC145414B}" type="datetime1">
              <a:rPr lang="fi-FI" smtClean="0"/>
              <a:t>28.4.2026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792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CC126AD-D921-9B43-F83D-32371DF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D2A58AB-B984-44E1-96A8-5FC5D89F26AA}" type="datetime1">
              <a:rPr lang="fi-FI" smtClean="0"/>
              <a:t>28.4.2026</a:t>
            </a:fld>
            <a:endParaRPr lang="en-US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5981B15-0391-051D-833C-2743C6102B37}"/>
              </a:ext>
            </a:extLst>
          </p:cNvPr>
          <p:cNvSpPr txBox="1"/>
          <p:nvPr/>
        </p:nvSpPr>
        <p:spPr>
          <a:xfrm>
            <a:off x="824163" y="505326"/>
            <a:ext cx="101967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666666"/>
                </a:solidFill>
                <a:latin typeface="Tw Cen MT" panose="020B0602020104020603" pitchFamily="34" charset="0"/>
              </a:rPr>
              <a:t>Pakolliset</a:t>
            </a:r>
            <a:r>
              <a:rPr lang="fi-FI" sz="2800" dirty="0">
                <a:latin typeface="Tw Cen MT" panose="020B0602020104020603" pitchFamily="34" charset="0"/>
              </a:rPr>
              <a:t>, </a:t>
            </a:r>
            <a:r>
              <a:rPr lang="fi-FI" sz="2800" dirty="0">
                <a:solidFill>
                  <a:srgbClr val="005EBE"/>
                </a:solidFill>
                <a:latin typeface="Tw Cen MT" panose="020B0602020104020603" pitchFamily="34" charset="0"/>
              </a:rPr>
              <a:t>valtakunnalliset valinnaiset </a:t>
            </a:r>
            <a:r>
              <a:rPr lang="fi-FI" sz="2800" dirty="0">
                <a:latin typeface="Tw Cen MT" panose="020B0602020104020603" pitchFamily="34" charset="0"/>
              </a:rPr>
              <a:t>ja </a:t>
            </a:r>
            <a:r>
              <a:rPr lang="fi-FI" sz="2800" dirty="0">
                <a:solidFill>
                  <a:srgbClr val="F5527D"/>
                </a:solidFill>
                <a:latin typeface="Tw Cen MT" panose="020B0602020104020603" pitchFamily="34" charset="0"/>
              </a:rPr>
              <a:t>koulukohtaiset valinnaiset</a:t>
            </a:r>
            <a:endParaRPr lang="fi-FI" sz="2800" dirty="0"/>
          </a:p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097B2F6-BF01-B85F-4ED9-BF0CBE521482}"/>
              </a:ext>
            </a:extLst>
          </p:cNvPr>
          <p:cNvSpPr txBox="1"/>
          <p:nvPr/>
        </p:nvSpPr>
        <p:spPr>
          <a:xfrm>
            <a:off x="7912358" y="2021305"/>
            <a:ext cx="35549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MUISTA, ETTÄ OSASSA OPINTOJAKSOISTA ON USEITA RYHMIÄ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  <a:sym typeface="Wingdings" panose="05000000000000000000" pitchFamily="2" charset="2"/>
              </a:rPr>
              <a:t> ETSI ITSELLESI PARHAAT VAIHTOEHDOT!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30D8491-B977-963D-B2B2-AC1EC2CEA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52" y="1147665"/>
            <a:ext cx="7044612" cy="460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1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4ADE91A-15DD-F6A5-FAA5-FBF8FCFA7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Tuntikaavion päivitys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E4ADFE1A-5C5A-4EB4-9E46-5BBEC349C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1763" y="2062065"/>
            <a:ext cx="6885991" cy="3629608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5D7E9AA-B0ED-A584-A4F5-70D82470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D2A58AB-B984-44E1-96A8-5FC5D89F26AA}" type="datetime1">
              <a:rPr lang="fi-FI" smtClean="0"/>
              <a:t>28.4.2026</a:t>
            </a:fld>
            <a:endParaRPr lang="en-US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D72A980-E4A1-6338-86D4-10CD6BB3813D}"/>
              </a:ext>
            </a:extLst>
          </p:cNvPr>
          <p:cNvSpPr txBox="1"/>
          <p:nvPr/>
        </p:nvSpPr>
        <p:spPr>
          <a:xfrm>
            <a:off x="8042988" y="2449773"/>
            <a:ext cx="39095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Tiistai:</a:t>
            </a:r>
          </a:p>
          <a:p>
            <a:r>
              <a:rPr lang="fi-FI" dirty="0"/>
              <a:t>Akatemia säilyy aamussa</a:t>
            </a:r>
          </a:p>
          <a:p>
            <a:r>
              <a:rPr lang="fi-FI" dirty="0"/>
              <a:t>Muu opetus klo 14.40-15.55</a:t>
            </a:r>
          </a:p>
          <a:p>
            <a:r>
              <a:rPr lang="fi-FI" dirty="0"/>
              <a:t>Aamuisin voi olla ryhmänohjausta ja muuta yhteistä. Ilmoitetaan erikseen.</a:t>
            </a:r>
          </a:p>
        </p:txBody>
      </p:sp>
    </p:spTree>
    <p:extLst>
      <p:ext uri="{BB962C8B-B14F-4D97-AF65-F5344CB8AC3E}">
        <p14:creationId xmlns:p14="http://schemas.microsoft.com/office/powerpoint/2010/main" val="351043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BDDA77-004B-96BA-A885-18EFB6F43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5"/>
          </a:xfrm>
        </p:spPr>
        <p:txBody>
          <a:bodyPr>
            <a:normAutofit fontScale="90000"/>
          </a:bodyPr>
          <a:lstStyle/>
          <a:p>
            <a:r>
              <a:rPr lang="fi-FI" dirty="0"/>
              <a:t>Huomioi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96C745-C6A3-03D2-1B97-AFDE8E140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988909"/>
            <a:ext cx="10058400" cy="4880184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fi-FI" sz="2400" dirty="0">
                <a:latin typeface="Tw Cen MT" panose="020B0602020104020603" pitchFamily="34" charset="0"/>
                <a:cs typeface="Arial" charset="0"/>
              </a:rPr>
              <a:t>Opintojakso syntyy jos valitsijoita on </a:t>
            </a:r>
            <a:r>
              <a:rPr lang="fi-FI" sz="2400" b="1" dirty="0">
                <a:latin typeface="Tw Cen MT" panose="020B0602020104020603" pitchFamily="34" charset="0"/>
                <a:cs typeface="Arial" charset="0"/>
              </a:rPr>
              <a:t>vähintään 10</a:t>
            </a:r>
          </a:p>
          <a:p>
            <a:pPr lvl="1">
              <a:defRPr/>
            </a:pPr>
            <a:r>
              <a:rPr lang="fi-FI" sz="2400" b="1" dirty="0">
                <a:latin typeface="Tw Cen MT" panose="020B0602020104020603" pitchFamily="34" charset="0"/>
                <a:cs typeface="Arial" charset="0"/>
              </a:rPr>
              <a:t>PERUUTUKSIA VOI TULLA JO KEVÄÄLLÄ</a:t>
            </a:r>
          </a:p>
          <a:p>
            <a:pPr>
              <a:defRPr/>
            </a:pPr>
            <a:r>
              <a:rPr lang="fi-FI" sz="2400" dirty="0">
                <a:latin typeface="Tw Cen MT" panose="020B0602020104020603" pitchFamily="34" charset="0"/>
                <a:cs typeface="Arial" charset="0"/>
              </a:rPr>
              <a:t>Koulukohtainen opintojakso voidaan pitää myös 1/3-, ½- tai 2/3 toteutuksella</a:t>
            </a:r>
          </a:p>
          <a:p>
            <a:pPr>
              <a:defRPr/>
            </a:pPr>
            <a:r>
              <a:rPr lang="fi-FI" sz="2400" dirty="0">
                <a:latin typeface="Tw Cen MT" panose="020B0602020104020603" pitchFamily="34" charset="0"/>
                <a:cs typeface="Arial" charset="0"/>
              </a:rPr>
              <a:t>Jos opintojakso ei toteudu, niin voit valita sen tilalle uuden opintojakson ennen periodin alkua (peruuntumisesta ilmoitetaan Wilma-viestillä)</a:t>
            </a:r>
          </a:p>
          <a:p>
            <a:pPr>
              <a:defRPr/>
            </a:pPr>
            <a:endParaRPr lang="fi-FI" sz="2400" b="1" dirty="0">
              <a:solidFill>
                <a:srgbClr val="92D050"/>
              </a:solidFill>
              <a:latin typeface="Tw Cen MT" panose="020B0602020104020603" pitchFamily="34" charset="0"/>
              <a:cs typeface="Arial" charset="0"/>
            </a:endParaRPr>
          </a:p>
          <a:p>
            <a:pPr>
              <a:defRPr/>
            </a:pPr>
            <a:r>
              <a:rPr lang="fi-FI" sz="2400" b="1" dirty="0">
                <a:latin typeface="Tw Cen MT" panose="020B0602020104020603" pitchFamily="34" charset="0"/>
                <a:cs typeface="Arial" charset="0"/>
              </a:rPr>
              <a:t>Tarjotin saattaa muuttua </a:t>
            </a:r>
            <a:r>
              <a:rPr lang="fi-FI" sz="2400" dirty="0">
                <a:latin typeface="Tw Cen MT" panose="020B0602020104020603" pitchFamily="34" charset="0"/>
                <a:cs typeface="Arial" charset="0"/>
              </a:rPr>
              <a:t>- varmista valintasi vielä syksyllä opintojen alkaessa. Seuraa Wilmaa!</a:t>
            </a:r>
          </a:p>
          <a:p>
            <a:pPr>
              <a:defRPr/>
            </a:pPr>
            <a:r>
              <a:rPr lang="fi-FI" sz="3200" dirty="0">
                <a:latin typeface="Tw Cen MT" panose="020B0602020104020603" pitchFamily="34" charset="0"/>
                <a:cs typeface="Arial" charset="0"/>
              </a:rPr>
              <a:t>Voit valita myös 25/26-ryhmien alueella olevia opintojaksoja. 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AC69A7-52AE-35B9-3D81-8C70597DA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8703801-F711-40F9-9B56-77FBC145414B}" type="datetime1">
              <a:rPr lang="fi-FI" smtClean="0"/>
              <a:t>28.4.2026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77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24B82A-0BE6-D19F-4AB1-B7A37A456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Erityistä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ED58D1-97DC-1062-5EA4-4F56A7DF7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3" y="2108201"/>
            <a:ext cx="11168743" cy="3760891"/>
          </a:xfrm>
        </p:spPr>
        <p:txBody>
          <a:bodyPr/>
          <a:lstStyle/>
          <a:p>
            <a:pPr>
              <a:defRPr/>
            </a:pPr>
            <a:r>
              <a:rPr lang="fi-FI" sz="2400" b="1" dirty="0">
                <a:solidFill>
                  <a:srgbClr val="FF0000"/>
                </a:solidFill>
                <a:latin typeface="Tw Cen MT" panose="020B0602020104020603" pitchFamily="34" charset="0"/>
                <a:cs typeface="Arial" charset="0"/>
              </a:rPr>
              <a:t>YH3 on pakollinen</a:t>
            </a:r>
            <a:r>
              <a:rPr lang="fi-FI" sz="2400" dirty="0">
                <a:latin typeface="Tw Cen MT" panose="020B0602020104020603" pitchFamily="34" charset="0"/>
                <a:cs typeface="Arial" charset="0"/>
              </a:rPr>
              <a:t>, valitse itsellesi sopiva ryhmä muut valinnat huomioiden YH3.1 - YH3.3</a:t>
            </a:r>
          </a:p>
          <a:p>
            <a:pPr>
              <a:defRPr/>
            </a:pPr>
            <a:r>
              <a:rPr lang="fi-FI" sz="2400" dirty="0">
                <a:latin typeface="Tw Cen MT" panose="020B0602020104020603" pitchFamily="34" charset="0"/>
                <a:cs typeface="Arial" charset="0"/>
              </a:rPr>
              <a:t>Jos opintojakso on täynnä EIKÄ VALINTA ONNISTU, niin vaihda valintojasi siten, että pääset jollekin toiselle vastaavalle opintojaksolle. </a:t>
            </a:r>
          </a:p>
          <a:p>
            <a:pPr>
              <a:defRPr/>
            </a:pPr>
            <a:r>
              <a:rPr lang="fi-FI" sz="2400" dirty="0">
                <a:latin typeface="Tw Cen MT" panose="020B0602020104020603" pitchFamily="34" charset="0"/>
                <a:cs typeface="Arial" charset="0"/>
              </a:rPr>
              <a:t>JOS TÄMÄ EI ONNISTU, NIIN OTA YHTEYTTÄ opinto-ohjaajaan.</a:t>
            </a:r>
          </a:p>
          <a:p>
            <a:pPr>
              <a:defRPr/>
            </a:pPr>
            <a:r>
              <a:rPr lang="fi-FI" sz="2400" dirty="0">
                <a:solidFill>
                  <a:srgbClr val="FF0000"/>
                </a:solidFill>
                <a:latin typeface="Tw Cen MT" panose="020B0602020104020603" pitchFamily="34" charset="0"/>
                <a:cs typeface="Arial" charset="0"/>
              </a:rPr>
              <a:t>Puuttuvat muut pakolliset 25 ja 26 alueelta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9306B6F-FD39-E3E5-80D9-E819F490A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8703801-F711-40F9-9B56-77FBC145414B}" type="datetime1">
              <a:rPr lang="fi-FI" smtClean="0"/>
              <a:t>28.4.2026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035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350FD8-8E1E-3917-C302-F1DBAE115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YO-KIRJOITUKSET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F3FAD4-CBAA-E526-9477-B2E4B3806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>
                <a:latin typeface="Tw Cen MT" panose="020B0602020104020603" pitchFamily="34" charset="0"/>
              </a:rPr>
              <a:t>Syksyn kirjoitukset ovat 1. periodin ja arviointiviikon aikana</a:t>
            </a:r>
          </a:p>
          <a:p>
            <a:pPr lvl="1"/>
            <a:r>
              <a:rPr lang="fi-FI" sz="2400" dirty="0">
                <a:latin typeface="Tw Cen MT" panose="020B0602020104020603" pitchFamily="34" charset="0"/>
              </a:rPr>
              <a:t>14.9. - 28.9.</a:t>
            </a:r>
          </a:p>
          <a:p>
            <a:pPr lvl="1"/>
            <a:endParaRPr lang="fi-FI" sz="2400" dirty="0">
              <a:latin typeface="Tw Cen MT" panose="020B0602020104020603" pitchFamily="34" charset="0"/>
            </a:endParaRPr>
          </a:p>
          <a:p>
            <a:r>
              <a:rPr lang="fi-FI" sz="3600" b="1" dirty="0" err="1">
                <a:solidFill>
                  <a:srgbClr val="FF0000"/>
                </a:solidFill>
              </a:rPr>
              <a:t>KSNK:n</a:t>
            </a:r>
            <a:r>
              <a:rPr lang="fi-FI" sz="3600" b="1" dirty="0">
                <a:solidFill>
                  <a:srgbClr val="FF0000"/>
                </a:solidFill>
              </a:rPr>
              <a:t> info pe 8.5. klo 13.00 - 13.45 ( tp. 5)</a:t>
            </a:r>
            <a:endParaRPr lang="fi-FI" sz="3600" dirty="0">
              <a:solidFill>
                <a:srgbClr val="FF0000"/>
              </a:solidFill>
            </a:endParaRPr>
          </a:p>
          <a:p>
            <a:r>
              <a:rPr lang="fi-FI" sz="2400" dirty="0"/>
              <a:t>Kaikki 24-ryhmät liikuntasalissa</a:t>
            </a:r>
          </a:p>
          <a:p>
            <a:r>
              <a:rPr lang="fi-FI" sz="2400" dirty="0"/>
              <a:t>Oppitunti jatkuu infon jälkeen</a:t>
            </a:r>
          </a:p>
          <a:p>
            <a:pPr lvl="1"/>
            <a:endParaRPr lang="fi-FI" dirty="0">
              <a:latin typeface="Tw Cen MT" panose="020B0602020104020603" pitchFamily="34" charset="0"/>
            </a:endParaRP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91ED923-D115-FF64-8E96-DABD76B9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8703801-F711-40F9-9B56-77FBC145414B}" type="datetime1">
              <a:rPr lang="fi-FI" smtClean="0"/>
              <a:t>28.4.2026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05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6BFA0B-5BD6-3BCF-CF99-16C42799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86823"/>
          </a:xfrm>
        </p:spPr>
        <p:txBody>
          <a:bodyPr>
            <a:normAutofit/>
          </a:bodyPr>
          <a:lstStyle/>
          <a:p>
            <a:r>
              <a:rPr lang="fi-FI" sz="3200" dirty="0"/>
              <a:t>KIRJOITUKSIIN LIITTYVÄT VALINNAT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DACA07-8BD6-7A56-4F64-81CA4E4F7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894114"/>
            <a:ext cx="4639736" cy="4552724"/>
          </a:xfrm>
        </p:spPr>
        <p:txBody>
          <a:bodyPr/>
          <a:lstStyle/>
          <a:p>
            <a:r>
              <a:rPr lang="fi-FI" sz="2400" dirty="0">
                <a:latin typeface="Tw Cen MT" panose="020B0602020104020603" pitchFamily="34" charset="0"/>
              </a:rPr>
              <a:t>ÄI = </a:t>
            </a:r>
            <a:r>
              <a:rPr lang="fi-FI" sz="2400" dirty="0">
                <a:solidFill>
                  <a:srgbClr val="0070C0"/>
                </a:solidFill>
                <a:latin typeface="Tw Cen MT" panose="020B0602020104020603" pitchFamily="34" charset="0"/>
              </a:rPr>
              <a:t>ÄI10, ÄI11, </a:t>
            </a:r>
            <a:r>
              <a:rPr lang="fi-FI" sz="2400" dirty="0">
                <a:solidFill>
                  <a:srgbClr val="FF0000"/>
                </a:solidFill>
                <a:latin typeface="Tw Cen MT" panose="020B0602020104020603" pitchFamily="34" charset="0"/>
              </a:rPr>
              <a:t>ÄI18</a:t>
            </a:r>
            <a:endParaRPr lang="fi-FI" sz="2400" dirty="0">
              <a:solidFill>
                <a:srgbClr val="0070C0"/>
              </a:solidFill>
              <a:latin typeface="Tw Cen MT" panose="020B0602020104020603" pitchFamily="34" charset="0"/>
            </a:endParaRPr>
          </a:p>
          <a:p>
            <a:r>
              <a:rPr lang="fi-FI" sz="2400" dirty="0">
                <a:latin typeface="Tw Cen MT" panose="020B0602020104020603" pitchFamily="34" charset="0"/>
              </a:rPr>
              <a:t>EN = </a:t>
            </a:r>
            <a:r>
              <a:rPr lang="fi-FI" sz="2400" dirty="0">
                <a:solidFill>
                  <a:srgbClr val="0070C0"/>
                </a:solidFill>
                <a:latin typeface="Tw Cen MT" panose="020B0602020104020603" pitchFamily="34" charset="0"/>
              </a:rPr>
              <a:t>EN7, EN8</a:t>
            </a:r>
            <a:r>
              <a:rPr lang="fi-FI" sz="2400" dirty="0">
                <a:latin typeface="Tw Cen MT" panose="020B0602020104020603" pitchFamily="34" charset="0"/>
              </a:rPr>
              <a:t>, </a:t>
            </a:r>
            <a:r>
              <a:rPr lang="fi-FI" sz="2400" dirty="0">
                <a:solidFill>
                  <a:srgbClr val="FF0000"/>
                </a:solidFill>
                <a:latin typeface="Tw Cen MT" panose="020B0602020104020603" pitchFamily="34" charset="0"/>
              </a:rPr>
              <a:t>EN9, EN10</a:t>
            </a:r>
          </a:p>
          <a:p>
            <a:r>
              <a:rPr lang="fi-FI" sz="2400" dirty="0">
                <a:latin typeface="Tw Cen MT" panose="020B0602020104020603" pitchFamily="34" charset="0"/>
              </a:rPr>
              <a:t>RU = </a:t>
            </a:r>
            <a:r>
              <a:rPr lang="fi-FI" sz="2400" dirty="0">
                <a:solidFill>
                  <a:srgbClr val="0070C0"/>
                </a:solidFill>
                <a:latin typeface="Tw Cen MT" panose="020B0602020104020603" pitchFamily="34" charset="0"/>
              </a:rPr>
              <a:t>RU6, RU7</a:t>
            </a:r>
            <a:r>
              <a:rPr lang="fi-FI" sz="2400" dirty="0">
                <a:latin typeface="Tw Cen MT" panose="020B0602020104020603" pitchFamily="34" charset="0"/>
              </a:rPr>
              <a:t>, </a:t>
            </a:r>
            <a:r>
              <a:rPr lang="fi-FI" sz="2400" dirty="0">
                <a:solidFill>
                  <a:srgbClr val="FF0000"/>
                </a:solidFill>
                <a:latin typeface="Tw Cen MT" panose="020B0602020104020603" pitchFamily="34" charset="0"/>
              </a:rPr>
              <a:t>RU9</a:t>
            </a:r>
          </a:p>
          <a:p>
            <a:r>
              <a:rPr lang="fi-FI" sz="2400" dirty="0">
                <a:latin typeface="Tw Cen MT" panose="020B0602020104020603" pitchFamily="34" charset="0"/>
              </a:rPr>
              <a:t>MAA = </a:t>
            </a:r>
            <a:r>
              <a:rPr lang="fi-FI" sz="2400" dirty="0">
                <a:solidFill>
                  <a:srgbClr val="0070C0"/>
                </a:solidFill>
                <a:latin typeface="Tw Cen MT" panose="020B0602020104020603" pitchFamily="34" charset="0"/>
              </a:rPr>
              <a:t>MAA10, MAA11, MAA12</a:t>
            </a:r>
            <a:r>
              <a:rPr lang="fi-FI" sz="2400" dirty="0">
                <a:solidFill>
                  <a:srgbClr val="FF0000"/>
                </a:solidFill>
                <a:latin typeface="Tw Cen MT" panose="020B0602020104020603" pitchFamily="34" charset="0"/>
              </a:rPr>
              <a:t>, MAA13, MAA14, MAA15</a:t>
            </a:r>
          </a:p>
          <a:p>
            <a:r>
              <a:rPr lang="fi-FI" sz="2400" dirty="0">
                <a:latin typeface="Tw Cen MT" panose="020B0602020104020603" pitchFamily="34" charset="0"/>
              </a:rPr>
              <a:t>MAB = </a:t>
            </a:r>
            <a:r>
              <a:rPr lang="fi-FI" sz="2400" dirty="0">
                <a:solidFill>
                  <a:srgbClr val="0070C0"/>
                </a:solidFill>
                <a:latin typeface="Tw Cen MT" panose="020B0602020104020603" pitchFamily="34" charset="0"/>
              </a:rPr>
              <a:t>MAB8, MAB9,</a:t>
            </a:r>
            <a:r>
              <a:rPr lang="fi-FI" sz="2400" dirty="0">
                <a:latin typeface="Tw Cen MT" panose="020B0602020104020603" pitchFamily="34" charset="0"/>
              </a:rPr>
              <a:t> </a:t>
            </a:r>
            <a:r>
              <a:rPr lang="fi-FI" sz="2400" dirty="0">
                <a:solidFill>
                  <a:srgbClr val="FF0000"/>
                </a:solidFill>
                <a:latin typeface="Tw Cen MT" panose="020B0602020104020603" pitchFamily="34" charset="0"/>
              </a:rPr>
              <a:t>MAB10, MAB11</a:t>
            </a:r>
          </a:p>
          <a:p>
            <a:r>
              <a:rPr lang="fi-FI" sz="2400" dirty="0">
                <a:latin typeface="Tw Cen MT" panose="020B0602020104020603" pitchFamily="34" charset="0"/>
              </a:rPr>
              <a:t>C-kielet = </a:t>
            </a:r>
            <a:r>
              <a:rPr lang="fi-FI" sz="2400" dirty="0">
                <a:solidFill>
                  <a:srgbClr val="0070C0"/>
                </a:solidFill>
                <a:latin typeface="Tw Cen MT" panose="020B0602020104020603" pitchFamily="34" charset="0"/>
              </a:rPr>
              <a:t>37, 38</a:t>
            </a:r>
            <a:r>
              <a:rPr lang="fi-FI" sz="2400" dirty="0">
                <a:latin typeface="Tw Cen MT" panose="020B0602020104020603" pitchFamily="34" charset="0"/>
              </a:rPr>
              <a:t>, </a:t>
            </a:r>
            <a:r>
              <a:rPr lang="fi-FI" sz="2400" dirty="0">
                <a:solidFill>
                  <a:srgbClr val="FF0000"/>
                </a:solidFill>
                <a:latin typeface="Tw Cen MT" panose="020B0602020104020603" pitchFamily="34" charset="0"/>
              </a:rPr>
              <a:t>39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688691D-904D-8BAF-142E-28386AA7F5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sz="2400" dirty="0" err="1">
                <a:latin typeface="Tw Cen MT" panose="020B0602020104020603" pitchFamily="34" charset="0"/>
              </a:rPr>
              <a:t>Reaalit</a:t>
            </a:r>
            <a:r>
              <a:rPr lang="fi-FI" sz="2400" dirty="0">
                <a:latin typeface="Tw Cen MT" panose="020B0602020104020603" pitchFamily="34" charset="0"/>
              </a:rPr>
              <a:t>: Loput </a:t>
            </a:r>
            <a:r>
              <a:rPr lang="fi-FI" sz="2400" dirty="0">
                <a:solidFill>
                  <a:srgbClr val="0070C0"/>
                </a:solidFill>
                <a:latin typeface="Tw Cen MT" panose="020B0602020104020603" pitchFamily="34" charset="0"/>
              </a:rPr>
              <a:t>valinnaiset</a:t>
            </a:r>
            <a:r>
              <a:rPr lang="fi-FI" sz="2400" dirty="0">
                <a:latin typeface="Tw Cen MT" panose="020B0602020104020603" pitchFamily="34" charset="0"/>
              </a:rPr>
              <a:t> ja KERTAUSKURSSI =</a:t>
            </a:r>
          </a:p>
          <a:p>
            <a:pPr lvl="1"/>
            <a:r>
              <a:rPr lang="fi-FI" sz="2400" dirty="0">
                <a:solidFill>
                  <a:srgbClr val="FF0000"/>
                </a:solidFill>
                <a:latin typeface="Tw Cen MT" panose="020B0602020104020603" pitchFamily="34" charset="0"/>
              </a:rPr>
              <a:t>FI5, PS6, HI8, FY10, BI7</a:t>
            </a:r>
          </a:p>
          <a:p>
            <a:pPr lvl="1"/>
            <a:r>
              <a:rPr lang="fi-FI" sz="2400" dirty="0">
                <a:solidFill>
                  <a:srgbClr val="FF0000"/>
                </a:solidFill>
                <a:latin typeface="Tw Cen MT" panose="020B0602020104020603" pitchFamily="34" charset="0"/>
              </a:rPr>
              <a:t>YH5, KE8, GE5, TE4, UE7</a:t>
            </a:r>
          </a:p>
          <a:p>
            <a:pPr lvl="1"/>
            <a:r>
              <a:rPr lang="fi-FI" sz="2400" dirty="0">
                <a:solidFill>
                  <a:srgbClr val="FF0000"/>
                </a:solidFill>
                <a:latin typeface="Tw Cen MT" panose="020B0602020104020603" pitchFamily="34" charset="0"/>
              </a:rPr>
              <a:t>TARKISTA MYÖS MUUT KOULUKOHTAISET VALINNAISET</a:t>
            </a:r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FEA3F2-9F50-2532-D33C-5DB8D3E39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28.4.2026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51461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55_TF56160789" id="{EC292589-23A5-4911-B1FB-F1D04A48FA99}" vid="{88188127-3B64-41BF-A762-E81AA013BF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{C4A239DA-C152-4F76-AF4A-23B296460428}tf56160789_win32</Template>
  <TotalTime>58</TotalTime>
  <Words>388</Words>
  <Application>Microsoft Office PowerPoint</Application>
  <PresentationFormat>Laajakuva</PresentationFormat>
  <Paragraphs>73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Bookman Old Style</vt:lpstr>
      <vt:lpstr>Calibri</vt:lpstr>
      <vt:lpstr>Franklin Gothic Book</vt:lpstr>
      <vt:lpstr>Tw Cen MT</vt:lpstr>
      <vt:lpstr>1_RetrospectVTI</vt:lpstr>
      <vt:lpstr>Valinnat 2026-2027</vt:lpstr>
      <vt:lpstr>Huomioi valinnoissa</vt:lpstr>
      <vt:lpstr>Käytäntö</vt:lpstr>
      <vt:lpstr>PowerPoint-esitys</vt:lpstr>
      <vt:lpstr>Tuntikaavion päivitys</vt:lpstr>
      <vt:lpstr>Huomioi</vt:lpstr>
      <vt:lpstr>Erityistä</vt:lpstr>
      <vt:lpstr>YO-KIRJOITUKSET</vt:lpstr>
      <vt:lpstr>KIRJOITUKSIIN LIITTYVÄT VALINNAT</vt:lpstr>
      <vt:lpstr>WILMA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Peltola Ville</dc:creator>
  <cp:lastModifiedBy>Valjakka Lasse</cp:lastModifiedBy>
  <cp:revision>5</cp:revision>
  <dcterms:created xsi:type="dcterms:W3CDTF">2025-04-23T05:52:23Z</dcterms:created>
  <dcterms:modified xsi:type="dcterms:W3CDTF">2026-04-28T07:19:01Z</dcterms:modified>
</cp:coreProperties>
</file>