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ainen kolmio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tsikko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17" name="Alaotsikko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i-FI" smtClean="0"/>
              <a:t>Muokkaa alaotsikon perustyyliä napsautt.</a:t>
            </a:r>
            <a:endParaRPr kumimoji="0" lang="en-US"/>
          </a:p>
        </p:txBody>
      </p:sp>
      <p:grpSp>
        <p:nvGrpSpPr>
          <p:cNvPr id="2" name="Ryhmä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Puolivapaa piirto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Puolivapaa piirto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Puolivapaa piirto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uora yhdysviiv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Päivämäärän paikkamerkki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4EB292A-8771-45B7-A8CA-69EDF7442322}" type="datetimeFigureOut">
              <a:rPr lang="fi-FI" smtClean="0"/>
              <a:t>8.10.2020</a:t>
            </a:fld>
            <a:endParaRPr lang="fi-FI"/>
          </a:p>
        </p:txBody>
      </p:sp>
      <p:sp>
        <p:nvSpPr>
          <p:cNvPr id="19" name="Alatunnisteen paikkamerk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27" name="Dian numeron paikkamerkki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2935E16-B5D8-4135-A697-AE84B2173D8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292A-8771-45B7-A8CA-69EDF7442322}" type="datetimeFigureOut">
              <a:rPr lang="fi-FI" smtClean="0"/>
              <a:t>8.10.2020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35E16-B5D8-4135-A697-AE84B2173D8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292A-8771-45B7-A8CA-69EDF7442322}" type="datetimeFigureOut">
              <a:rPr lang="fi-FI" smtClean="0"/>
              <a:t>8.10.2020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35E16-B5D8-4135-A697-AE84B2173D8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292A-8771-45B7-A8CA-69EDF7442322}" type="datetimeFigureOut">
              <a:rPr lang="fi-FI" smtClean="0"/>
              <a:t>8.10.2020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35E16-B5D8-4135-A697-AE84B2173D87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292A-8771-45B7-A8CA-69EDF7442322}" type="datetimeFigureOut">
              <a:rPr lang="fi-FI" smtClean="0"/>
              <a:t>8.10.2020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35E16-B5D8-4135-A697-AE84B2173D87}" type="slidenum">
              <a:rPr lang="fi-FI" smtClean="0"/>
              <a:t>‹#›</a:t>
            </a:fld>
            <a:endParaRPr lang="fi-FI"/>
          </a:p>
        </p:txBody>
      </p:sp>
      <p:sp>
        <p:nvSpPr>
          <p:cNvPr id="7" name="Lovettu nuolenkärki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Lovettu nuolenkärki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292A-8771-45B7-A8CA-69EDF7442322}" type="datetimeFigureOut">
              <a:rPr lang="fi-FI" smtClean="0"/>
              <a:t>8.10.2020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35E16-B5D8-4135-A697-AE84B2173D87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tailu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292A-8771-45B7-A8CA-69EDF7442322}" type="datetimeFigureOut">
              <a:rPr lang="fi-FI" smtClean="0"/>
              <a:t>8.10.2020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35E16-B5D8-4135-A697-AE84B2173D87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292A-8771-45B7-A8CA-69EDF7442322}" type="datetimeFigureOut">
              <a:rPr lang="fi-FI" smtClean="0"/>
              <a:t>8.10.2020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35E16-B5D8-4135-A697-AE84B2173D87}" type="slidenum">
              <a:rPr lang="fi-FI" smtClean="0"/>
              <a:t>‹#›</a:t>
            </a:fld>
            <a:endParaRPr lang="fi-FI"/>
          </a:p>
        </p:txBody>
      </p:sp>
      <p:sp>
        <p:nvSpPr>
          <p:cNvPr id="6" name="Otsikk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B292A-8771-45B7-A8CA-69EDF7442322}" type="datetimeFigureOut">
              <a:rPr lang="fi-FI" smtClean="0"/>
              <a:t>8.10.2020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35E16-B5D8-4135-A697-AE84B2173D8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E4EB292A-8771-45B7-A8CA-69EDF7442322}" type="datetimeFigureOut">
              <a:rPr lang="fi-FI" smtClean="0"/>
              <a:t>8.10.2020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35E16-B5D8-4135-A697-AE84B2173D87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i-FI" smtClean="0"/>
              <a:t>Lisää kuva napsauttamalla kuvaketta</a:t>
            </a:r>
            <a:endParaRPr kumimoji="0" lang="en-US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4EB292A-8771-45B7-A8CA-69EDF7442322}" type="datetimeFigureOut">
              <a:rPr lang="fi-FI" smtClean="0"/>
              <a:t>8.10.2020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2935E16-B5D8-4135-A697-AE84B2173D87}" type="slidenum">
              <a:rPr lang="fi-FI" smtClean="0"/>
              <a:t>‹#›</a:t>
            </a:fld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8" name="Puolivapaa piirto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uolivapaa piirto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uorakulmainen kolmio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uora yhdysviiva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Lovettu nuolenkärki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Lovettu nuolenkärki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uolivapaa piirto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uolivapaa piirto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uorakulmainen kolmio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uora yhdysviiva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tsikon paikkamerkki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0" name="Tekstin paikkamerkki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  <a:p>
            <a:pPr lvl="1" eaLnBrk="1" latinLnBrk="0" hangingPunct="1"/>
            <a:r>
              <a:rPr kumimoji="0" lang="fi-FI" smtClean="0"/>
              <a:t>toinen taso</a:t>
            </a:r>
          </a:p>
          <a:p>
            <a:pPr lvl="2" eaLnBrk="1" latinLnBrk="0" hangingPunct="1"/>
            <a:r>
              <a:rPr kumimoji="0" lang="fi-FI" smtClean="0"/>
              <a:t>kolmas taso</a:t>
            </a:r>
          </a:p>
          <a:p>
            <a:pPr lvl="3" eaLnBrk="1" latinLnBrk="0" hangingPunct="1"/>
            <a:r>
              <a:rPr kumimoji="0" lang="fi-FI" smtClean="0"/>
              <a:t>neljäs taso</a:t>
            </a:r>
          </a:p>
          <a:p>
            <a:pPr lvl="4" eaLnBrk="1" latinLnBrk="0" hangingPunct="1"/>
            <a:r>
              <a:rPr kumimoji="0" lang="fi-FI" smtClean="0"/>
              <a:t>viides taso</a:t>
            </a:r>
            <a:endParaRPr kumimoji="0" lang="en-US"/>
          </a:p>
        </p:txBody>
      </p:sp>
      <p:sp>
        <p:nvSpPr>
          <p:cNvPr id="10" name="Päivämäärän paikkamerkki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4EB292A-8771-45B7-A8CA-69EDF7442322}" type="datetimeFigureOut">
              <a:rPr lang="fi-FI" smtClean="0"/>
              <a:t>8.10.2020</a:t>
            </a:fld>
            <a:endParaRPr lang="fi-FI"/>
          </a:p>
        </p:txBody>
      </p:sp>
      <p:sp>
        <p:nvSpPr>
          <p:cNvPr id="22" name="Alatunnisteen paikkamerkki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18" name="Dian numeron paikkamerkki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2935E16-B5D8-4135-A697-AE84B2173D87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Oikeudellinen toiminta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yh4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525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Oikeusjärjestys = yhteiskunnan pelisäännöt</a:t>
            </a:r>
          </a:p>
          <a:p>
            <a:r>
              <a:rPr lang="fi-FI" dirty="0" smtClean="0"/>
              <a:t>Oikeudellinen toiminta = henkilöiden, yritysten, valtion, kuntien ja muiden tahojen toiminta oikeusjärjestyksen puitteissa. Siis tahot joilla on oikeuksia toimivat.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Oikeusjärjestyksestä oikeuteen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084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81043"/>
            <a:ext cx="10515600" cy="4351338"/>
          </a:xfrm>
        </p:spPr>
        <p:txBody>
          <a:bodyPr/>
          <a:lstStyle/>
          <a:p>
            <a:r>
              <a:rPr lang="fi-FI" dirty="0" smtClean="0"/>
              <a:t>Luonnollinen henkilö = Ihmiset, oikeuskelpoisuus syntymästä kuolemaan</a:t>
            </a:r>
          </a:p>
          <a:p>
            <a:r>
              <a:rPr lang="fi-FI" dirty="0" smtClean="0"/>
              <a:t>Oikeushenkilö = valtio, kunnat, </a:t>
            </a:r>
            <a:r>
              <a:rPr lang="fi-FI" dirty="0" err="1" smtClean="0"/>
              <a:t>srk:t</a:t>
            </a:r>
            <a:r>
              <a:rPr lang="fi-FI" dirty="0" smtClean="0"/>
              <a:t> (julkisoikeudelliset </a:t>
            </a:r>
            <a:r>
              <a:rPr lang="fi-FI" dirty="0" err="1" smtClean="0"/>
              <a:t>oik.hlöt</a:t>
            </a:r>
            <a:r>
              <a:rPr lang="fi-FI" dirty="0" smtClean="0"/>
              <a:t>), kaikki yritystyypit, yhdistykset ja säätiöt (yksityisoikeudelliset </a:t>
            </a:r>
            <a:r>
              <a:rPr lang="fi-FI" dirty="0" err="1" smtClean="0"/>
              <a:t>oik.hlöt</a:t>
            </a:r>
            <a:r>
              <a:rPr lang="fi-FI" dirty="0" smtClean="0"/>
              <a:t>), oikeuskelpoisuuden aikarajaus rekisterimerkintöjen mukaan </a:t>
            </a:r>
          </a:p>
          <a:p>
            <a:r>
              <a:rPr lang="fi-FI" dirty="0" smtClean="0"/>
              <a:t>Oikeussubjekteja eli voivat tehdä oikeustoimia</a:t>
            </a:r>
          </a:p>
          <a:p>
            <a:endParaRPr lang="fi-FI" dirty="0" smtClean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Luonnollinen henkilö ja oikeushenkilö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0353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Oikeuskelpoisuus = oikeussubjektilla oikeuksia ja velvollisuuksia</a:t>
            </a:r>
          </a:p>
          <a:p>
            <a:r>
              <a:rPr lang="fi-FI" dirty="0" smtClean="0"/>
              <a:t>Oikeudellinen toimintakyky = oikeussubjektilla itsellään oikeus tehdä oikeustoimia </a:t>
            </a:r>
          </a:p>
          <a:p>
            <a:r>
              <a:rPr lang="fi-FI" dirty="0" smtClean="0"/>
              <a:t>Oikeustoimi = jokainen yksittäinen tapaus jolla oikeudellista arvoa, voivat olla kaksipuolisia tai yksipuolisia</a:t>
            </a:r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Oikeudellinen toimintakyky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3037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Luonnollinen henkilö oikeustoimikelpoinen jos hän on </a:t>
            </a:r>
            <a:r>
              <a:rPr lang="fi-FI" dirty="0" err="1" smtClean="0"/>
              <a:t>väh</a:t>
            </a:r>
            <a:r>
              <a:rPr lang="fi-FI" dirty="0" smtClean="0"/>
              <a:t>. 18-vuotias</a:t>
            </a:r>
          </a:p>
          <a:p>
            <a:r>
              <a:rPr lang="fi-FI" dirty="0" smtClean="0"/>
              <a:t>Alaikäiset ovat vajaavaltaisia eli heillä saattaa olla joitain oikeuksia</a:t>
            </a:r>
          </a:p>
          <a:p>
            <a:r>
              <a:rPr lang="fi-FI" dirty="0" smtClean="0"/>
              <a:t>Täysi-ikäinen luonnollinen hlö ei aina pysty huolehtimaan toimintakelpoisuudestaan </a:t>
            </a:r>
            <a:r>
              <a:rPr lang="fi-FI" dirty="0" smtClean="0">
                <a:sym typeface="Wingdings" panose="05000000000000000000" pitchFamily="2" charset="2"/>
              </a:rPr>
              <a:t> holhousviranomainen käräjäoikeuden määräämänä, ns. edunvalvontavaltuutus</a:t>
            </a:r>
          </a:p>
          <a:p>
            <a:r>
              <a:rPr lang="fi-FI" dirty="0" smtClean="0"/>
              <a:t>Toimintakelpoisuutta voidaan myös rajata jos luonnollisen hlön omat oikeustoimet ovat hänelle </a:t>
            </a:r>
            <a:r>
              <a:rPr lang="fi-FI" dirty="0" err="1" smtClean="0"/>
              <a:t>itselleen</a:t>
            </a:r>
            <a:r>
              <a:rPr lang="fi-FI" dirty="0" smtClean="0"/>
              <a:t> haitallisia, järein keino on vajaavaltaiseksi julistaminen</a:t>
            </a:r>
          </a:p>
          <a:p>
            <a:pPr marL="514350" indent="-514350">
              <a:buAutoNum type="alphaLcParenR"/>
            </a:pPr>
            <a:endParaRPr lang="fi-FI" dirty="0" smtClean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Oikeustoimi- eli toimintakelpoisuus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929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Vajaavaltainen saa suorittaa pieniä oikeustoimia ja päättää mahdollisista omista tuloistaan</a:t>
            </a:r>
            <a:endParaRPr lang="fi-FI" dirty="0"/>
          </a:p>
          <a:p>
            <a:r>
              <a:rPr lang="fi-FI" dirty="0" smtClean="0"/>
              <a:t>12-vuotiaana – kuuleminen avioerotilanteessa</a:t>
            </a:r>
          </a:p>
          <a:p>
            <a:r>
              <a:rPr lang="fi-FI" dirty="0" smtClean="0"/>
              <a:t>15-vuotiaana työsopimus ja rikosoikeudellinen vastuu</a:t>
            </a:r>
          </a:p>
          <a:p>
            <a:r>
              <a:rPr lang="fi-FI" dirty="0" smtClean="0"/>
              <a:t>Oikeustoimen valtuutus valtakirjalla</a:t>
            </a:r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Vajaavaltaisen asema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270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Millainen on hyvä sopimus?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699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Oikeustoimi on alun perinkin mitätön eli sen on esim. tehnyt vajaavaltainen</a:t>
            </a:r>
          </a:p>
          <a:p>
            <a:r>
              <a:rPr lang="fi-FI" dirty="0"/>
              <a:t>Oikeustoimi voi olla myös moitteenvaraisesti pätemätön, esim. testamentista puuttuu allekirjoitus. Tällöin on </a:t>
            </a:r>
            <a:r>
              <a:rPr lang="fi-FI" dirty="0" err="1"/>
              <a:t>kuit</a:t>
            </a:r>
            <a:r>
              <a:rPr lang="fi-FI" dirty="0"/>
              <a:t>. nostettava moitekanne </a:t>
            </a:r>
            <a:r>
              <a:rPr lang="fi-FI" dirty="0" err="1"/>
              <a:t>kär.oik</a:t>
            </a:r>
            <a:r>
              <a:rPr lang="fi-FI" dirty="0"/>
              <a:t>.</a:t>
            </a:r>
          </a:p>
          <a:p>
            <a:r>
              <a:rPr lang="fi-FI" dirty="0"/>
              <a:t>Oikeustoimi voi olla myös väitteenvaraisesti pätemätön. Esim. hlö voi esittää, että sopimus on tehty pakotettuna tai on tapahtunut erehdys. Lisäksi on mahdollista </a:t>
            </a:r>
            <a:r>
              <a:rPr lang="fi-FI" dirty="0" err="1"/>
              <a:t>vars</a:t>
            </a:r>
            <a:r>
              <a:rPr lang="fi-FI" dirty="0"/>
              <a:t>. tiettyjen oikeustoimien kohdalla vedota kunnianvastaisuuteen tai arvottomuuteen (mm. päihtymys).</a:t>
            </a:r>
          </a:p>
          <a:p>
            <a:r>
              <a:rPr lang="fi-FI" dirty="0"/>
              <a:t>Myös kohtuuttomuuteen voidaan vedota, jos esim. </a:t>
            </a:r>
            <a:r>
              <a:rPr lang="fi-FI"/>
              <a:t>kauppahinta on selvästi ylimitoitettu. </a:t>
            </a:r>
          </a:p>
          <a:p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Milloin oikeustoimi on pätemätön?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8367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la">
  <a:themeElements>
    <a:clrScheme name="Aul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Aul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Aul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721</TotalTime>
  <Words>281</Words>
  <Application>Microsoft Office PowerPoint</Application>
  <PresentationFormat>Laajakuva</PresentationFormat>
  <Paragraphs>29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4" baseType="lpstr">
      <vt:lpstr>Lucida Sans Unicode</vt:lpstr>
      <vt:lpstr>Verdana</vt:lpstr>
      <vt:lpstr>Wingdings</vt:lpstr>
      <vt:lpstr>Wingdings 2</vt:lpstr>
      <vt:lpstr>Wingdings 3</vt:lpstr>
      <vt:lpstr>Aula</vt:lpstr>
      <vt:lpstr>Oikeudellinen toiminta</vt:lpstr>
      <vt:lpstr>Oikeusjärjestyksestä oikeuteen</vt:lpstr>
      <vt:lpstr>Luonnollinen henkilö ja oikeushenkilö</vt:lpstr>
      <vt:lpstr>Oikeudellinen toimintakyky</vt:lpstr>
      <vt:lpstr>Oikeustoimi- eli toimintakelpoisuus</vt:lpstr>
      <vt:lpstr>Vajaavaltaisen asema</vt:lpstr>
      <vt:lpstr>Millainen on hyvä sopimus?</vt:lpstr>
      <vt:lpstr>Milloin oikeustoimi on pätemätön?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Oikeudellinen toiminta</dc:title>
  <dc:creator>Tuija Mäkivalli</dc:creator>
  <cp:lastModifiedBy>Jani Mäkivalli</cp:lastModifiedBy>
  <cp:revision>11</cp:revision>
  <dcterms:created xsi:type="dcterms:W3CDTF">2014-10-05T18:50:34Z</dcterms:created>
  <dcterms:modified xsi:type="dcterms:W3CDTF">2020-10-08T06:26:37Z</dcterms:modified>
</cp:coreProperties>
</file>