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_rels/presentation.xml.rels" ContentType="application/vnd.openxmlformats-package.relationships+xml"/>
  <Override PartName="/ppt/media/image4.jpeg" ContentType="image/jpeg"/>
  <Override PartName="/ppt/media/image8.png" ContentType="image/png"/>
  <Override PartName="/ppt/media/image1.jpeg" ContentType="image/jpeg"/>
  <Override PartName="/ppt/media/image3.png" ContentType="image/png"/>
  <Override PartName="/ppt/media/image12.png" ContentType="image/pn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F59256E-A741-4C62-BEF8-A5118924A28C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44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8CE36CB0-5729-4238-82CE-9B7747393116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99D1D017-3EFA-4EAF-9E6D-F60A921AF61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51189F8-5771-40DD-9C74-9DFA06CDCA0D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8002D2F-4179-4733-83DC-A9E427FD1E05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10BA993-257C-4722-9F26-5B4EACB14907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140789E-79C2-434C-833C-AA728666C57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024C0C8-E208-45CA-99CD-1A7097072FA2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ADB8F963-5028-4A17-BFCB-80FB43732806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42A1F401-C455-4B7D-B719-BE3E599CBA5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A6CDD3C-EB47-490A-ACF4-F015153B0130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DDBECA6-2E97-44E7-A41F-F242E56E50E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E39EFCD8-09FF-4BB0-833D-ABEECB691C3B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1D8C7E2-150B-48CB-BAAC-5E460986608E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313533C0-FC27-4E6E-A201-9C451C15A762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A11909AA-738B-4E72-8DF8-5000E55B300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DF055E2-ADE1-4A42-895A-DE3996080FB1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9728F785-A034-4E45-9DFC-6F53F7F752C4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ACD29F1-B08F-4830-B535-B806F4F34A9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D3C562D6-6FB2-45E0-B7E6-EDE688DE9E5A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5F17544B-5C40-488D-8DB3-CDE65AD913C9}" type="slidenum">
              <a:rPr lang="fi-FI" sz="1200">
                <a:solidFill>
                  <a:srgbClr val="000000"/>
                </a:solidFill>
                <a:latin typeface="Arial"/>
              </a:rPr>
              <a:t>&lt;numero&gt;</a:t>
            </a:fld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5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5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4.8.2017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26C992-3F2C-4014-BDDB-0F42E9FD21E3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4.8.2017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4D4E9B6-86FA-4B71-9BEA-FC5F870ED77A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4.8.2017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DEC7B67-C33B-43A4-8973-7BA9A87DEB6E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4.8.2017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251445C-D02D-4E44-980D-037E3B1DC5B6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457200" y="274680"/>
            <a:ext cx="8229240" cy="1497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3330360" y="1989000"/>
            <a:ext cx="4776840" cy="396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808080"/>
                </a:solidFill>
                <a:latin typeface="Calibri"/>
              </a:rPr>
              <a:t>A 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 few = some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muutamia, vähän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808080"/>
                </a:solidFill>
                <a:latin typeface="Calibri"/>
              </a:rPr>
              <a:t>FEW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few = hardly any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harvoja, tuskin yhtään, vähän</a:t>
            </a: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7" name="CustomShape 4"/>
          <p:cNvSpPr/>
          <p:nvPr/>
        </p:nvSpPr>
        <p:spPr>
          <a:xfrm>
            <a:off x="2554200" y="2006640"/>
            <a:ext cx="50364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2482200" y="4044600"/>
            <a:ext cx="575640" cy="431640"/>
          </a:xfrm>
          <a:prstGeom prst="roundRect">
            <a:avLst>
              <a:gd fmla="val 18683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</p:spTree>
  </p:cSld>
  <p:timing>
    <p:tnLst>
      <p:par>
        <p:cTn dur="indefinite" id="219" nodeType="tmRoot" restart="never">
          <p:childTnLst>
            <p:seq>
              <p:cTn dur="indefinite" id="220" nodeType="mainSeq">
                <p:childTnLst>
                  <p:par>
                    <p:cTn fill="hold" id="221">
                      <p:stCondLst>
                        <p:cond delay="indefinite"/>
                      </p:stCondLst>
                      <p:childTnLst>
                        <p:par>
                          <p:cTn fill="hold" id="222">
                            <p:stCondLst>
                              <p:cond delay="0"/>
                            </p:stCondLst>
                            <p:childTnLst>
                              <p:par>
                                <p:cTn fill="hold" id="2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0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8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3" st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1" st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93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210" name="TextShape 2"/>
          <p:cNvSpPr txBox="1"/>
          <p:nvPr/>
        </p:nvSpPr>
        <p:spPr>
          <a:xfrm>
            <a:off x="323640" y="980640"/>
            <a:ext cx="8362800" cy="388800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  <a:buFont typeface="Arial"/>
              <a:buChar char="•"/>
            </a:pPr>
            <a:r>
              <a:rPr i="1" lang="fi-FI" sz="2600">
                <a:solidFill>
                  <a:srgbClr val="2da2bf"/>
                </a:solidFill>
                <a:latin typeface="Calibri"/>
              </a:rPr>
              <a:t>vain vähän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, 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hyvin harvat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voidaan ilmaista eri tavoin:</a:t>
            </a:r>
            <a:endParaRPr/>
          </a:p>
          <a:p>
            <a:pPr>
              <a:lnSpc>
                <a:spcPct val="12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Tässä kerrostalossa asuu vain vähän lapsia. =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There are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few children / very few children / </a:t>
            </a:r>
            <a:endParaRPr/>
          </a:p>
          <a:p>
            <a:pPr>
              <a:lnSpc>
                <a:spcPct val="120000"/>
              </a:lnSpc>
            </a:pPr>
            <a:r>
              <a:rPr b="1"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only a few children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living in this apartment building.</a:t>
            </a:r>
            <a:endParaRPr/>
          </a:p>
          <a:p>
            <a:pPr>
              <a:lnSpc>
                <a:spcPct val="12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Otan vain vähän sokeria teeheni. =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26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I take 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little sugar / very little sugar/ </a:t>
            </a:r>
            <a:endParaRPr/>
          </a:p>
          <a:p>
            <a:pPr>
              <a:lnSpc>
                <a:spcPct val="120000"/>
              </a:lnSpc>
            </a:pPr>
            <a:r>
              <a:rPr b="1" i="1" lang="fi-FI" sz="26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600">
                <a:solidFill>
                  <a:srgbClr val="808080"/>
                </a:solidFill>
                <a:latin typeface="Calibri"/>
              </a:rPr>
              <a:t>only a little sugar </a:t>
            </a:r>
            <a:r>
              <a:rPr i="1" lang="fi-FI" sz="2600">
                <a:solidFill>
                  <a:srgbClr val="808080"/>
                </a:solidFill>
                <a:latin typeface="Calibri"/>
              </a:rPr>
              <a:t>in my tea. </a:t>
            </a:r>
            <a:endParaRPr/>
          </a:p>
          <a:p>
            <a:pPr>
              <a:lnSpc>
                <a:spcPct val="12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Huomaa, että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only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-sanan kanssa mukaan tulee aina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’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a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’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2123640" y="5229360"/>
            <a:ext cx="4464000" cy="100764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20000"/>
              </a:lnSpc>
            </a:pPr>
            <a:r>
              <a:rPr b="1" lang="fi-FI" sz="2800">
                <a:solidFill>
                  <a:srgbClr val="808080"/>
                </a:solidFill>
                <a:latin typeface="Calibri"/>
              </a:rPr>
              <a:t>vain vähän =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only </a:t>
            </a:r>
            <a:r>
              <a:rPr b="1" i="1" lang="fi-FI" sz="2800" u="sng">
                <a:solidFill>
                  <a:srgbClr val="808080"/>
                </a:solidFill>
                <a:latin typeface="Calibri"/>
              </a:rPr>
              <a:t>a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 little 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fi-FI" sz="2800">
                <a:solidFill>
                  <a:srgbClr val="808080"/>
                </a:solidFill>
                <a:latin typeface="Calibri"/>
              </a:rPr>
              <a:t>vain muutama =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only </a:t>
            </a:r>
            <a:r>
              <a:rPr b="1" i="1" lang="fi-FI" sz="2800" u="sng">
                <a:solidFill>
                  <a:srgbClr val="808080"/>
                </a:solidFill>
                <a:latin typeface="Calibri"/>
              </a:rPr>
              <a:t>a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 few</a:t>
            </a:r>
            <a:endParaRPr/>
          </a:p>
        </p:txBody>
      </p:sp>
    </p:spTree>
  </p:cSld>
  <p:timing>
    <p:tnLst>
      <p:par>
        <p:cTn dur="indefinite" id="239" nodeType="tmRoot" restart="never">
          <p:childTnLst>
            <p:seq>
              <p:cTn dur="indefinite" id="240" nodeType="mainSeq">
                <p:childTnLst>
                  <p:par>
                    <p:cTn fill="hold" id="241">
                      <p:stCondLst>
                        <p:cond delay="indefinite"/>
                      </p:stCondLst>
                      <p:childTnLst>
                        <p:par>
                          <p:cTn fill="hold" id="242">
                            <p:stCondLst>
                              <p:cond delay="0"/>
                            </p:stCondLst>
                            <p:childTnLst>
                              <p:par>
                                <p:cTn fill="hold" id="2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00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5">
                      <p:stCondLst>
                        <p:cond delay="indefinite"/>
                      </p:stCondLst>
                      <p:childTnLst>
                        <p:par>
                          <p:cTn fill="hold" id="246">
                            <p:stCondLst>
                              <p:cond delay="0"/>
                            </p:stCondLst>
                            <p:childTnLst>
                              <p:par>
                                <p:cTn fill="hold" id="2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47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03" st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1">
                      <p:stCondLst>
                        <p:cond delay="indefinite"/>
                      </p:stCondLst>
                      <p:childTnLst>
                        <p:par>
                          <p:cTn fill="hold" id="252">
                            <p:stCondLst>
                              <p:cond delay="0"/>
                            </p:stCondLst>
                            <p:childTnLst>
                              <p:par>
                                <p:cTn fill="hold" id="2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38" st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5">
                      <p:stCondLst>
                        <p:cond delay="indefinite"/>
                      </p:stCondLst>
                      <p:childTnLst>
                        <p:par>
                          <p:cTn fill="hold" id="256">
                            <p:stCondLst>
                              <p:cond delay="0"/>
                            </p:stCondLst>
                            <p:childTnLst>
                              <p:par>
                                <p:cTn fill="hold" id="2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81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14" st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67" st="3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214" name="TextShape 2"/>
          <p:cNvSpPr txBox="1"/>
          <p:nvPr/>
        </p:nvSpPr>
        <p:spPr>
          <a:xfrm>
            <a:off x="323640" y="1268640"/>
            <a:ext cx="8362800" cy="475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Vertailumuodot: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 but Kim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less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 than me. Aisha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the least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money of the three of us.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was surprised to see so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people on the train. There were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fewer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people there than usual. I try to travel at a time with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the fewest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people there.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2988000" y="1683000"/>
            <a:ext cx="3816000" cy="64764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    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404040"/>
                </a:solidFill>
                <a:latin typeface="Calibri"/>
              </a:rPr>
              <a:t>, 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less</a:t>
            </a:r>
            <a:r>
              <a:rPr i="1" lang="fi-FI" sz="2800">
                <a:solidFill>
                  <a:srgbClr val="404040"/>
                </a:solidFill>
                <a:latin typeface="Calibri"/>
              </a:rPr>
              <a:t>,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 the least</a:t>
            </a:r>
            <a:endParaRPr/>
          </a:p>
        </p:txBody>
      </p:sp>
      <p:sp>
        <p:nvSpPr>
          <p:cNvPr id="217" name="CustomShape 5"/>
          <p:cNvSpPr/>
          <p:nvPr/>
        </p:nvSpPr>
        <p:spPr>
          <a:xfrm>
            <a:off x="2988000" y="3819960"/>
            <a:ext cx="3816000" cy="64764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  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404040"/>
                </a:solidFill>
                <a:latin typeface="Calibri"/>
              </a:rPr>
              <a:t> , 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fewer</a:t>
            </a:r>
            <a:r>
              <a:rPr i="1" lang="fi-FI" sz="2800">
                <a:solidFill>
                  <a:srgbClr val="404040"/>
                </a:solidFill>
                <a:latin typeface="Calibri"/>
              </a:rPr>
              <a:t>, </a:t>
            </a:r>
            <a:r>
              <a:rPr b="1" i="1" lang="fi-FI" sz="2800">
                <a:solidFill>
                  <a:srgbClr val="404040"/>
                </a:solidFill>
                <a:latin typeface="Calibri"/>
              </a:rPr>
              <a:t>the fewest</a:t>
            </a:r>
            <a:endParaRPr/>
          </a:p>
        </p:txBody>
      </p:sp>
    </p:spTree>
  </p:cSld>
  <p:timing>
    <p:tnLst>
      <p:par>
        <p:cTn dur="indefinite" id="269" nodeType="tmRoot" restart="never">
          <p:childTnLst>
            <p:seq>
              <p:cTn dur="indefinite" id="270" nodeType="mainSeq">
                <p:childTnLst>
                  <p:par>
                    <p:cTn fill="hold" id="271">
                      <p:stCondLst>
                        <p:cond delay="indefinite"/>
                      </p:stCondLst>
                      <p:childTnLst>
                        <p:par>
                          <p:cTn fill="hold" id="272">
                            <p:stCondLst>
                              <p:cond delay="0"/>
                            </p:stCondLst>
                            <p:childTnLst>
                              <p:par>
                                <p:cTn fill="hold" id="2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15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9">
                      <p:stCondLst>
                        <p:cond delay="indefinite"/>
                      </p:stCondLst>
                      <p:childTnLst>
                        <p:par>
                          <p:cTn fill="hold" id="280">
                            <p:stCondLst>
                              <p:cond delay="0"/>
                            </p:stCondLst>
                            <p:childTnLst>
                              <p:par>
                                <p:cTn fill="hold" id="2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3">
                      <p:stCondLst>
                        <p:cond delay="indefinite"/>
                      </p:stCondLst>
                      <p:childTnLst>
                        <p:par>
                          <p:cTn fill="hold" id="284">
                            <p:stCondLst>
                              <p:cond delay="0"/>
                            </p:stCondLst>
                            <p:childTnLst>
                              <p:par>
                                <p:cTn fill="hold" id="2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67" st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395640" y="908640"/>
            <a:ext cx="806436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Voisitko auttaa minua vähän?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Could you help me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Minulla on muutama ongelma.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have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a few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problems.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3. Minulla on vain vähän kokemusta näistä laitteista.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have (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only a) little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experience of these devices/gadgets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4. Nyt minulla on aika muutamia kysymyksiä.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Now I have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a few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questions.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5. Harvat ihmiset täällä tietävät niin paljon kuin sinä.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people here know as much as you.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6. Luulen, että minulla on vähiten tietoa asiasta.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think I have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the least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knowledge of the matter.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87" nodeType="tmRoot" restart="never">
          <p:childTnLst>
            <p:seq>
              <p:cTn dur="indefinite" id="288" nodeType="mainSeq">
                <p:childTnLst>
                  <p:par>
                    <p:cTn fill="hold" id="289">
                      <p:stCondLst>
                        <p:cond delay="indefinite"/>
                      </p:stCondLst>
                      <p:childTnLst>
                        <p:par>
                          <p:cTn fill="hold" id="290">
                            <p:stCondLst>
                              <p:cond delay="0"/>
                            </p:stCondLst>
                            <p:childTnLst>
                              <p:par>
                                <p:cTn fill="hold" id="2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1" st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3">
                      <p:stCondLst>
                        <p:cond delay="indefinite"/>
                      </p:stCondLst>
                      <p:childTnLst>
                        <p:par>
                          <p:cTn fill="hold" id="294">
                            <p:stCondLst>
                              <p:cond delay="0"/>
                            </p:stCondLst>
                            <p:childTnLst>
                              <p:par>
                                <p:cTn fill="hold" id="2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92" st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7">
                      <p:stCondLst>
                        <p:cond delay="indefinite"/>
                      </p:stCondLst>
                      <p:childTnLst>
                        <p:par>
                          <p:cTn fill="hold" id="298">
                            <p:stCondLst>
                              <p:cond delay="0"/>
                            </p:stCondLst>
                            <p:childTnLst>
                              <p:par>
                                <p:cTn fill="hold" id="2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16" st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1">
                      <p:stCondLst>
                        <p:cond delay="indefinite"/>
                      </p:stCondLst>
                      <p:childTnLst>
                        <p:par>
                          <p:cTn fill="hold" id="302">
                            <p:stCondLst>
                              <p:cond delay="0"/>
                            </p:stCondLst>
                            <p:childTnLst>
                              <p:par>
                                <p:cTn fill="hold" id="3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70" st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5">
                      <p:stCondLst>
                        <p:cond delay="indefinite"/>
                      </p:stCondLst>
                      <p:childTnLst>
                        <p:par>
                          <p:cTn fill="hold" id="306">
                            <p:stCondLst>
                              <p:cond delay="0"/>
                            </p:stCondLst>
                            <p:childTnLst>
                              <p:par>
                                <p:cTn fill="hold" id="3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31" st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9">
                      <p:stCondLst>
                        <p:cond delay="indefinite"/>
                      </p:stCondLst>
                      <p:childTnLst>
                        <p:par>
                          <p:cTn fill="hold" id="310">
                            <p:stCondLst>
                              <p:cond delay="0"/>
                            </p:stCondLst>
                            <p:childTnLst>
                              <p:par>
                                <p:cTn fill="hold" id="3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75" st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3">
                      <p:stCondLst>
                        <p:cond delay="indefinite"/>
                      </p:stCondLst>
                      <p:childTnLst>
                        <p:par>
                          <p:cTn fill="hold" id="314">
                            <p:stCondLst>
                              <p:cond delay="0"/>
                            </p:stCondLst>
                            <p:childTnLst>
                              <p:par>
                                <p:cTn fill="hold" id="3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04" st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7">
                      <p:stCondLst>
                        <p:cond delay="indefinite"/>
                      </p:stCondLst>
                      <p:childTnLst>
                        <p:par>
                          <p:cTn fill="hold" id="318">
                            <p:stCondLst>
                              <p:cond delay="0"/>
                            </p:stCondLst>
                            <p:childTnLst>
                              <p:par>
                                <p:cTn fill="hold" id="3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61" st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1">
                      <p:stCondLst>
                        <p:cond delay="indefinite"/>
                      </p:stCondLst>
                      <p:childTnLst>
                        <p:par>
                          <p:cTn fill="hold" id="322">
                            <p:stCondLst>
                              <p:cond delay="0"/>
                            </p:stCondLst>
                            <p:childTnLst>
                              <p:par>
                                <p:cTn fill="hold" id="3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99" st="3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50" st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9">
                      <p:stCondLst>
                        <p:cond delay="indefinite"/>
                      </p:stCondLst>
                      <p:childTnLst>
                        <p:par>
                          <p:cTn fill="hold" id="330">
                            <p:stCondLst>
                              <p:cond delay="0"/>
                            </p:stCondLst>
                            <p:childTnLst>
                              <p:par>
                                <p:cTn fill="hold" id="3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01" st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274680"/>
            <a:ext cx="8229240" cy="1065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368280" y="1052640"/>
            <a:ext cx="8290800" cy="5081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7. Pelkäänpä, että olen saanut aikaan vähiten tuloksia.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I’m afraid I have achieved/produced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the fewest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results.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8. Minulla on ollut niin vähän vapaa-aikaa ja olen siksi voinut harjoitella vähemmän.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have had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so little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free/spare time and, therefore, I have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been able to practise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less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9. Meillä on vain muutama huone täällä ja liian vähän tilaa.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We have only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a few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rooms here and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too little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room/space. 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10. Ja mitä vähemmän tilaa meillä on, sitä harvempia tehtäviä voimme saada valmiiksi. </a:t>
            </a: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And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the less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room/space we have,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the fewer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tasks we can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finish/complete.</a:t>
            </a:r>
            <a:endParaRPr/>
          </a:p>
        </p:txBody>
      </p:sp>
    </p:spTree>
  </p:cSld>
  <p:timing>
    <p:tnLst>
      <p:par>
        <p:cTn dur="indefinite" id="333" nodeType="tmRoot" restart="never">
          <p:childTnLst>
            <p:seq>
              <p:cTn dur="indefinite" id="334" nodeType="mainSeq">
                <p:childTnLst>
                  <p:par>
                    <p:cTn fill="hold" id="335">
                      <p:stCondLst>
                        <p:cond delay="indefinite"/>
                      </p:stCondLst>
                      <p:childTnLst>
                        <p:par>
                          <p:cTn fill="hold" id="336">
                            <p:stCondLst>
                              <p:cond delay="0"/>
                            </p:stCondLst>
                            <p:childTnLst>
                              <p:par>
                                <p:cTn fill="hold" id="3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9">
                      <p:stCondLst>
                        <p:cond delay="indefinite"/>
                      </p:stCondLst>
                      <p:childTnLst>
                        <p:par>
                          <p:cTn fill="hold" id="340">
                            <p:stCondLst>
                              <p:cond delay="0"/>
                            </p:stCondLst>
                            <p:childTnLst>
                              <p:par>
                                <p:cTn fill="hold" id="34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13" st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3">
                      <p:stCondLst>
                        <p:cond delay="indefinite"/>
                      </p:stCondLst>
                      <p:childTnLst>
                        <p:par>
                          <p:cTn fill="hold" id="344">
                            <p:stCondLst>
                              <p:cond delay="0"/>
                            </p:stCondLst>
                            <p:childTnLst>
                              <p:par>
                                <p:cTn fill="hold" id="3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99" st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7">
                      <p:stCondLst>
                        <p:cond delay="indefinite"/>
                      </p:stCondLst>
                      <p:childTnLst>
                        <p:par>
                          <p:cTn fill="hold" id="348">
                            <p:stCondLst>
                              <p:cond delay="0"/>
                            </p:stCondLst>
                            <p:childTnLst>
                              <p:par>
                                <p:cTn fill="hold" id="3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89" st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1">
                      <p:stCondLst>
                        <p:cond delay="indefinite"/>
                      </p:stCondLst>
                      <p:childTnLst>
                        <p:par>
                          <p:cTn fill="hold" id="352">
                            <p:stCondLst>
                              <p:cond delay="0"/>
                            </p:stCondLst>
                            <p:childTnLst>
                              <p:par>
                                <p:cTn fill="hold" id="3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09" st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5">
                      <p:stCondLst>
                        <p:cond delay="indefinite"/>
                      </p:stCondLst>
                      <p:childTnLst>
                        <p:par>
                          <p:cTn fill="hold" id="356">
                            <p:stCondLst>
                              <p:cond delay="0"/>
                            </p:stCondLst>
                            <p:childTnLst>
                              <p:par>
                                <p:cTn fill="hold" id="3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97" st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9">
                      <p:stCondLst>
                        <p:cond delay="indefinite"/>
                      </p:stCondLst>
                      <p:childTnLst>
                        <p:par>
                          <p:cTn fill="hold" id="360">
                            <p:stCondLst>
                              <p:cond delay="0"/>
                            </p:stCondLst>
                            <p:childTnLst>
                              <p:par>
                                <p:cTn fill="hold" id="3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72" st="4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8694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paljon, monta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324000" y="1144440"/>
            <a:ext cx="8362800" cy="503496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Millaisten sanojen kanssa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paljon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on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much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?  Milloin tulee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many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? Mitä muita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paljon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-sanoja on?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don’t have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But I have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friends.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Have we got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time?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Thank you so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liked it very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didn’t see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people there.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Does he have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kids?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We don’t have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a lot of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time.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Joe hasn’t got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lots of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friends. </a:t>
            </a:r>
            <a:endParaRPr/>
          </a:p>
          <a:p>
            <a:pPr algn="ctr">
              <a:lnSpc>
                <a:spcPct val="8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Thanks </a:t>
            </a:r>
            <a:r>
              <a:rPr i="1" lang="fi-FI" sz="2800" u="sng">
                <a:solidFill>
                  <a:srgbClr val="808080"/>
                </a:solidFill>
                <a:latin typeface="Calibri"/>
              </a:rPr>
              <a:t>a lot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63" nodeType="tmRoot" restart="never">
          <p:childTnLst>
            <p:seq>
              <p:cTn dur="indefinite" id="364" nodeType="mainSeq">
                <p:childTnLst>
                  <p:par>
                    <p:cTn fill="hold" id="365">
                      <p:stCondLst>
                        <p:cond delay="indefinite"/>
                      </p:stCondLst>
                      <p:childTnLst>
                        <p:par>
                          <p:cTn fill="hold" id="366">
                            <p:stCondLst>
                              <p:cond delay="0"/>
                            </p:stCondLst>
                            <p:childTnLst>
                              <p:par>
                                <p:cTn fill="hold" id="3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19" st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9">
                      <p:stCondLst>
                        <p:cond delay="indefinite"/>
                      </p:stCondLst>
                      <p:childTnLst>
                        <p:par>
                          <p:cTn fill="hold" id="370">
                            <p:stCondLst>
                              <p:cond delay="0"/>
                            </p:stCondLst>
                            <p:childTnLst>
                              <p:par>
                                <p:cTn fill="hold" id="3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45" st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3">
                      <p:stCondLst>
                        <p:cond delay="indefinite"/>
                      </p:stCondLst>
                      <p:childTnLst>
                        <p:par>
                          <p:cTn fill="hold" id="374">
                            <p:stCondLst>
                              <p:cond delay="0"/>
                            </p:stCondLst>
                            <p:childTnLst>
                              <p:par>
                                <p:cTn fill="hold" id="3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69" st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7">
                      <p:stCondLst>
                        <p:cond delay="indefinite"/>
                      </p:stCondLst>
                      <p:childTnLst>
                        <p:par>
                          <p:cTn fill="hold" id="378">
                            <p:stCondLst>
                              <p:cond delay="0"/>
                            </p:stCondLst>
                            <p:childTnLst>
                              <p:par>
                                <p:cTn fill="hold" id="3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89" st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1">
                      <p:stCondLst>
                        <p:cond delay="indefinite"/>
                      </p:stCondLst>
                      <p:childTnLst>
                        <p:par>
                          <p:cTn fill="hold" id="382">
                            <p:stCondLst>
                              <p:cond delay="0"/>
                            </p:stCondLst>
                            <p:childTnLst>
                              <p:par>
                                <p:cTn fill="hold" id="3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12" st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5">
                      <p:stCondLst>
                        <p:cond delay="indefinite"/>
                      </p:stCondLst>
                      <p:childTnLst>
                        <p:par>
                          <p:cTn fill="hold" id="386">
                            <p:stCondLst>
                              <p:cond delay="0"/>
                            </p:stCondLst>
                            <p:childTnLst>
                              <p:par>
                                <p:cTn fill="hold" id="3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45" st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9">
                      <p:stCondLst>
                        <p:cond delay="indefinite"/>
                      </p:stCondLst>
                      <p:childTnLst>
                        <p:par>
                          <p:cTn fill="hold" id="390">
                            <p:stCondLst>
                              <p:cond delay="0"/>
                            </p:stCondLst>
                            <p:childTnLst>
                              <p:par>
                                <p:cTn fill="hold" id="3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70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3">
                      <p:stCondLst>
                        <p:cond delay="indefinite"/>
                      </p:stCondLst>
                      <p:childTnLst>
                        <p:par>
                          <p:cTn fill="hold" id="394">
                            <p:stCondLst>
                              <p:cond delay="0"/>
                            </p:stCondLst>
                            <p:childTnLst>
                              <p:par>
                                <p:cTn fill="hold" id="3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00" st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7">
                      <p:stCondLst>
                        <p:cond delay="indefinite"/>
                      </p:stCondLst>
                      <p:childTnLst>
                        <p:par>
                          <p:cTn fill="hold" id="398">
                            <p:stCondLst>
                              <p:cond delay="0"/>
                            </p:stCondLst>
                            <p:childTnLst>
                              <p:par>
                                <p:cTn fill="hold" id="3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33" st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1">
                      <p:stCondLst>
                        <p:cond delay="indefinite"/>
                      </p:stCondLst>
                      <p:childTnLst>
                        <p:par>
                          <p:cTn fill="hold" id="402">
                            <p:stCondLst>
                              <p:cond delay="0"/>
                            </p:stCondLst>
                            <p:childTnLst>
                              <p:par>
                                <p:cTn fill="hold" id="40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47" st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paljon, monta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323640" y="1268640"/>
            <a:ext cx="8424720" cy="4813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fi-FI" sz="3000">
                <a:solidFill>
                  <a:srgbClr val="2da2bf"/>
                </a:solidFill>
                <a:latin typeface="Calibri"/>
              </a:rPr>
              <a:t>much</a:t>
            </a:r>
            <a:r>
              <a:rPr lang="fi-FI" sz="3000">
                <a:solidFill>
                  <a:srgbClr val="2da2bf"/>
                </a:solidFill>
                <a:latin typeface="Calibri"/>
              </a:rPr>
              <a:t> valitaan yksiköllisten eli ei-laskettavien asioiden yhteydessä.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 don’t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much money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/ Have we got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much time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? /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  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Thank you so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/ I liked it very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fi-FI" sz="3100">
                <a:solidFill>
                  <a:srgbClr val="2da2bf"/>
                </a:solidFill>
                <a:latin typeface="Calibri"/>
              </a:rPr>
              <a:t>many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 valitaan monikollisten eli laskettavien asioiden yhteydessä.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But 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many friends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/ I didn’t see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many people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there. /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Does he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many kids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fi-FI" sz="3100">
                <a:solidFill>
                  <a:srgbClr val="2da2bf"/>
                </a:solidFill>
                <a:latin typeface="Calibri"/>
              </a:rPr>
              <a:t>a lot of 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ja</a:t>
            </a:r>
            <a:r>
              <a:rPr i="1" lang="fi-FI" sz="3100">
                <a:solidFill>
                  <a:srgbClr val="2da2bf"/>
                </a:solidFill>
                <a:latin typeface="Calibri"/>
              </a:rPr>
              <a:t> lots of 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voidaan valita sekä yksiköllisten että monikollisten sanojen yhteyteen.</a:t>
            </a:r>
            <a:r>
              <a:rPr lang="fi-FI" sz="31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1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We don’t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lot of / lots of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time.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                                               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Joe hasn’t got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lot of / lots of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friends.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405" nodeType="tmRoot" restart="never">
          <p:childTnLst>
            <p:seq>
              <p:cTn dur="indefinite" id="406" nodeType="mainSeq">
                <p:childTnLst>
                  <p:par>
                    <p:cTn fill="hold" id="407">
                      <p:stCondLst>
                        <p:cond delay="indefinite"/>
                      </p:stCondLst>
                      <p:childTnLst>
                        <p:par>
                          <p:cTn fill="hold" id="408">
                            <p:stCondLst>
                              <p:cond delay="0"/>
                            </p:stCondLst>
                            <p:childTnLst>
                              <p:par>
                                <p:cTn fill="hold" id="4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72" st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1">
                      <p:stCondLst>
                        <p:cond delay="indefinite"/>
                      </p:stCondLst>
                      <p:childTnLst>
                        <p:par>
                          <p:cTn fill="hold" id="412">
                            <p:stCondLst>
                              <p:cond delay="0"/>
                            </p:stCondLst>
                            <p:childTnLst>
                              <p:par>
                                <p:cTn fill="hold" id="4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38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5">
                      <p:stCondLst>
                        <p:cond delay="indefinite"/>
                      </p:stCondLst>
                      <p:childTnLst>
                        <p:par>
                          <p:cTn fill="hold" id="416">
                            <p:stCondLst>
                              <p:cond delay="0"/>
                            </p:stCondLst>
                            <p:childTnLst>
                              <p:par>
                                <p:cTn fill="hold" id="4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25" st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9">
                      <p:stCondLst>
                        <p:cond delay="indefinite"/>
                      </p:stCondLst>
                      <p:childTnLst>
                        <p:par>
                          <p:cTn fill="hold" id="420">
                            <p:stCondLst>
                              <p:cond delay="0"/>
                            </p:stCondLst>
                            <p:childTnLst>
                              <p:par>
                                <p:cTn fill="hold" id="42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18" st="3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3">
                      <p:stCondLst>
                        <p:cond delay="indefinite"/>
                      </p:stCondLst>
                      <p:childTnLst>
                        <p:par>
                          <p:cTn fill="hold" id="424">
                            <p:stCondLst>
                              <p:cond delay="0"/>
                            </p:stCondLst>
                            <p:childTnLst>
                              <p:par>
                                <p:cTn fill="hold" id="4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53" st="4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paljon, monta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323640" y="1052640"/>
            <a:ext cx="8424720" cy="5805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4200">
                <a:solidFill>
                  <a:srgbClr val="2da2bf"/>
                </a:solidFill>
                <a:latin typeface="Calibri"/>
              </a:rPr>
              <a:t>Millaisissa lauseissa </a:t>
            </a:r>
            <a:r>
              <a:rPr i="1" lang="fi-FI" sz="4200">
                <a:solidFill>
                  <a:srgbClr val="2da2bf"/>
                </a:solidFill>
                <a:latin typeface="Calibri"/>
              </a:rPr>
              <a:t>much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 ja </a:t>
            </a:r>
            <a:r>
              <a:rPr i="1" lang="fi-FI" sz="4200">
                <a:solidFill>
                  <a:srgbClr val="2da2bf"/>
                </a:solidFill>
                <a:latin typeface="Calibri"/>
              </a:rPr>
              <a:t>many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 –sanoja käytetään?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I don’t have </a:t>
            </a:r>
            <a:r>
              <a:rPr b="1" i="1" lang="fi-FI" sz="3800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Have we got </a:t>
            </a:r>
            <a:r>
              <a:rPr b="1" i="1" lang="fi-FI" sz="3800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 time?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No, we don’t have </a:t>
            </a:r>
            <a:r>
              <a:rPr b="1" i="1" lang="fi-FI" sz="3800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 time.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I didn’t see </a:t>
            </a:r>
            <a:r>
              <a:rPr b="1" i="1" lang="fi-FI" sz="3800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 people there.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Does he have </a:t>
            </a:r>
            <a:r>
              <a:rPr b="1" i="1" lang="fi-FI" sz="3800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3800">
                <a:solidFill>
                  <a:srgbClr val="808080"/>
                </a:solidFill>
                <a:latin typeface="Calibri"/>
              </a:rPr>
              <a:t> kids?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fi-FI" sz="4200">
                <a:solidFill>
                  <a:srgbClr val="2da2bf"/>
                </a:solidFill>
                <a:latin typeface="Calibri"/>
              </a:rPr>
              <a:t>much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 ja </a:t>
            </a:r>
            <a:r>
              <a:rPr i="1" lang="fi-FI" sz="4200">
                <a:solidFill>
                  <a:srgbClr val="2da2bf"/>
                </a:solidFill>
                <a:latin typeface="Calibri"/>
              </a:rPr>
              <a:t>many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 –sanoja käytetään lähinnä </a:t>
            </a:r>
            <a:r>
              <a:rPr b="1" lang="fi-FI" sz="4200">
                <a:solidFill>
                  <a:srgbClr val="2da2bf"/>
                </a:solidFill>
                <a:latin typeface="Calibri"/>
              </a:rPr>
              <a:t>kieltolauseissa ja kysymyksissä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4200">
                <a:solidFill>
                  <a:srgbClr val="2da2bf"/>
                </a:solidFill>
                <a:latin typeface="Calibri"/>
              </a:rPr>
              <a:t>sanojen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so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,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very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,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too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 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ja</a:t>
            </a:r>
            <a:r>
              <a:rPr lang="fi-FI" sz="4200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as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 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jälkeen niitä voi käyttää myös myönteisissä lauseissa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4200">
                <a:solidFill>
                  <a:srgbClr val="2da2bf"/>
                </a:solidFill>
                <a:latin typeface="Calibri"/>
              </a:rPr>
              <a:t>myönteisissä lauseissa muita ilmaisuja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: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lots of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 /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a lot of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,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plenty of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,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a great deal of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,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a great number</a:t>
            </a:r>
            <a:r>
              <a:rPr i="1" lang="fi-FI" sz="4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(laskettavat)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of</a:t>
            </a:r>
            <a:r>
              <a:rPr lang="fi-FI" sz="4200">
                <a:solidFill>
                  <a:srgbClr val="808080"/>
                </a:solidFill>
                <a:latin typeface="Calibri"/>
              </a:rPr>
              <a:t> /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a great amount</a:t>
            </a:r>
            <a:r>
              <a:rPr i="1" lang="fi-FI" sz="4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(ei-laskettavat) </a:t>
            </a:r>
            <a:r>
              <a:rPr i="1" lang="fi-FI" sz="4200">
                <a:solidFill>
                  <a:srgbClr val="808080"/>
                </a:solidFill>
                <a:latin typeface="Calibri"/>
              </a:rPr>
              <a:t>of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,</a:t>
            </a:r>
            <a:r>
              <a:rPr lang="fi-FI" sz="4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4200">
                <a:solidFill>
                  <a:srgbClr val="2da2bf"/>
                </a:solidFill>
                <a:latin typeface="Calibri"/>
              </a:rPr>
              <a:t>jne. 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427" nodeType="tmRoot" restart="never">
          <p:childTnLst>
            <p:seq>
              <p:cTn dur="indefinite" id="428" nodeType="mainSeq">
                <p:childTnLst>
                  <p:par>
                    <p:cTn fill="hold" id="429">
                      <p:stCondLst>
                        <p:cond delay="indefinite"/>
                      </p:stCondLst>
                      <p:childTnLst>
                        <p:par>
                          <p:cTn fill="hold" id="430">
                            <p:stCondLst>
                              <p:cond delay="0"/>
                            </p:stCondLst>
                            <p:childTnLst>
                              <p:par>
                                <p:cTn fill="hold" id="4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83" st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3">
                      <p:stCondLst>
                        <p:cond delay="indefinite"/>
                      </p:stCondLst>
                      <p:childTnLst>
                        <p:par>
                          <p:cTn fill="hold" id="434">
                            <p:stCondLst>
                              <p:cond delay="0"/>
                            </p:stCondLst>
                            <p:childTnLst>
                              <p:par>
                                <p:cTn fill="hold" id="4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09" st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7">
                      <p:stCondLst>
                        <p:cond delay="indefinite"/>
                      </p:stCondLst>
                      <p:childTnLst>
                        <p:par>
                          <p:cTn fill="hold" id="438">
                            <p:stCondLst>
                              <p:cond delay="0"/>
                            </p:stCondLst>
                            <p:childTnLst>
                              <p:par>
                                <p:cTn fill="hold" id="4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41" st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1">
                      <p:stCondLst>
                        <p:cond delay="indefinite"/>
                      </p:stCondLst>
                      <p:childTnLst>
                        <p:par>
                          <p:cTn fill="hold" id="442">
                            <p:stCondLst>
                              <p:cond delay="0"/>
                            </p:stCondLst>
                            <p:childTnLst>
                              <p:par>
                                <p:cTn fill="hold" id="4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76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5">
                      <p:stCondLst>
                        <p:cond delay="indefinite"/>
                      </p:stCondLst>
                      <p:childTnLst>
                        <p:par>
                          <p:cTn fill="hold" id="446">
                            <p:stCondLst>
                              <p:cond delay="0"/>
                            </p:stCondLst>
                            <p:childTnLst>
                              <p:par>
                                <p:cTn fill="hold" id="4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03" st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9">
                      <p:stCondLst>
                        <p:cond delay="indefinite"/>
                      </p:stCondLst>
                      <p:childTnLst>
                        <p:par>
                          <p:cTn fill="hold" id="450">
                            <p:stCondLst>
                              <p:cond delay="0"/>
                            </p:stCondLst>
                            <p:childTnLst>
                              <p:par>
                                <p:cTn fill="hold" id="4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75" st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3">
                      <p:stCondLst>
                        <p:cond delay="indefinite"/>
                      </p:stCondLst>
                      <p:childTnLst>
                        <p:par>
                          <p:cTn fill="hold" id="454">
                            <p:stCondLst>
                              <p:cond delay="0"/>
                            </p:stCondLst>
                            <p:childTnLst>
                              <p:par>
                                <p:cTn fill="hold" id="4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57" st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7">
                      <p:stCondLst>
                        <p:cond delay="indefinite"/>
                      </p:stCondLst>
                      <p:childTnLst>
                        <p:par>
                          <p:cTn fill="hold" id="458">
                            <p:stCondLst>
                              <p:cond delay="0"/>
                            </p:stCondLst>
                            <p:childTnLst>
                              <p:par>
                                <p:cTn fill="hold" id="4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520" st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232" name="TextShape 2"/>
          <p:cNvSpPr txBox="1"/>
          <p:nvPr/>
        </p:nvSpPr>
        <p:spPr>
          <a:xfrm>
            <a:off x="323640" y="1268640"/>
            <a:ext cx="836280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Vertailumuodot: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We eat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too much fat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, sugar and salt. We need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more fibre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to help our digestion. People also eat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much more food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than they should. Which yogurt had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the most sugar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Many people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buy vegetables.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More people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are eating healthier food.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Many more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are becoming vegetarians.     I like carrots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the most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4" name="CustomShape 4"/>
          <p:cNvSpPr/>
          <p:nvPr/>
        </p:nvSpPr>
        <p:spPr>
          <a:xfrm>
            <a:off x="2663640" y="1772640"/>
            <a:ext cx="3564000" cy="64764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much, more, the most</a:t>
            </a:r>
            <a:endParaRPr/>
          </a:p>
        </p:txBody>
      </p:sp>
      <p:sp>
        <p:nvSpPr>
          <p:cNvPr id="235" name="CustomShape 5"/>
          <p:cNvSpPr/>
          <p:nvPr/>
        </p:nvSpPr>
        <p:spPr>
          <a:xfrm>
            <a:off x="2663640" y="4023360"/>
            <a:ext cx="3564000" cy="64764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many, more, the most</a:t>
            </a:r>
            <a:endParaRPr/>
          </a:p>
        </p:txBody>
      </p:sp>
    </p:spTree>
  </p:cSld>
  <p:timing>
    <p:tnLst>
      <p:par>
        <p:cTn dur="indefinite" id="461" nodeType="tmRoot" restart="never">
          <p:childTnLst>
            <p:seq>
              <p:cTn dur="indefinite" id="462" nodeType="mainSeq">
                <p:childTnLst>
                  <p:par>
                    <p:cTn fill="hold" id="463">
                      <p:stCondLst>
                        <p:cond delay="indefinite"/>
                      </p:stCondLst>
                      <p:childTnLst>
                        <p:par>
                          <p:cTn fill="hold" id="464">
                            <p:stCondLst>
                              <p:cond delay="0"/>
                            </p:stCondLst>
                            <p:childTnLst>
                              <p:par>
                                <p:cTn fill="hold" id="4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7">
                      <p:stCondLst>
                        <p:cond delay="indefinite"/>
                      </p:stCondLst>
                      <p:childTnLst>
                        <p:par>
                          <p:cTn fill="hold" id="468">
                            <p:stCondLst>
                              <p:cond delay="0"/>
                            </p:stCondLst>
                            <p:childTnLst>
                              <p:par>
                                <p:cTn fill="hold" id="4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79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1">
                      <p:stCondLst>
                        <p:cond delay="indefinite"/>
                      </p:stCondLst>
                      <p:childTnLst>
                        <p:par>
                          <p:cTn fill="hold" id="472">
                            <p:stCondLst>
                              <p:cond delay="0"/>
                            </p:stCondLst>
                            <p:childTnLst>
                              <p:par>
                                <p:cTn fill="hold" id="4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5">
                      <p:stCondLst>
                        <p:cond delay="indefinite"/>
                      </p:stCondLst>
                      <p:childTnLst>
                        <p:par>
                          <p:cTn fill="hold" id="476">
                            <p:stCondLst>
                              <p:cond delay="0"/>
                            </p:stCondLst>
                            <p:childTnLst>
                              <p:par>
                                <p:cTn fill="hold" id="4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13" st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323640" y="1124640"/>
            <a:ext cx="836280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Huomaa!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useimmat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=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most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ilman artikkelia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people like to watch football. 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players appreciate that. 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snakes are harmless.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MUTTA: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2da2bf"/>
                </a:solidFill>
                <a:latin typeface="Calibri"/>
              </a:rPr>
              <a:t>most of the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= </a:t>
            </a:r>
            <a:r>
              <a:rPr b="1" i="1" lang="fi-FI" sz="2800">
                <a:solidFill>
                  <a:srgbClr val="2da2bf"/>
                </a:solidFill>
                <a:latin typeface="Calibri"/>
              </a:rPr>
              <a:t>suurin osa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jostain ryhmästä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 of the players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in the team played remarkably well. 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 of my friends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watched the game.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Most of them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are real fans.</a:t>
            </a:r>
            <a:r>
              <a:rPr lang="fi-FI" sz="2800">
                <a:solidFill>
                  <a:srgbClr val="80808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479" nodeType="tmRoot" restart="never">
          <p:childTnLst>
            <p:seq>
              <p:cTn dur="indefinite" id="480" nodeType="mainSeq">
                <p:childTnLst>
                  <p:par>
                    <p:cTn fill="hold" id="481">
                      <p:stCondLst>
                        <p:cond delay="indefinite"/>
                      </p:stCondLst>
                      <p:childTnLst>
                        <p:par>
                          <p:cTn fill="hold" id="482">
                            <p:stCondLst>
                              <p:cond delay="0"/>
                            </p:stCondLst>
                            <p:childTnLst>
                              <p:par>
                                <p:cTn fill="hold" id="48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9" st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5">
                      <p:stCondLst>
                        <p:cond delay="indefinite"/>
                      </p:stCondLst>
                      <p:childTnLst>
                        <p:par>
                          <p:cTn fill="hold" id="486">
                            <p:stCondLst>
                              <p:cond delay="0"/>
                            </p:stCondLst>
                            <p:childTnLst>
                              <p:par>
                                <p:cTn fill="hold" id="48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11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9">
                      <p:stCondLst>
                        <p:cond delay="indefinite"/>
                      </p:stCondLst>
                      <p:childTnLst>
                        <p:par>
                          <p:cTn fill="hold" id="490">
                            <p:stCondLst>
                              <p:cond delay="0"/>
                            </p:stCondLst>
                            <p:childTnLst>
                              <p:par>
                                <p:cTn fill="hold" id="4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38" st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3">
                      <p:stCondLst>
                        <p:cond delay="indefinite"/>
                      </p:stCondLst>
                      <p:childTnLst>
                        <p:par>
                          <p:cTn fill="hold" id="494">
                            <p:stCondLst>
                              <p:cond delay="0"/>
                            </p:stCondLst>
                            <p:childTnLst>
                              <p:par>
                                <p:cTn fill="hold" id="49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45" st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87" st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9">
                      <p:stCondLst>
                        <p:cond delay="indefinite"/>
                      </p:stCondLst>
                      <p:childTnLst>
                        <p:par>
                          <p:cTn fill="hold" id="500">
                            <p:stCondLst>
                              <p:cond delay="0"/>
                            </p:stCondLst>
                            <p:childTnLst>
                              <p:par>
                                <p:cTn fill="hold" id="5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45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3">
                      <p:stCondLst>
                        <p:cond delay="indefinite"/>
                      </p:stCondLst>
                      <p:childTnLst>
                        <p:par>
                          <p:cTn fill="hold" id="504">
                            <p:stCondLst>
                              <p:cond delay="0"/>
                            </p:stCondLst>
                            <p:childTnLst>
                              <p:par>
                                <p:cTn fill="hold" id="5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83" st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7">
                      <p:stCondLst>
                        <p:cond delay="indefinite"/>
                      </p:stCondLst>
                      <p:childTnLst>
                        <p:par>
                          <p:cTn fill="hold" id="508">
                            <p:stCondLst>
                              <p:cond delay="0"/>
                            </p:stCondLst>
                            <p:childTnLst>
                              <p:par>
                                <p:cTn fill="hold" id="5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13" st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67640" y="3501000"/>
            <a:ext cx="8229240" cy="503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Paljoussanat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4400">
                <a:solidFill>
                  <a:srgbClr val="2da2bf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little, a little, 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few, a few, 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much, 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many, 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
</a:t>
            </a:r>
            <a:r>
              <a:rPr b="1" i="1" lang="fi-FI" sz="3100">
                <a:solidFill>
                  <a:srgbClr val="ff8119"/>
                </a:solidFill>
                <a:latin typeface="Calibri"/>
              </a:rPr>
              <a:t>a lot of, lots of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240" name="TextShape 2"/>
          <p:cNvSpPr txBox="1"/>
          <p:nvPr/>
        </p:nvSpPr>
        <p:spPr>
          <a:xfrm>
            <a:off x="395640" y="836640"/>
            <a:ext cx="8064360" cy="475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Käytä paljoussanoja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much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ja </a:t>
            </a:r>
            <a:r>
              <a:rPr b="1" i="1" lang="fi-FI" sz="2400">
                <a:solidFill>
                  <a:srgbClr val="2da2bf"/>
                </a:solidFill>
                <a:latin typeface="Calibri"/>
              </a:rPr>
              <a:t>many</a:t>
            </a:r>
            <a:r>
              <a:rPr i="1" lang="fi-FI" sz="24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sekä niiden vertailumuotoja, kun mahdollista.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1. Olivatko monet ihmiset samaa mieltä päätöksestä?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Did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people agree with the decision?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2. Onko vielä monta asiaa, joista pitää keskustella?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Are there still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many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issues that need to be talked about?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3. Täällä ei ole paljon tekemistä iltaisin.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There isn’t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to do here in the evenings.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4. Emme pysty ajamaan mökille. Lunta on liikaa.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We can’t drive to the cottage. There’s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too much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snow.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5. Minulla ei ole paljon työtä tehtävänä.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I don’t have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much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work to do.</a:t>
            </a:r>
            <a:endParaRPr/>
          </a:p>
        </p:txBody>
      </p:sp>
    </p:spTree>
  </p:cSld>
  <p:timing>
    <p:tnLst>
      <p:par>
        <p:cTn dur="indefinite" id="511" nodeType="tmRoot" restart="never">
          <p:childTnLst>
            <p:seq>
              <p:cTn dur="indefinite" id="512" nodeType="mainSeq">
                <p:childTnLst>
                  <p:par>
                    <p:cTn fill="hold" id="513">
                      <p:stCondLst>
                        <p:cond delay="indefinite"/>
                      </p:stCondLst>
                      <p:childTnLst>
                        <p:par>
                          <p:cTn fill="hold" id="514">
                            <p:stCondLst>
                              <p:cond delay="0"/>
                            </p:stCondLst>
                            <p:childTnLst>
                              <p:par>
                                <p:cTn fill="hold" id="5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31" st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7">
                      <p:stCondLst>
                        <p:cond delay="indefinite"/>
                      </p:stCondLst>
                      <p:childTnLst>
                        <p:par>
                          <p:cTn fill="hold" id="518">
                            <p:stCondLst>
                              <p:cond delay="0"/>
                            </p:stCondLst>
                            <p:childTnLst>
                              <p:par>
                                <p:cTn fill="hold" id="5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73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1">
                      <p:stCondLst>
                        <p:cond delay="indefinite"/>
                      </p:stCondLst>
                      <p:childTnLst>
                        <p:par>
                          <p:cTn fill="hold" id="522">
                            <p:stCondLst>
                              <p:cond delay="0"/>
                            </p:stCondLst>
                            <p:childTnLst>
                              <p:par>
                                <p:cTn fill="hold" id="5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26" st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5">
                      <p:stCondLst>
                        <p:cond delay="indefinite"/>
                      </p:stCondLst>
                      <p:childTnLst>
                        <p:par>
                          <p:cTn fill="hold" id="526">
                            <p:stCondLst>
                              <p:cond delay="0"/>
                            </p:stCondLst>
                            <p:childTnLst>
                              <p:par>
                                <p:cTn fill="hold" id="5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85" st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9">
                      <p:stCondLst>
                        <p:cond delay="indefinite"/>
                      </p:stCondLst>
                      <p:childTnLst>
                        <p:par>
                          <p:cTn fill="hold" id="530">
                            <p:stCondLst>
                              <p:cond delay="0"/>
                            </p:stCondLst>
                            <p:childTnLst>
                              <p:par>
                                <p:cTn fill="hold" id="5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30" st="2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3">
                      <p:stCondLst>
                        <p:cond delay="indefinite"/>
                      </p:stCondLst>
                      <p:childTnLst>
                        <p:par>
                          <p:cTn fill="hold" id="534">
                            <p:stCondLst>
                              <p:cond delay="0"/>
                            </p:stCondLst>
                            <p:childTnLst>
                              <p:par>
                                <p:cTn fill="hold" id="5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76" st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7">
                      <p:stCondLst>
                        <p:cond delay="indefinite"/>
                      </p:stCondLst>
                      <p:childTnLst>
                        <p:par>
                          <p:cTn fill="hold" id="538">
                            <p:stCondLst>
                              <p:cond delay="0"/>
                            </p:stCondLst>
                            <p:childTnLst>
                              <p:par>
                                <p:cTn fill="hold" id="5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24" st="3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1">
                      <p:stCondLst>
                        <p:cond delay="indefinite"/>
                      </p:stCondLst>
                      <p:childTnLst>
                        <p:par>
                          <p:cTn fill="hold" id="542">
                            <p:stCondLst>
                              <p:cond delay="0"/>
                            </p:stCondLst>
                            <p:childTnLst>
                              <p:par>
                                <p:cTn fill="hold" id="5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79" st="4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5">
                      <p:stCondLst>
                        <p:cond delay="indefinite"/>
                      </p:stCondLst>
                      <p:childTnLst>
                        <p:par>
                          <p:cTn fill="hold" id="546">
                            <p:stCondLst>
                              <p:cond delay="0"/>
                            </p:stCondLst>
                            <p:childTnLst>
                              <p:par>
                                <p:cTn fill="hold" id="5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21" st="4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9">
                      <p:stCondLst>
                        <p:cond delay="indefinite"/>
                      </p:stCondLst>
                      <p:childTnLst>
                        <p:par>
                          <p:cTn fill="hold" id="550">
                            <p:stCondLst>
                              <p:cond delay="0"/>
                            </p:stCondLst>
                            <p:childTnLst>
                              <p:par>
                                <p:cTn fill="hold" id="5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52" st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Activate: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395640" y="908640"/>
            <a:ext cx="8352720" cy="4968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6. Tililläni on paljon enemmän rahaa kuin luulin.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There is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much more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money in my account than I thought.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7. Tänä kesänä on ollut paljon enemmän ukkosmyrskyjä kuin koskaan aiemmin.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This summer there have been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many more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thunderstorms than ever.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8. Epäreilua! Tein eniten töitä ja ansaitsin vähiten rahaa!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Not fair! I did the 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most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work and earned the least money!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9. Useimmat nisäkkäät elävät maalla.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Most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 mammals live on land.</a:t>
            </a:r>
            <a:endParaRPr/>
          </a:p>
          <a:p>
            <a:pPr>
              <a:lnSpc>
                <a:spcPct val="100000"/>
              </a:lnSpc>
            </a:pPr>
            <a:r>
              <a:rPr lang="fi-FI" sz="2400">
                <a:solidFill>
                  <a:srgbClr val="2da2bf"/>
                </a:solidFill>
                <a:latin typeface="Calibri"/>
              </a:rPr>
              <a:t>10. Suurin osa tämän metsän eläimistä tulee esiin yöllä.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0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400" u="sng">
                <a:solidFill>
                  <a:srgbClr val="808080"/>
                </a:solidFill>
                <a:latin typeface="Calibri"/>
              </a:rPr>
              <a:t>Most of </a:t>
            </a:r>
            <a:r>
              <a:rPr i="1" lang="fi-FI" sz="2400">
                <a:solidFill>
                  <a:srgbClr val="808080"/>
                </a:solidFill>
                <a:latin typeface="Calibri"/>
              </a:rPr>
              <a:t>the animals in this forest come out at night.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53" nodeType="tmRoot" restart="never">
          <p:childTnLst>
            <p:seq>
              <p:cTn dur="indefinite" id="554" nodeType="mainSeq">
                <p:childTnLst>
                  <p:par>
                    <p:cTn fill="hold" id="555">
                      <p:stCondLst>
                        <p:cond delay="indefinite"/>
                      </p:stCondLst>
                      <p:childTnLst>
                        <p:par>
                          <p:cTn fill="hold" id="556">
                            <p:stCondLst>
                              <p:cond delay="0"/>
                            </p:stCondLst>
                            <p:childTnLst>
                              <p:par>
                                <p:cTn fill="hold" id="5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06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9">
                      <p:stCondLst>
                        <p:cond delay="indefinite"/>
                      </p:stCondLst>
                      <p:childTnLst>
                        <p:par>
                          <p:cTn fill="hold" id="560">
                            <p:stCondLst>
                              <p:cond delay="0"/>
                            </p:stCondLst>
                            <p:childTnLst>
                              <p:par>
                                <p:cTn fill="hold" id="5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81" st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3">
                      <p:stCondLst>
                        <p:cond delay="indefinite"/>
                      </p:stCondLst>
                      <p:childTnLst>
                        <p:par>
                          <p:cTn fill="hold" id="564">
                            <p:stCondLst>
                              <p:cond delay="0"/>
                            </p:stCondLst>
                            <p:childTnLst>
                              <p:par>
                                <p:cTn fill="hold" id="5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46" st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7">
                      <p:stCondLst>
                        <p:cond delay="indefinite"/>
                      </p:stCondLst>
                      <p:childTnLst>
                        <p:par>
                          <p:cTn fill="hold" id="568">
                            <p:stCondLst>
                              <p:cond delay="0"/>
                            </p:stCondLst>
                            <p:childTnLst>
                              <p:par>
                                <p:cTn fill="hold" id="5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06" st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1">
                      <p:stCondLst>
                        <p:cond delay="indefinite"/>
                      </p:stCondLst>
                      <p:childTnLst>
                        <p:par>
                          <p:cTn fill="hold" id="572">
                            <p:stCondLst>
                              <p:cond delay="0"/>
                            </p:stCondLst>
                            <p:childTnLst>
                              <p:par>
                                <p:cTn fill="hold" id="5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65" st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5">
                      <p:stCondLst>
                        <p:cond delay="indefinite"/>
                      </p:stCondLst>
                      <p:childTnLst>
                        <p:par>
                          <p:cTn fill="hold" id="576">
                            <p:stCondLst>
                              <p:cond delay="0"/>
                            </p:stCondLst>
                            <p:childTnLst>
                              <p:par>
                                <p:cTn fill="hold" id="5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02" st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9">
                      <p:stCondLst>
                        <p:cond delay="indefinite"/>
                      </p:stCondLst>
                      <p:childTnLst>
                        <p:par>
                          <p:cTn fill="hold" id="580">
                            <p:stCondLst>
                              <p:cond delay="0"/>
                            </p:stCondLst>
                            <p:childTnLst>
                              <p:par>
                                <p:cTn fill="hold" id="5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30" st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3">
                      <p:stCondLst>
                        <p:cond delay="indefinite"/>
                      </p:stCondLst>
                      <p:childTnLst>
                        <p:par>
                          <p:cTn fill="hold" id="584">
                            <p:stCondLst>
                              <p:cond delay="0"/>
                            </p:stCondLst>
                            <p:childTnLst>
                              <p:par>
                                <p:cTn fill="hold" id="5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87" st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7">
                      <p:stCondLst>
                        <p:cond delay="indefinite"/>
                      </p:stCondLst>
                      <p:childTnLst>
                        <p:par>
                          <p:cTn fill="hold" id="588">
                            <p:stCondLst>
                              <p:cond delay="0"/>
                            </p:stCondLst>
                            <p:childTnLst>
                              <p:par>
                                <p:cTn fill="hold" id="5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542" st="4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692640"/>
            <a:ext cx="8229240" cy="1243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
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322920" y="2061000"/>
            <a:ext cx="8362800" cy="3897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Milloin valitaan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vähän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-sanaksi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little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ja milloin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few?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 and so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spare time.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We got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rain last week.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interest in politics.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Pete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friends and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hobbies.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people are as diligent as you.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You made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mistakes in the test.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01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34" st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71" st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10" st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46" st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84" st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84200" y="548640"/>
            <a:ext cx="8229240" cy="1007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323640" y="1484640"/>
            <a:ext cx="8362800" cy="475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Milloin valitaan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vähän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-sanaksi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little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ja milloin 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few?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fi-FI" sz="3000">
                <a:solidFill>
                  <a:srgbClr val="2da2bf"/>
                </a:solidFill>
                <a:latin typeface="Calibri"/>
              </a:rPr>
              <a:t>little</a:t>
            </a:r>
            <a:r>
              <a:rPr i="1" lang="fi-FI" sz="30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3000">
                <a:solidFill>
                  <a:srgbClr val="2da2bf"/>
                </a:solidFill>
                <a:latin typeface="Calibri"/>
              </a:rPr>
              <a:t>valitaan, kun seuraava substantiivi on yksiköllinen eli ei-laskettava.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 /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spare time /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rain / 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interest 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fi-FI" sz="2800">
                <a:solidFill>
                  <a:srgbClr val="2da2bf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valitaan, kun seuraava substantiivi on monikollinen eli laskettava.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friends /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hobbies /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people / </a:t>
            </a:r>
            <a:endParaRPr/>
          </a:p>
          <a:p>
            <a:pPr>
              <a:lnSpc>
                <a:spcPct val="100000"/>
              </a:lnSpc>
            </a:pPr>
            <a:r>
              <a:rPr b="1"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mistakes</a:t>
            </a: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29" nodeType="tmRoot" restart="never">
          <p:childTnLst>
            <p:seq>
              <p:cTn dur="indefinite" id="30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32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85" st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04" st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76" st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19" st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35" st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559080"/>
            <a:ext cx="8229240" cy="12132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509040" y="1557000"/>
            <a:ext cx="8362800" cy="4320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Mikä ero on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little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ja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 little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-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sanoilla?</a:t>
            </a:r>
            <a:endParaRPr/>
          </a:p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Jos sinun pitäisi piirtää tunnetilaa kuvaava hymiö lauseiden perään, olisiko se </a:t>
            </a:r>
            <a:r>
              <a:rPr lang="fi-FI" sz="2600">
                <a:solidFill>
                  <a:srgbClr val="2da2bf"/>
                </a:solidFill>
                <a:latin typeface="Wingdings"/>
              </a:rPr>
              <a:t>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vai </a:t>
            </a:r>
            <a:r>
              <a:rPr lang="fi-FI" sz="2600">
                <a:solidFill>
                  <a:srgbClr val="2da2bf"/>
                </a:solidFill>
                <a:latin typeface="Wingdings"/>
              </a:rPr>
              <a:t>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b="1" lang="fi-FI" sz="2600">
                <a:solidFill>
                  <a:srgbClr val="2da2bf"/>
                </a:solidFill>
                <a:latin typeface="Calibri"/>
              </a:rPr>
              <a:t> 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1. 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2. 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3. You speak Russian.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   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Don’t you know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German as well?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4. He knows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of what is happening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2" name="CustomShape 4"/>
          <p:cNvSpPr/>
          <p:nvPr/>
        </p:nvSpPr>
        <p:spPr>
          <a:xfrm>
            <a:off x="4833000" y="316404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73" name="CustomShape 5"/>
          <p:cNvSpPr/>
          <p:nvPr/>
        </p:nvSpPr>
        <p:spPr>
          <a:xfrm>
            <a:off x="7596360" y="465840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74" name="CustomShape 6"/>
          <p:cNvSpPr/>
          <p:nvPr/>
        </p:nvSpPr>
        <p:spPr>
          <a:xfrm>
            <a:off x="4862520" y="3819960"/>
            <a:ext cx="628560" cy="4442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175" name="CustomShape 7"/>
          <p:cNvSpPr/>
          <p:nvPr/>
        </p:nvSpPr>
        <p:spPr>
          <a:xfrm>
            <a:off x="7164360" y="526788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</p:spTree>
  </p:cSld>
  <p:timing>
    <p:tnLst>
      <p:par>
        <p:cTn dur="indefinite" id="51" nodeType="tmRoot" restart="never">
          <p:childTnLst>
            <p:seq>
              <p:cTn dur="indefinite" id="52" nodeType="mainSeq">
                <p:childTnLst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61" st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87" st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11" st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58" st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01" st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id="7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316080" y="1196640"/>
            <a:ext cx="8362800" cy="504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1.</a:t>
            </a:r>
            <a:r>
              <a:rPr i="1" lang="fi-FI" sz="2800">
                <a:solidFill>
                  <a:srgbClr val="000000"/>
                </a:solidFill>
                <a:latin typeface="Calibri"/>
              </a:rPr>
              <a:t>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= Minulla on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jonkin verran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rahaa.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2. 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money.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= Minulla on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tuskin yhtään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rahaa.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3. Don’t you know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little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German as well? 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= Etkö osaa myös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vähän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saksaa?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4. He knows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of what is happening.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= Hän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ei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tiedä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juuri mitään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siitä, mitä tapahtuu. </a:t>
            </a:r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9" name="CustomShape 4"/>
          <p:cNvSpPr/>
          <p:nvPr/>
        </p:nvSpPr>
        <p:spPr>
          <a:xfrm>
            <a:off x="3649680" y="1196640"/>
            <a:ext cx="498240" cy="42012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6192360" y="3774960"/>
            <a:ext cx="503640" cy="431640"/>
          </a:xfrm>
          <a:prstGeom prst="roundRect">
            <a:avLst>
              <a:gd fmla="val 18683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81" name="CustomShape 6"/>
          <p:cNvSpPr/>
          <p:nvPr/>
        </p:nvSpPr>
        <p:spPr>
          <a:xfrm>
            <a:off x="3492000" y="2539440"/>
            <a:ext cx="575640" cy="385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182" name="CustomShape 7"/>
          <p:cNvSpPr/>
          <p:nvPr/>
        </p:nvSpPr>
        <p:spPr>
          <a:xfrm>
            <a:off x="5825520" y="5167440"/>
            <a:ext cx="57564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183" name="CustomShape 8"/>
          <p:cNvSpPr/>
          <p:nvPr/>
        </p:nvSpPr>
        <p:spPr>
          <a:xfrm>
            <a:off x="5825520" y="1311840"/>
            <a:ext cx="2882880" cy="180000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a little = some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little = hardly any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87" nodeType="tmRoot" restart="never">
          <p:childTnLst>
            <p:seq>
              <p:cTn dur="indefinite" id="88" nodeType="mainSeq">
                <p:childTnLst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2" st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>
                      <p:stCondLst>
                        <p:cond delay="indefinite"/>
                      </p:stCondLst>
                      <p:childTnLst>
                        <p:par>
                          <p:cTn fill="hold" id="98">
                            <p:stCondLst>
                              <p:cond delay="0"/>
                            </p:stCondLst>
                            <p:childTnLst>
                              <p:par>
                                <p:cTn fill="hold" id="9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8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23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68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00" st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42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94" st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3420000" y="1700640"/>
            <a:ext cx="4680000" cy="4237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fi-FI" sz="2800" u="sng">
                <a:solidFill>
                  <a:srgbClr val="808080"/>
                </a:solidFill>
                <a:latin typeface="Calibri"/>
              </a:rPr>
              <a:t>A LITTLE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 little = some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jonkin verran, vähän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i-FI" sz="2800" u="sng">
                <a:solidFill>
                  <a:srgbClr val="808080"/>
                </a:solidFill>
                <a:latin typeface="Calibri"/>
              </a:rPr>
              <a:t>LITTLE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little = hardly any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tuskin yhtään, vähän</a:t>
            </a:r>
            <a:endParaRPr/>
          </a:p>
        </p:txBody>
      </p:sp>
      <p:sp>
        <p:nvSpPr>
          <p:cNvPr id="186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CustomShape 4"/>
          <p:cNvSpPr/>
          <p:nvPr/>
        </p:nvSpPr>
        <p:spPr>
          <a:xfrm>
            <a:off x="2469240" y="1700640"/>
            <a:ext cx="50364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88" name="CustomShape 5"/>
          <p:cNvSpPr/>
          <p:nvPr/>
        </p:nvSpPr>
        <p:spPr>
          <a:xfrm>
            <a:off x="2469240" y="3819600"/>
            <a:ext cx="575640" cy="43164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</p:spTree>
  </p:cSld>
  <p:timing>
    <p:tnLst>
      <p:par>
        <p:cTn dur="indefinite" id="125" nodeType="tmRoot" restart="never">
          <p:childTnLst>
            <p:seq>
              <p:cTn dur="indefinite" id="126" nodeType="mainSeq">
                <p:childTnLst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id="12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6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9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7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8" st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01" st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323640" y="1268640"/>
            <a:ext cx="836280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Mikä ero on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few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ja </a:t>
            </a:r>
            <a:r>
              <a:rPr b="1" i="1" lang="fi-FI" sz="2600">
                <a:solidFill>
                  <a:srgbClr val="2da2bf"/>
                </a:solidFill>
                <a:latin typeface="Calibri"/>
              </a:rPr>
              <a:t>a few</a:t>
            </a:r>
            <a:r>
              <a:rPr i="1" lang="fi-FI" sz="2600">
                <a:solidFill>
                  <a:srgbClr val="2da2bf"/>
                </a:solidFill>
                <a:latin typeface="Calibri"/>
              </a:rPr>
              <a:t> -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sanoilla?</a:t>
            </a:r>
            <a:endParaRPr/>
          </a:p>
          <a:p>
            <a:pPr algn="just">
              <a:lnSpc>
                <a:spcPct val="100000"/>
              </a:lnSpc>
            </a:pPr>
            <a:r>
              <a:rPr lang="fi-FI" sz="2600">
                <a:solidFill>
                  <a:srgbClr val="2da2bf"/>
                </a:solidFill>
                <a:latin typeface="Calibri"/>
              </a:rPr>
              <a:t>Jos sinun pitäisi piirtää tunnetilaa kuvaava hymiö lauseiden perään, olisiko se </a:t>
            </a:r>
            <a:r>
              <a:rPr lang="fi-FI" sz="2600">
                <a:solidFill>
                  <a:srgbClr val="2da2bf"/>
                </a:solidFill>
                <a:latin typeface="Wingdings"/>
              </a:rPr>
              <a:t>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 vai </a:t>
            </a:r>
            <a:r>
              <a:rPr lang="fi-FI" sz="2600">
                <a:solidFill>
                  <a:srgbClr val="2da2bf"/>
                </a:solidFill>
                <a:latin typeface="Wingdings"/>
              </a:rPr>
              <a:t></a:t>
            </a:r>
            <a:r>
              <a:rPr lang="fi-FI" sz="2600">
                <a:solidFill>
                  <a:srgbClr val="2da2bf"/>
                </a:solidFill>
                <a:latin typeface="Calibri"/>
              </a:rPr>
              <a:t>?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Pete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friends. 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And he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hobbies.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Alan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few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good mates.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few days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off work.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5076000" y="4309560"/>
            <a:ext cx="639360" cy="431640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93" name="CustomShape 5"/>
          <p:cNvSpPr/>
          <p:nvPr/>
        </p:nvSpPr>
        <p:spPr>
          <a:xfrm>
            <a:off x="4871520" y="492732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194" name="CustomShape 6"/>
          <p:cNvSpPr/>
          <p:nvPr/>
        </p:nvSpPr>
        <p:spPr>
          <a:xfrm>
            <a:off x="4572000" y="369288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195" name="CustomShape 7"/>
          <p:cNvSpPr/>
          <p:nvPr/>
        </p:nvSpPr>
        <p:spPr>
          <a:xfrm>
            <a:off x="3996000" y="310788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</p:spTree>
  </p:cSld>
  <p:timing>
    <p:tnLst>
      <p:par>
        <p:cTn dur="indefinite" id="147" nodeType="tmRoot" restart="never">
          <p:childTnLst>
            <p:seq>
              <p:cTn dur="indefinite" id="148" nodeType="mainSeq">
                <p:childTnLst>
                  <p:par>
                    <p:cTn fill="hold" id="149">
                      <p:stCondLst>
                        <p:cond delay="indefinite"/>
                      </p:stCondLst>
                      <p:childTnLst>
                        <p:par>
                          <p:cTn fill="hold" id="150">
                            <p:stCondLst>
                              <p:cond delay="0"/>
                            </p:stCondLst>
                            <p:childTnLst>
                              <p:par>
                                <p:cTn fill="hold" id="1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48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3">
                      <p:stCondLst>
                        <p:cond delay="indefinite"/>
                      </p:stCondLst>
                      <p:childTnLst>
                        <p:par>
                          <p:cTn fill="hold" id="154">
                            <p:stCondLst>
                              <p:cond delay="0"/>
                            </p:stCondLst>
                            <p:childTnLst>
                              <p:par>
                                <p:cTn fill="hold" id="1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72" st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7">
                      <p:stCondLst>
                        <p:cond delay="indefinite"/>
                      </p:stCondLst>
                      <p:childTnLst>
                        <p:par>
                          <p:cTn fill="hold" id="158">
                            <p:stCondLst>
                              <p:cond delay="0"/>
                            </p:stCondLst>
                            <p:childTnLst>
                              <p:par>
                                <p:cTn fill="hold" id="1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99" st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1">
                      <p:stCondLst>
                        <p:cond delay="indefinite"/>
                      </p:stCondLst>
                      <p:childTnLst>
                        <p:par>
                          <p:cTn fill="hold" id="162">
                            <p:stCondLst>
                              <p:cond delay="0"/>
                            </p:stCondLst>
                            <p:childTnLst>
                              <p:par>
                                <p:cTn fill="hold" id="1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27" st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5">
                      <p:stCondLst>
                        <p:cond delay="indefinite"/>
                      </p:stCondLst>
                      <p:childTnLst>
                        <p:par>
                          <p:cTn fill="hold" id="166">
                            <p:stCondLst>
                              <p:cond delay="0"/>
                            </p:stCondLst>
                            <p:childTnLst>
                              <p:par>
                                <p:cTn fill="hold" id="1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9">
                      <p:stCondLst>
                        <p:cond delay="indefinite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id="1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7">
                      <p:stCondLst>
                        <p:cond delay="indefinite"/>
                      </p:stCondLst>
                      <p:childTnLst>
                        <p:par>
                          <p:cTn fill="hold" id="178">
                            <p:stCondLst>
                              <p:cond delay="0"/>
                            </p:stCondLst>
                            <p:childTnLst>
                              <p:par>
                                <p:cTn fill="hold" id="1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2800">
                <a:solidFill>
                  <a:srgbClr val="2da2bf"/>
                </a:solidFill>
                <a:latin typeface="Calibri"/>
              </a:rPr>
              <a:t>PALJOUSSANAT: </a:t>
            </a:r>
            <a:r>
              <a:rPr b="1" lang="fi-FI" sz="2800">
                <a:solidFill>
                  <a:srgbClr val="ffc000"/>
                </a:solidFill>
                <a:latin typeface="Calibri"/>
              </a:rPr>
              <a:t>vähän, harvat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323640" y="1124640"/>
            <a:ext cx="8362800" cy="4957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1. Pete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friends. 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Petellä on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tuskin yhtään 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ystävää.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2. And he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few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 hobbies.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Ei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kä hänellä ole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juurikaan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harrastuksia.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3. Alan has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few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good mates.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Alanilla on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muutamia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hyviä kavereita.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800">
                <a:solidFill>
                  <a:srgbClr val="808080"/>
                </a:solidFill>
                <a:latin typeface="Calibri"/>
              </a:rPr>
              <a:t>4. I have </a:t>
            </a:r>
            <a:r>
              <a:rPr b="1" i="1" lang="fi-FI" sz="2800">
                <a:solidFill>
                  <a:srgbClr val="808080"/>
                </a:solidFill>
                <a:latin typeface="Calibri"/>
              </a:rPr>
              <a:t>a few days </a:t>
            </a:r>
            <a:r>
              <a:rPr i="1" lang="fi-FI" sz="2800">
                <a:solidFill>
                  <a:srgbClr val="808080"/>
                </a:solidFill>
                <a:latin typeface="Calibri"/>
              </a:rPr>
              <a:t>off work.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2da2bf"/>
                </a:solidFill>
                <a:latin typeface="Calibri"/>
              </a:rPr>
              <a:t>= Minulla on </a:t>
            </a:r>
            <a:r>
              <a:rPr b="1" lang="fi-FI" sz="2800">
                <a:solidFill>
                  <a:srgbClr val="2da2bf"/>
                </a:solidFill>
                <a:latin typeface="Calibri"/>
              </a:rPr>
              <a:t>muutamia</a:t>
            </a:r>
            <a:r>
              <a:rPr lang="fi-FI" sz="2800">
                <a:solidFill>
                  <a:srgbClr val="2da2bf"/>
                </a:solidFill>
                <a:latin typeface="Calibri"/>
              </a:rPr>
              <a:t> päiviä vapaata töistä.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609480" y="1557000"/>
            <a:ext cx="3538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4860000" y="368892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200" name="CustomShape 5"/>
          <p:cNvSpPr/>
          <p:nvPr/>
        </p:nvSpPr>
        <p:spPr>
          <a:xfrm>
            <a:off x="4788000" y="491076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</a:t>
            </a:r>
            <a:endParaRPr/>
          </a:p>
        </p:txBody>
      </p:sp>
      <p:sp>
        <p:nvSpPr>
          <p:cNvPr id="201" name="CustomShape 6"/>
          <p:cNvSpPr/>
          <p:nvPr/>
        </p:nvSpPr>
        <p:spPr>
          <a:xfrm>
            <a:off x="4331520" y="240696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202" name="CustomShape 7"/>
          <p:cNvSpPr/>
          <p:nvPr/>
        </p:nvSpPr>
        <p:spPr>
          <a:xfrm>
            <a:off x="3797640" y="1124640"/>
            <a:ext cx="639360" cy="4316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4f6ff"/>
              </a:gs>
              <a:gs pos="50000">
                <a:srgbClr val="a0e4ff"/>
              </a:gs>
              <a:gs pos="100000">
                <a:srgbClr val="e4f6ff"/>
              </a:gs>
            </a:gsLst>
            <a:lin ang="16200000"/>
          </a:gradFill>
          <a:ln w="9360">
            <a:solidFill>
              <a:srgbClr val="28a0be"/>
            </a:solidFill>
            <a:round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i-FI" sz="3600">
                <a:solidFill>
                  <a:srgbClr val="000000"/>
                </a:solidFill>
                <a:latin typeface="Wingdings"/>
              </a:rPr>
              <a:t></a:t>
            </a:r>
            <a:endParaRPr/>
          </a:p>
        </p:txBody>
      </p:sp>
      <p:sp>
        <p:nvSpPr>
          <p:cNvPr id="203" name="CustomShape 8"/>
          <p:cNvSpPr/>
          <p:nvPr/>
        </p:nvSpPr>
        <p:spPr>
          <a:xfrm>
            <a:off x="6047280" y="1146600"/>
            <a:ext cx="2882880" cy="1800000"/>
          </a:xfrm>
          <a:prstGeom prst="roundRect">
            <a:avLst>
              <a:gd fmla="val 16667" name="adj"/>
            </a:avLst>
          </a:prstGeom>
          <a:solidFill>
            <a:srgbClr val="d3eef5"/>
          </a:solidFill>
          <a:ln w="25560">
            <a:solidFill>
              <a:srgbClr val="21778d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few = hardly any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fi-FI" sz="2400">
                <a:solidFill>
                  <a:srgbClr val="808080"/>
                </a:solidFill>
                <a:latin typeface="Calibri"/>
              </a:rPr>
              <a:t>a few = some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81" nodeType="tmRoot" restart="never">
          <p:childTnLst>
            <p:seq>
              <p:cTn dur="indefinite" id="182" nodeType="mainSeq">
                <p:childTnLst>
                  <p:par>
                    <p:cTn fill="hold" id="183">
                      <p:stCondLst>
                        <p:cond delay="indefinite"/>
                      </p:stCondLst>
                      <p:childTnLst>
                        <p:par>
                          <p:cTn fill="hold" id="184">
                            <p:stCondLst>
                              <p:cond delay="0"/>
                            </p:stCondLst>
                            <p:childTnLst>
                              <p:par>
                                <p:cTn fill="hold" id="1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2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1">
                      <p:stCondLst>
                        <p:cond delay="indefinite"/>
                      </p:stCondLst>
                      <p:childTnLst>
                        <p:par>
                          <p:cTn fill="hold" id="192">
                            <p:stCondLst>
                              <p:cond delay="0"/>
                            </p:stCondLst>
                            <p:childTnLst>
                              <p:par>
                                <p:cTn fill="hold" id="1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90" st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33" st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9">
                      <p:stCondLst>
                        <p:cond delay="indefinite"/>
                      </p:stCondLst>
                      <p:childTnLst>
                        <p:par>
                          <p:cTn fill="hold" id="200">
                            <p:stCondLst>
                              <p:cond delay="0"/>
                            </p:stCondLst>
                            <p:childTnLst>
                              <p:par>
                                <p:cTn fill="hold" id="2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64" st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04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7">
                      <p:stCondLst>
                        <p:cond delay="indefinite"/>
                      </p:stCondLst>
                      <p:childTnLst>
                        <p:par>
                          <p:cTn fill="hold" id="208">
                            <p:stCondLst>
                              <p:cond delay="0"/>
                            </p:stCondLst>
                            <p:childTnLst>
                              <p:par>
                                <p:cTn fill="hold" id="20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36" st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81" st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5">
                      <p:stCondLst>
                        <p:cond delay="indefinite"/>
                      </p:stCondLst>
                      <p:childTnLst>
                        <p:par>
                          <p:cTn fill="hold" id="216">
                            <p:stCondLst>
                              <p:cond delay="0"/>
                            </p:stCondLst>
                            <p:childTnLst>
                              <p:par>
                                <p:cTn fill="hold" id="21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