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3" r:id="rId3"/>
    <p:sldId id="265" r:id="rId4"/>
    <p:sldId id="264" r:id="rId5"/>
    <p:sldId id="269" r:id="rId6"/>
    <p:sldId id="258" r:id="rId7"/>
    <p:sldId id="257" r:id="rId8"/>
    <p:sldId id="259" r:id="rId9"/>
    <p:sldId id="260" r:id="rId10"/>
    <p:sldId id="261" r:id="rId11"/>
    <p:sldId id="262" r:id="rId12"/>
    <p:sldId id="266" r:id="rId13"/>
    <p:sldId id="267" r:id="rId14"/>
    <p:sldId id="272" r:id="rId15"/>
    <p:sldId id="273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5F5F5F"/>
    <a:srgbClr val="ED56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1433B-4C7C-4373-8986-A77F73094F73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4E13C-393D-4E76-9105-DC2DD50341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Suorakulmi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Suorakulmi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Suorakulmi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Suorakulmi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56" name="Suorakulmi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Suorakulmi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Suorakulmi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Suorakulmi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1433B-4C7C-4373-8986-A77F73094F73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4E13C-393D-4E76-9105-DC2DD50341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1433B-4C7C-4373-8986-A77F73094F73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4E13C-393D-4E76-9105-DC2DD50341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1433B-4C7C-4373-8986-A77F73094F73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4E13C-393D-4E76-9105-DC2DD50341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olivapaa piirt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uolivapaa piirt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uolivapaa piirt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uolivapaa piirt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uolivapaa piirt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uolivapaa piirt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uolivapaa piirt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uolivapaa piirt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uolivapaa piirt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uolivapaa piirt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uolivapaa piirt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1433B-4C7C-4373-8986-A77F73094F73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4E13C-393D-4E76-9105-DC2DD50341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uorakulmi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uorakulmi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1433B-4C7C-4373-8986-A77F73094F73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4E13C-393D-4E76-9105-DC2DD50341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1433B-4C7C-4373-8986-A77F73094F73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4E13C-393D-4E76-9105-DC2DD50341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Suorakulmi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Suorakulmi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Suorakulmi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orakulmi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Suorakulmi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Suorakulmi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1433B-4C7C-4373-8986-A77F73094F73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4E13C-393D-4E76-9105-DC2DD50341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1433B-4C7C-4373-8986-A77F73094F73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4E13C-393D-4E76-9105-DC2DD50341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1433B-4C7C-4373-8986-A77F73094F73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4E13C-393D-4E76-9105-DC2DD50341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uora yhdysviiv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grpSp>
        <p:nvGrpSpPr>
          <p:cNvPr id="14" name="Ryhmä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uora yhdysviiv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uora yhdysviiv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C51433B-4C7C-4373-8986-A77F73094F73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FD4E13C-393D-4E76-9105-DC2DD50341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Suorakulmi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Suorakulmi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orakulmi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51433B-4C7C-4373-8986-A77F73094F73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FD4E13C-393D-4E76-9105-DC2DD50341CB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404768"/>
          </a:xfrm>
        </p:spPr>
        <p:txBody>
          <a:bodyPr/>
          <a:lstStyle/>
          <a:p>
            <a:r>
              <a:rPr lang="fi-FI" dirty="0" smtClean="0"/>
              <a:t>Työsuojeluohje</a:t>
            </a:r>
            <a:br>
              <a:rPr lang="fi-FI" dirty="0" smtClean="0"/>
            </a:br>
            <a:r>
              <a:rPr lang="fi-FI" dirty="0" smtClean="0"/>
              <a:t>Laitteen osat</a:t>
            </a:r>
            <a:br>
              <a:rPr lang="fi-FI" dirty="0" smtClean="0"/>
            </a:br>
            <a:r>
              <a:rPr lang="fi-FI" dirty="0" smtClean="0"/>
              <a:t>MIG-HITSAUSLAITE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Copyright Urho Moilanen, 2014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11960" y="1770501"/>
            <a:ext cx="4481984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3600" dirty="0" smtClean="0"/>
              <a:t>Tämä teos on lisensoitu</a:t>
            </a:r>
          </a:p>
          <a:p>
            <a:pPr>
              <a:buNone/>
            </a:pPr>
            <a:r>
              <a:rPr lang="fi-FI" sz="3600" dirty="0" smtClean="0"/>
              <a:t> </a:t>
            </a:r>
            <a:r>
              <a:rPr lang="fi-FI" sz="3600" dirty="0" err="1" smtClean="0">
                <a:hlinkClick r:id="rId2"/>
              </a:rPr>
              <a:t>Creative</a:t>
            </a:r>
            <a:r>
              <a:rPr lang="fi-FI" sz="3600" dirty="0" smtClean="0">
                <a:hlinkClick r:id="rId2"/>
              </a:rPr>
              <a:t>  </a:t>
            </a:r>
            <a:r>
              <a:rPr lang="fi-FI" sz="3600" dirty="0" err="1" smtClean="0">
                <a:hlinkClick r:id="rId2"/>
              </a:rPr>
              <a:t>Commons</a:t>
            </a:r>
            <a:r>
              <a:rPr lang="fi-FI" sz="3600" dirty="0" smtClean="0">
                <a:hlinkClick r:id="rId2"/>
              </a:rPr>
              <a:t> Nimeä </a:t>
            </a:r>
            <a:r>
              <a:rPr lang="fi-FI" sz="3600" dirty="0" err="1" smtClean="0">
                <a:hlinkClick r:id="rId2"/>
              </a:rPr>
              <a:t>-JaaSamoin</a:t>
            </a:r>
            <a:r>
              <a:rPr lang="fi-FI" sz="3600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fi-FI" sz="3600" dirty="0" smtClean="0">
                <a:hlinkClick r:id="rId2"/>
              </a:rPr>
              <a:t>4.0 Kansainvälinen  </a:t>
            </a:r>
            <a:r>
              <a:rPr lang="fi-FI" sz="3600" dirty="0" smtClean="0"/>
              <a:t>–käyttöluvalla.</a:t>
            </a:r>
          </a:p>
          <a:p>
            <a:pPr>
              <a:buNone/>
            </a:pPr>
            <a:r>
              <a:rPr lang="fi-FI" sz="3600" dirty="0" smtClean="0"/>
              <a:t>Kuvat: Urho Moilanen 2014, </a:t>
            </a:r>
            <a:r>
              <a:rPr lang="fi-FI" sz="3600" dirty="0" err="1" smtClean="0"/>
              <a:t>All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</a:p>
          <a:p>
            <a:pPr>
              <a:buNone/>
            </a:pPr>
            <a:r>
              <a:rPr lang="fi-FI" sz="3600" dirty="0" err="1" smtClean="0"/>
              <a:t>reserved</a:t>
            </a:r>
            <a:r>
              <a:rPr lang="fi-FI" sz="3600" dirty="0" smtClean="0"/>
              <a:t> </a:t>
            </a:r>
            <a:r>
              <a:rPr lang="fi-FI" sz="3600" baseline="30000" dirty="0" smtClean="0"/>
              <a:t>1 (dia 15)</a:t>
            </a:r>
          </a:p>
          <a:p>
            <a:endParaRPr lang="fi-FI" baseline="30000" dirty="0"/>
          </a:p>
        </p:txBody>
      </p:sp>
      <p:pic>
        <p:nvPicPr>
          <p:cNvPr id="7" name="Picture 2" descr="C:\Users\HP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117460" cy="39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19256" cy="1498178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Työskentelytilassa on oltava hyvä ilmanvaihto ja hitsaussavujen- ja kaasujen kohdepoisto ulos.</a:t>
            </a:r>
          </a:p>
          <a:p>
            <a:r>
              <a:rPr lang="fi-FI" dirty="0" smtClean="0"/>
              <a:t>Säädä savukaasuimuri sopivalle kohdalle, avaa sulkupelti, sytytä työvalo sekä käynnistä imuri.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639762"/>
          </a:xfrm>
        </p:spPr>
        <p:txBody>
          <a:bodyPr/>
          <a:lstStyle/>
          <a:p>
            <a:r>
              <a:rPr lang="fi-FI" dirty="0" smtClean="0">
                <a:solidFill>
                  <a:srgbClr val="ED5612"/>
                </a:solidFill>
              </a:rPr>
              <a:t>Savukaasuimuri</a:t>
            </a:r>
            <a:endParaRPr lang="fi-FI" dirty="0">
              <a:solidFill>
                <a:srgbClr val="ED5612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3"/>
          </p:nvPr>
        </p:nvSpPr>
        <p:spPr>
          <a:xfrm>
            <a:off x="4572000" y="404664"/>
            <a:ext cx="4041775" cy="639762"/>
          </a:xfrm>
        </p:spPr>
        <p:txBody>
          <a:bodyPr/>
          <a:lstStyle/>
          <a:p>
            <a:r>
              <a:rPr lang="fi-FI" dirty="0" smtClean="0">
                <a:solidFill>
                  <a:srgbClr val="ED5612"/>
                </a:solidFill>
              </a:rPr>
              <a:t>Käyttökytkimet</a:t>
            </a:r>
            <a:endParaRPr lang="fi-FI" dirty="0">
              <a:solidFill>
                <a:srgbClr val="ED5612"/>
              </a:solidFill>
            </a:endParaRPr>
          </a:p>
        </p:txBody>
      </p:sp>
      <p:pic>
        <p:nvPicPr>
          <p:cNvPr id="7" name="Sisällön paikkamerkki 6" descr="IMG_613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312368" cy="4968552"/>
          </a:xfrm>
        </p:spPr>
      </p:pic>
      <p:pic>
        <p:nvPicPr>
          <p:cNvPr id="9" name="Sisällön paikkamerkki 8" descr="IMG_613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3312368" cy="4968552"/>
          </a:xfrm>
        </p:spPr>
      </p:pic>
      <p:sp>
        <p:nvSpPr>
          <p:cNvPr id="10" name="Nuoli oikealle 9"/>
          <p:cNvSpPr/>
          <p:nvPr/>
        </p:nvSpPr>
        <p:spPr>
          <a:xfrm rot="1316848">
            <a:off x="3209384" y="4210000"/>
            <a:ext cx="23465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Työvalo : </a:t>
            </a:r>
            <a:r>
              <a:rPr lang="fi-FI" sz="2000" b="1" dirty="0" err="1" smtClean="0">
                <a:solidFill>
                  <a:srgbClr val="333333"/>
                </a:solidFill>
              </a:rPr>
              <a:t>On/Off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12" name="Nuoli vasemmalle 11"/>
          <p:cNvSpPr/>
          <p:nvPr/>
        </p:nvSpPr>
        <p:spPr>
          <a:xfrm rot="19936930">
            <a:off x="5811457" y="3943769"/>
            <a:ext cx="295232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Savukaasuimuri: </a:t>
            </a:r>
            <a:r>
              <a:rPr lang="fi-FI" sz="2000" b="1" dirty="0" err="1" smtClean="0">
                <a:solidFill>
                  <a:srgbClr val="333333"/>
                </a:solidFill>
              </a:rPr>
              <a:t>On/Off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13" name="Nuoli oikealle 12"/>
          <p:cNvSpPr/>
          <p:nvPr/>
        </p:nvSpPr>
        <p:spPr>
          <a:xfrm>
            <a:off x="3563888" y="2204864"/>
            <a:ext cx="29523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Sulkupelti: Auki/Kiinni</a:t>
            </a:r>
            <a:endParaRPr lang="fi-FI" sz="20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Puhdista monitoimikaapeli tarvittaessa </a:t>
            </a:r>
            <a:r>
              <a:rPr lang="fi-FI" dirty="0" err="1" smtClean="0"/>
              <a:t>MIG-pihtien</a:t>
            </a:r>
            <a:r>
              <a:rPr lang="fi-FI" dirty="0" smtClean="0"/>
              <a:t> avulla</a:t>
            </a:r>
            <a:endParaRPr lang="fi-FI" dirty="0"/>
          </a:p>
        </p:txBody>
      </p:sp>
      <p:pic>
        <p:nvPicPr>
          <p:cNvPr id="4" name="Sisällön paikkamerkki 3" descr="IMG_6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Toimet hitsauksen jälkeen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Siivoa työpöydältä ylimääräiset työkalut/metallipalat niille kuuluville paikoille.</a:t>
            </a:r>
          </a:p>
          <a:p>
            <a:r>
              <a:rPr lang="fi-FI" dirty="0" smtClean="0"/>
              <a:t>Palauta käyttämäsi suojavälineet/-vaatteet paikoilleen.</a:t>
            </a:r>
          </a:p>
          <a:p>
            <a:r>
              <a:rPr lang="fi-FI" dirty="0" smtClean="0"/>
              <a:t>Niputa kaapelit siistiksi kiepeiksi koneen päälle.</a:t>
            </a:r>
          </a:p>
          <a:p>
            <a:r>
              <a:rPr lang="fi-FI" dirty="0" smtClean="0"/>
              <a:t>Muista sulkea suojakaasuventtiilit.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u="sng" dirty="0" smtClean="0"/>
              <a:t>Lähteet</a:t>
            </a:r>
            <a:r>
              <a:rPr lang="fi-FI" sz="2000" u="sng" dirty="0" smtClean="0"/>
              <a:t>: </a:t>
            </a:r>
          </a:p>
          <a:p>
            <a:pPr>
              <a:buNone/>
            </a:pPr>
            <a:r>
              <a:rPr lang="fi-FI" sz="2000" dirty="0" err="1" smtClean="0"/>
              <a:t>Inki</a:t>
            </a:r>
            <a:r>
              <a:rPr lang="fi-FI" sz="2000" dirty="0" smtClean="0"/>
              <a:t>, J.,  Lindfors, E. &amp; </a:t>
            </a:r>
            <a:r>
              <a:rPr lang="fi-FI" sz="2000" dirty="0" err="1" smtClean="0"/>
              <a:t>Sohlo</a:t>
            </a:r>
            <a:r>
              <a:rPr lang="fi-FI" sz="2000" dirty="0" smtClean="0"/>
              <a:t>, J. (toim.). Käsityön</a:t>
            </a:r>
          </a:p>
          <a:p>
            <a:pPr>
              <a:buNone/>
            </a:pPr>
            <a:r>
              <a:rPr lang="fi-FI" sz="2000" dirty="0" smtClean="0"/>
              <a:t>työturvallisuusopas.  Opetushallitus  Oppaat ja Käsikirjat  2011: 15. </a:t>
            </a:r>
          </a:p>
          <a:p>
            <a:pPr>
              <a:buNone/>
            </a:pPr>
            <a:r>
              <a:rPr lang="fi-FI" sz="2000" dirty="0" smtClean="0"/>
              <a:t>Tampere: </a:t>
            </a:r>
            <a:r>
              <a:rPr lang="fi-FI" sz="2000" dirty="0" err="1" smtClean="0"/>
              <a:t>Juvenes</a:t>
            </a:r>
            <a:r>
              <a:rPr lang="fi-FI" sz="2000" dirty="0" smtClean="0"/>
              <a:t> </a:t>
            </a:r>
            <a:r>
              <a:rPr lang="fi-FI" sz="2000" dirty="0" err="1" smtClean="0"/>
              <a:t>Print</a:t>
            </a:r>
            <a:r>
              <a:rPr lang="fi-FI" sz="2000" dirty="0" smtClean="0"/>
              <a:t> – Suomen Yliopistopaino  Oy, 2012.</a:t>
            </a: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1700" dirty="0" smtClean="0"/>
              <a:t>			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46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3600" dirty="0" smtClean="0"/>
              <a:t>MIG-HITSAUSLAITE  –työsuojeluohje on koostettu  </a:t>
            </a:r>
          </a:p>
          <a:p>
            <a:pPr>
              <a:buNone/>
            </a:pPr>
            <a:r>
              <a:rPr lang="fi-FI" sz="3600" dirty="0" smtClean="0"/>
              <a:t>kevätlukukaudella 2014  tieto- ja viestintätekniikan </a:t>
            </a:r>
          </a:p>
          <a:p>
            <a:pPr>
              <a:buNone/>
            </a:pPr>
            <a:r>
              <a:rPr lang="fi-FI" sz="3600" dirty="0" smtClean="0"/>
              <a:t>opetuskäytön kehittämishankkeessa  </a:t>
            </a:r>
            <a:r>
              <a:rPr lang="fi-FI" sz="3600" i="1" dirty="0" smtClean="0"/>
              <a:t>Jokirannan verkot – </a:t>
            </a:r>
          </a:p>
          <a:p>
            <a:pPr>
              <a:buNone/>
            </a:pPr>
            <a:r>
              <a:rPr lang="fi-FI" sz="3600" i="1" dirty="0" smtClean="0"/>
              <a:t>verkko-oppimisen lisääminen yläkoululla.</a:t>
            </a:r>
            <a:r>
              <a:rPr lang="fi-FI" sz="3600" dirty="0" smtClean="0"/>
              <a:t>  Jokirannan </a:t>
            </a:r>
          </a:p>
          <a:p>
            <a:pPr>
              <a:buNone/>
            </a:pPr>
            <a:r>
              <a:rPr lang="fi-FI" sz="3600" dirty="0" smtClean="0"/>
              <a:t>koulun hankkeen ovat  rahoittaneet Opetushallitus ja </a:t>
            </a:r>
          </a:p>
          <a:p>
            <a:pPr>
              <a:buNone/>
            </a:pPr>
            <a:r>
              <a:rPr lang="fi-FI" sz="3600" dirty="0" smtClean="0"/>
              <a:t>Ylivieskan kaupunki.</a:t>
            </a:r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r>
              <a:rPr lang="fi-FI" sz="3600" baseline="30000" dirty="0" smtClean="0"/>
              <a:t>1 </a:t>
            </a:r>
            <a:r>
              <a:rPr lang="fi-FI" sz="3600" dirty="0" smtClean="0"/>
              <a:t>Voit vapaasti jakaa ja käyttää tätä teosta, kunhan vaihdat valokuvien </a:t>
            </a:r>
          </a:p>
          <a:p>
            <a:pPr>
              <a:buNone/>
            </a:pPr>
            <a:r>
              <a:rPr lang="fi-FI" sz="3600" dirty="0" smtClean="0"/>
              <a:t>tilalle omat kuvat, mainitset tämän teoksen lähteenä ja julkaiset </a:t>
            </a:r>
          </a:p>
          <a:p>
            <a:pPr>
              <a:buNone/>
            </a:pPr>
            <a:r>
              <a:rPr lang="fi-FI" sz="3600" dirty="0" smtClean="0"/>
              <a:t>teoksesi samalla lisenssillä.</a:t>
            </a:r>
            <a:br>
              <a:rPr lang="fi-FI" sz="3600" dirty="0" smtClean="0"/>
            </a:br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Kun tuot tilalle kuvia oppilaillesi tutuista koneista ja laitteista, saat </a:t>
            </a:r>
          </a:p>
          <a:p>
            <a:pPr>
              <a:buNone/>
            </a:pPr>
            <a:r>
              <a:rPr lang="fi-FI" sz="3600" dirty="0" smtClean="0"/>
              <a:t>kuvaa klikkaamalla näkyviin toiminnon </a:t>
            </a:r>
            <a:r>
              <a:rPr lang="fi-FI" sz="3600" b="1" dirty="0" smtClean="0"/>
              <a:t>Muuta kuva</a:t>
            </a:r>
            <a:r>
              <a:rPr lang="fi-FI" sz="3600" dirty="0" smtClean="0"/>
              <a:t>. Tällöin voit </a:t>
            </a:r>
          </a:p>
          <a:p>
            <a:pPr>
              <a:buNone/>
            </a:pPr>
            <a:r>
              <a:rPr lang="fi-FI" sz="3600" dirty="0" smtClean="0"/>
              <a:t>hyödyntää alkuperäisiä nuolia siirtämällä niitä omien kuvien </a:t>
            </a:r>
          </a:p>
          <a:p>
            <a:pPr>
              <a:buNone/>
            </a:pPr>
            <a:r>
              <a:rPr lang="fi-FI" sz="3600" dirty="0" smtClean="0"/>
              <a:t>kannalta sopiviin kohtiin.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err="1" smtClean="0"/>
              <a:t>MIG-hitsauslaite</a:t>
            </a:r>
            <a:endParaRPr lang="fi-FI" dirty="0"/>
          </a:p>
        </p:txBody>
      </p:sp>
      <p:pic>
        <p:nvPicPr>
          <p:cNvPr id="4" name="Sisällön paikkamerkki 3" descr="IMG_6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6375" y="1124744"/>
            <a:ext cx="3334280" cy="5001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fi-FI" dirty="0" err="1" smtClean="0"/>
              <a:t>Mig-Laitteen</a:t>
            </a:r>
            <a:r>
              <a:rPr lang="fi-FI" dirty="0" smtClean="0"/>
              <a:t> käyttökaapelit</a:t>
            </a:r>
            <a:endParaRPr lang="fi-FI" dirty="0"/>
          </a:p>
        </p:txBody>
      </p:sp>
      <p:pic>
        <p:nvPicPr>
          <p:cNvPr id="4" name="Sisällön paikkamerkki 3" descr="IMG_6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367" y="1268760"/>
            <a:ext cx="7776865" cy="5184576"/>
          </a:xfrm>
        </p:spPr>
      </p:pic>
      <p:sp>
        <p:nvSpPr>
          <p:cNvPr id="5" name="Nuoli vasemmalle 4"/>
          <p:cNvSpPr/>
          <p:nvPr/>
        </p:nvSpPr>
        <p:spPr>
          <a:xfrm rot="19876254">
            <a:off x="5578429" y="2630577"/>
            <a:ext cx="2863501" cy="19247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Monitoimikaapeli:</a:t>
            </a:r>
          </a:p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Sähkövirta, lisäaine ja suojakaasu</a:t>
            </a:r>
          </a:p>
        </p:txBody>
      </p:sp>
      <p:sp>
        <p:nvSpPr>
          <p:cNvPr id="7" name="Nuoli oikealle 6"/>
          <p:cNvSpPr/>
          <p:nvPr/>
        </p:nvSpPr>
        <p:spPr>
          <a:xfrm rot="1390075">
            <a:off x="724074" y="3972759"/>
            <a:ext cx="2249625" cy="1061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Maa-/miinuskaapeli</a:t>
            </a:r>
            <a:endParaRPr lang="fi-FI" sz="20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/>
          <a:lstStyle/>
          <a:p>
            <a:r>
              <a:rPr lang="fi-FI" dirty="0" smtClean="0"/>
              <a:t>Mig-laitteen käyttöliittymä</a:t>
            </a:r>
            <a:endParaRPr lang="fi-FI" dirty="0"/>
          </a:p>
        </p:txBody>
      </p:sp>
      <p:pic>
        <p:nvPicPr>
          <p:cNvPr id="5" name="Sisällön paikkamerkki 4" descr="IMG_6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919138"/>
            <a:ext cx="3888432" cy="5832648"/>
          </a:xfrm>
        </p:spPr>
      </p:pic>
      <p:sp>
        <p:nvSpPr>
          <p:cNvPr id="6" name="Nuoli oikealle 5"/>
          <p:cNvSpPr/>
          <p:nvPr/>
        </p:nvSpPr>
        <p:spPr>
          <a:xfrm>
            <a:off x="1331640" y="1916832"/>
            <a:ext cx="22745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Langansyöttö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>
            <a:off x="1475656" y="5517232"/>
            <a:ext cx="22322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Päävirta:</a:t>
            </a:r>
            <a:r>
              <a:rPr lang="fi-FI" sz="2000" b="1" dirty="0" smtClean="0"/>
              <a:t> </a:t>
            </a:r>
            <a:r>
              <a:rPr lang="fi-FI" sz="2000" b="1" dirty="0" err="1" smtClean="0">
                <a:solidFill>
                  <a:srgbClr val="333333"/>
                </a:solidFill>
              </a:rPr>
              <a:t>On/Off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 rot="20399999">
            <a:off x="5640560" y="4814058"/>
            <a:ext cx="313184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Sähkövirran hienosäätö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9" name="Nuoli vasemmalle 8"/>
          <p:cNvSpPr/>
          <p:nvPr/>
        </p:nvSpPr>
        <p:spPr>
          <a:xfrm rot="19013678">
            <a:off x="4454028" y="4158101"/>
            <a:ext cx="316835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Sähkövirran karkeasäätö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10" name="Nuoli oikealle 9"/>
          <p:cNvSpPr/>
          <p:nvPr/>
        </p:nvSpPr>
        <p:spPr>
          <a:xfrm>
            <a:off x="1547664" y="2924944"/>
            <a:ext cx="2304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Ajastintoiminnot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11" name="Nuoli oikealle 10"/>
          <p:cNvSpPr/>
          <p:nvPr/>
        </p:nvSpPr>
        <p:spPr>
          <a:xfrm rot="20795642">
            <a:off x="697564" y="3853348"/>
            <a:ext cx="3096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Ajastintoiminnon</a:t>
            </a:r>
            <a:r>
              <a:rPr lang="fi-FI" sz="2000" b="1" dirty="0" smtClean="0">
                <a:solidFill>
                  <a:srgbClr val="5F5F5F"/>
                </a:solidFill>
              </a:rPr>
              <a:t> </a:t>
            </a:r>
            <a:r>
              <a:rPr lang="fi-FI" sz="2000" b="1" dirty="0" smtClean="0">
                <a:solidFill>
                  <a:srgbClr val="333333"/>
                </a:solidFill>
              </a:rPr>
              <a:t>säätö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12" name="Nuoli vasemmalle 11"/>
          <p:cNvSpPr/>
          <p:nvPr/>
        </p:nvSpPr>
        <p:spPr>
          <a:xfrm rot="21199586">
            <a:off x="6300192" y="1916832"/>
            <a:ext cx="266429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Monitoimikaapeli</a:t>
            </a:r>
            <a:endParaRPr lang="fi-FI" sz="20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Suojakaasuventtiilit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040188" cy="639762"/>
          </a:xfrm>
        </p:spPr>
        <p:txBody>
          <a:bodyPr/>
          <a:lstStyle/>
          <a:p>
            <a:r>
              <a:rPr lang="fi-FI" dirty="0" smtClean="0">
                <a:solidFill>
                  <a:srgbClr val="ED5612"/>
                </a:solidFill>
              </a:rPr>
              <a:t>Pääventtiili</a:t>
            </a:r>
            <a:endParaRPr lang="fi-FI" dirty="0">
              <a:solidFill>
                <a:srgbClr val="ED5612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3"/>
          </p:nvPr>
        </p:nvSpPr>
        <p:spPr>
          <a:xfrm>
            <a:off x="5292080" y="126876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>
                <a:solidFill>
                  <a:srgbClr val="ED5612"/>
                </a:solidFill>
              </a:rPr>
              <a:t>Terminaaliventtiili + työpaineen säätö</a:t>
            </a:r>
            <a:endParaRPr lang="fi-FI" dirty="0">
              <a:solidFill>
                <a:srgbClr val="ED5612"/>
              </a:solidFill>
            </a:endParaRPr>
          </a:p>
        </p:txBody>
      </p:sp>
      <p:pic>
        <p:nvPicPr>
          <p:cNvPr id="7" name="Sisällön paikkamerkki 6" descr="IMG_613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536505" cy="3024337"/>
          </a:xfrm>
        </p:spPr>
      </p:pic>
      <p:pic>
        <p:nvPicPr>
          <p:cNvPr id="8" name="Sisällön paikkamerkki 7" descr="IMG_61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132856"/>
            <a:ext cx="3024336" cy="4536505"/>
          </a:xfrm>
        </p:spPr>
      </p:pic>
      <p:sp>
        <p:nvSpPr>
          <p:cNvPr id="9" name="Nuoli oikealle 8"/>
          <p:cNvSpPr/>
          <p:nvPr/>
        </p:nvSpPr>
        <p:spPr>
          <a:xfrm rot="870787">
            <a:off x="17068" y="2828024"/>
            <a:ext cx="27363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 smtClean="0">
                <a:solidFill>
                  <a:srgbClr val="333333"/>
                </a:solidFill>
              </a:rPr>
              <a:t>Mison-pääventtiili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10" name="Nuoli oikealle 9"/>
          <p:cNvSpPr/>
          <p:nvPr/>
        </p:nvSpPr>
        <p:spPr>
          <a:xfrm rot="1522509">
            <a:off x="3080803" y="2869437"/>
            <a:ext cx="32106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Terminaaliventtiili (kiinni)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12" name="Nuoli oikealle 11"/>
          <p:cNvSpPr/>
          <p:nvPr/>
        </p:nvSpPr>
        <p:spPr>
          <a:xfrm rot="20058045">
            <a:off x="5121372" y="5494881"/>
            <a:ext cx="26642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Työpaineen säätö</a:t>
            </a:r>
            <a:endParaRPr lang="fi-FI" sz="20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Hitsauspaikka on ympäröitävä seinillä tai tehtävään tarkoitetuilla verhoilla.</a:t>
            </a:r>
          </a:p>
          <a:p>
            <a:r>
              <a:rPr lang="fi-FI" dirty="0" smtClean="0"/>
              <a:t>Suoja </a:t>
            </a:r>
            <a:r>
              <a:rPr lang="fi-FI" smtClean="0"/>
              <a:t>tulenarka ympäristö.</a:t>
            </a:r>
            <a:endParaRPr lang="fi-FI" dirty="0" smtClean="0"/>
          </a:p>
          <a:p>
            <a:r>
              <a:rPr lang="fi-FI" dirty="0" smtClean="0"/>
              <a:t>Työpaikassa on oltava hyvä yleis- ja kohdevalaistus.</a:t>
            </a:r>
          </a:p>
          <a:p>
            <a:r>
              <a:rPr lang="fi-FI" dirty="0" smtClean="0"/>
              <a:t>Hitsattaessa syntyy näkyvää säteilyä, ultra- ja infrapunasäteilyä.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Käytä aina sopivan tummuusasteen laseilla varustettua kasvonsuojainta.</a:t>
            </a:r>
            <a:endParaRPr lang="fi-FI" dirty="0"/>
          </a:p>
        </p:txBody>
      </p:sp>
      <p:pic>
        <p:nvPicPr>
          <p:cNvPr id="4" name="Sisällön paikkamerkki 3" descr="IMG_6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286000"/>
            <a:ext cx="6858000" cy="4572000"/>
          </a:xfrm>
        </p:spPr>
      </p:pic>
      <p:sp>
        <p:nvSpPr>
          <p:cNvPr id="5" name="Kuvatekstinuoli ylös 4"/>
          <p:cNvSpPr/>
          <p:nvPr/>
        </p:nvSpPr>
        <p:spPr>
          <a:xfrm>
            <a:off x="1691680" y="5733256"/>
            <a:ext cx="2448272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Automaattimaski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6" name="Kuvatekstinuoli ylös 5"/>
          <p:cNvSpPr/>
          <p:nvPr/>
        </p:nvSpPr>
        <p:spPr>
          <a:xfrm>
            <a:off x="5004048" y="5733256"/>
            <a:ext cx="199452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 smtClean="0">
                <a:solidFill>
                  <a:srgbClr val="333333"/>
                </a:solidFill>
              </a:rPr>
              <a:t>EURO-maski</a:t>
            </a:r>
            <a:endParaRPr lang="fi-FI" sz="20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Säteilyä ja kuumia roiskeita vastaan suojaudutaan käyttämällä valoa läpäisemättömiä ja kuumuutta kestäviä vaatteita.</a:t>
            </a:r>
          </a:p>
          <a:p>
            <a:r>
              <a:rPr lang="fi-FI" dirty="0" smtClean="0"/>
              <a:t>Turvajalkineilla suojaudutaan palovammoilta ja putoavilta esineiltä.</a:t>
            </a:r>
          </a:p>
          <a:p>
            <a:r>
              <a:rPr lang="fi-FI" dirty="0" smtClean="0"/>
              <a:t>Käsien suojaamiseen käytetään kuumuutta kestäviä käsineitä.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Varusteet hitsattaessa</a:t>
            </a:r>
            <a:endParaRPr lang="fi-FI" dirty="0"/>
          </a:p>
        </p:txBody>
      </p:sp>
      <p:pic>
        <p:nvPicPr>
          <p:cNvPr id="4" name="Sisällön paikkamerkki 3" descr="IMG_6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oikealle 4"/>
          <p:cNvSpPr/>
          <p:nvPr/>
        </p:nvSpPr>
        <p:spPr>
          <a:xfrm rot="1041809">
            <a:off x="1361298" y="2185154"/>
            <a:ext cx="18722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Hitsausmaski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 rot="701670">
            <a:off x="568797" y="3690008"/>
            <a:ext cx="19145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Työtakki</a:t>
            </a:r>
            <a:endParaRPr lang="fi-FI" sz="2000" b="1" dirty="0">
              <a:solidFill>
                <a:srgbClr val="333333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 rot="20422099">
            <a:off x="1855185" y="5428999"/>
            <a:ext cx="21305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333333"/>
                </a:solidFill>
              </a:rPr>
              <a:t>Hitsauskäsineet</a:t>
            </a:r>
            <a:endParaRPr lang="fi-FI" sz="20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82</TotalTime>
  <Words>314</Words>
  <Application>Microsoft Office PowerPoint</Application>
  <PresentationFormat>Näytössä katseltava diaesitys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Metro</vt:lpstr>
      <vt:lpstr>Työsuojeluohje Laitteen osat MIG-HITSAUSLAITE</vt:lpstr>
      <vt:lpstr>MIG-hitsauslaite</vt:lpstr>
      <vt:lpstr>Mig-Laitteen käyttökaapelit</vt:lpstr>
      <vt:lpstr>Mig-laitteen käyttöliittymä</vt:lpstr>
      <vt:lpstr>Suojakaasuventtiilit</vt:lpstr>
      <vt:lpstr>Dia 6</vt:lpstr>
      <vt:lpstr>Käytä aina sopivan tummuusasteen laseilla varustettua kasvonsuojainta.</vt:lpstr>
      <vt:lpstr>Dia 8</vt:lpstr>
      <vt:lpstr>Varusteet hitsattaessa</vt:lpstr>
      <vt:lpstr>Dia 10</vt:lpstr>
      <vt:lpstr>Dia 11</vt:lpstr>
      <vt:lpstr>Puhdista monitoimikaapeli tarvittaessa MIG-pihtien avulla</vt:lpstr>
      <vt:lpstr>Toimet hitsauksen jälkeen </vt:lpstr>
      <vt:lpstr>Dia 14</vt:lpstr>
      <vt:lpstr>Dia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MIG-hitsauslaite</dc:title>
  <dc:creator>HP</dc:creator>
  <cp:lastModifiedBy>HP</cp:lastModifiedBy>
  <cp:revision>11</cp:revision>
  <dcterms:created xsi:type="dcterms:W3CDTF">2014-04-06T10:54:55Z</dcterms:created>
  <dcterms:modified xsi:type="dcterms:W3CDTF">2014-11-02T13:23:35Z</dcterms:modified>
</cp:coreProperties>
</file>