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5" r:id="rId1"/>
  </p:sldMasterIdLst>
  <p:notesMasterIdLst>
    <p:notesMasterId r:id="rId38"/>
  </p:notesMasterIdLst>
  <p:sldIdLst>
    <p:sldId id="256" r:id="rId2"/>
    <p:sldId id="265" r:id="rId3"/>
    <p:sldId id="306" r:id="rId4"/>
    <p:sldId id="280" r:id="rId5"/>
    <p:sldId id="307" r:id="rId6"/>
    <p:sldId id="308" r:id="rId7"/>
    <p:sldId id="316" r:id="rId8"/>
    <p:sldId id="309" r:id="rId9"/>
    <p:sldId id="319" r:id="rId10"/>
    <p:sldId id="318" r:id="rId11"/>
    <p:sldId id="320" r:id="rId12"/>
    <p:sldId id="321" r:id="rId13"/>
    <p:sldId id="329" r:id="rId14"/>
    <p:sldId id="322" r:id="rId15"/>
    <p:sldId id="330" r:id="rId16"/>
    <p:sldId id="323" r:id="rId17"/>
    <p:sldId id="331" r:id="rId18"/>
    <p:sldId id="324" r:id="rId19"/>
    <p:sldId id="325" r:id="rId20"/>
    <p:sldId id="326" r:id="rId21"/>
    <p:sldId id="327" r:id="rId22"/>
    <p:sldId id="332" r:id="rId23"/>
    <p:sldId id="328" r:id="rId24"/>
    <p:sldId id="333" r:id="rId25"/>
    <p:sldId id="334" r:id="rId26"/>
    <p:sldId id="335" r:id="rId27"/>
    <p:sldId id="336" r:id="rId28"/>
    <p:sldId id="337" r:id="rId29"/>
    <p:sldId id="339" r:id="rId30"/>
    <p:sldId id="341" r:id="rId31"/>
    <p:sldId id="342" r:id="rId32"/>
    <p:sldId id="348" r:id="rId33"/>
    <p:sldId id="340" r:id="rId34"/>
    <p:sldId id="343" r:id="rId35"/>
    <p:sldId id="345" r:id="rId36"/>
    <p:sldId id="347" r:id="rId3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Oletusosa" id="{716DD73E-2150-9A4D-B68C-79A9AD3903F9}">
          <p14:sldIdLst>
            <p14:sldId id="256"/>
          </p14:sldIdLst>
        </p14:section>
        <p14:section name="FilmoraGo" id="{6734DD03-15B1-434C-95CA-47B1096977F4}">
          <p14:sldIdLst>
            <p14:sldId id="265"/>
            <p14:sldId id="306"/>
            <p14:sldId id="280"/>
            <p14:sldId id="307"/>
            <p14:sldId id="308"/>
            <p14:sldId id="316"/>
            <p14:sldId id="309"/>
            <p14:sldId id="319"/>
            <p14:sldId id="318"/>
            <p14:sldId id="320"/>
            <p14:sldId id="321"/>
            <p14:sldId id="329"/>
            <p14:sldId id="322"/>
            <p14:sldId id="330"/>
            <p14:sldId id="323"/>
            <p14:sldId id="331"/>
            <p14:sldId id="324"/>
            <p14:sldId id="325"/>
            <p14:sldId id="326"/>
            <p14:sldId id="327"/>
          </p14:sldIdLst>
        </p14:section>
        <p14:section name="Stop Motion Studio" id="{F65B5A6A-7DD2-1C4F-BACB-8141A9835260}">
          <p14:sldIdLst>
            <p14:sldId id="332"/>
            <p14:sldId id="328"/>
            <p14:sldId id="333"/>
            <p14:sldId id="334"/>
            <p14:sldId id="335"/>
            <p14:sldId id="336"/>
            <p14:sldId id="337"/>
            <p14:sldId id="339"/>
            <p14:sldId id="341"/>
            <p14:sldId id="342"/>
            <p14:sldId id="348"/>
            <p14:sldId id="340"/>
            <p14:sldId id="343"/>
            <p14:sldId id="345"/>
            <p14:sldId id="34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CE929336-08CB-44FE-BE22-C8C0B3FE3EF6}">
  <a:tblStyle styleId="{CE929336-08CB-44FE-BE22-C8C0B3FE3EF6}" styleName="Table_0">
    <a:wholeTbl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656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7" Type="http://schemas.microsoft.com/office/2015/10/relationships/revisionInfo" Target="revisionInfo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659195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foli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47462" y="-1239"/>
            <a:ext cx="6017990" cy="770629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0"/>
          <p:cNvSpPr/>
          <p:nvPr/>
        </p:nvSpPr>
        <p:spPr>
          <a:xfrm>
            <a:off x="3991217" y="859411"/>
            <a:ext cx="1822978" cy="5539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de-DE" sz="28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STORIES</a:t>
            </a:r>
          </a:p>
        </p:txBody>
      </p:sp>
      <p:sp>
        <p:nvSpPr>
          <p:cNvPr id="11" name="Shape 11"/>
          <p:cNvSpPr/>
          <p:nvPr/>
        </p:nvSpPr>
        <p:spPr>
          <a:xfrm>
            <a:off x="3991217" y="1366999"/>
            <a:ext cx="4011034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de-DE" sz="1200" b="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Fostering Early Childhood Media Literacy Competencies</a:t>
            </a:r>
          </a:p>
        </p:txBody>
      </p:sp>
      <p:pic>
        <p:nvPicPr>
          <p:cNvPr id="12" name="Shape 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3989" y="2436653"/>
            <a:ext cx="3758490" cy="369653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3"/>
          <p:cNvSpPr/>
          <p:nvPr/>
        </p:nvSpPr>
        <p:spPr>
          <a:xfrm>
            <a:off x="7433789" y="587554"/>
            <a:ext cx="967531" cy="2154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de-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Issue N°01 | 2016</a:t>
            </a:r>
          </a:p>
        </p:txBody>
      </p:sp>
      <p:sp>
        <p:nvSpPr>
          <p:cNvPr id="14" name="Shape 14"/>
          <p:cNvSpPr/>
          <p:nvPr/>
        </p:nvSpPr>
        <p:spPr>
          <a:xfrm>
            <a:off x="3991217" y="594277"/>
            <a:ext cx="904060" cy="2154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de-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de-DE" sz="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de-DE" sz="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de-DE" sz="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de-DE" sz="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de-DE" sz="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lang="de-DE" sz="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de-DE" sz="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994421" y="1781827"/>
            <a:ext cx="4406900" cy="4048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ructur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627725" y="1272436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627725" y="1600200"/>
            <a:ext cx="8059073" cy="36442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80670" algn="l" rtl="0">
              <a:lnSpc>
                <a:spcPct val="130000"/>
              </a:lnSpc>
              <a:spcBef>
                <a:spcPts val="280"/>
              </a:spcBef>
              <a:buClr>
                <a:schemeClr val="accent5"/>
              </a:buClr>
              <a:buSzPct val="70000"/>
              <a:buFont typeface="Calibri"/>
              <a:buAutoNum type="romanUcPeriod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/>
          <p:nvPr/>
        </p:nvSpPr>
        <p:spPr>
          <a:xfrm>
            <a:off x="4582023" y="1198825"/>
            <a:ext cx="143068" cy="1440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Shape 20"/>
          <p:cNvSpPr/>
          <p:nvPr/>
        </p:nvSpPr>
        <p:spPr>
          <a:xfrm>
            <a:off x="4800982" y="1195529"/>
            <a:ext cx="143068" cy="144000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073" cy="8787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cxnSp>
        <p:nvCxnSpPr>
          <p:cNvPr id="22" name="Shape 22"/>
          <p:cNvCxnSpPr/>
          <p:nvPr/>
        </p:nvCxnSpPr>
        <p:spPr>
          <a:xfrm>
            <a:off x="627725" y="6056919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Shape 23"/>
          <p:cNvSpPr/>
          <p:nvPr/>
        </p:nvSpPr>
        <p:spPr>
          <a:xfrm>
            <a:off x="4363062" y="1198825"/>
            <a:ext cx="143068" cy="1440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Shape 24"/>
          <p:cNvSpPr/>
          <p:nvPr/>
        </p:nvSpPr>
        <p:spPr>
          <a:xfrm>
            <a:off x="5019942" y="1198825"/>
            <a:ext cx="143068" cy="1440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Shape 25"/>
          <p:cNvSpPr/>
          <p:nvPr/>
        </p:nvSpPr>
        <p:spPr>
          <a:xfrm>
            <a:off x="4144103" y="1201209"/>
            <a:ext cx="143068" cy="144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Shape 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38891" y="5741591"/>
            <a:ext cx="791999" cy="97927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27"/>
          <p:cNvSpPr/>
          <p:nvPr/>
        </p:nvSpPr>
        <p:spPr>
          <a:xfrm>
            <a:off x="8372209" y="5943010"/>
            <a:ext cx="214603" cy="215999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8276400" y="5918292"/>
            <a:ext cx="421347" cy="3443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ultiple text boxe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hape 43"/>
          <p:cNvCxnSpPr/>
          <p:nvPr/>
        </p:nvCxnSpPr>
        <p:spPr>
          <a:xfrm>
            <a:off x="667031" y="1726941"/>
            <a:ext cx="947629" cy="0"/>
          </a:xfrm>
          <a:prstGeom prst="straightConnector1">
            <a:avLst/>
          </a:prstGeom>
          <a:noFill/>
          <a:ln w="28575" cap="flat" cmpd="sng">
            <a:solidFill>
              <a:srgbClr val="6BC63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Shape 44"/>
          <p:cNvCxnSpPr/>
          <p:nvPr/>
        </p:nvCxnSpPr>
        <p:spPr>
          <a:xfrm>
            <a:off x="667031" y="3119774"/>
            <a:ext cx="947629" cy="0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Shape 45"/>
          <p:cNvCxnSpPr/>
          <p:nvPr/>
        </p:nvCxnSpPr>
        <p:spPr>
          <a:xfrm>
            <a:off x="667031" y="4502755"/>
            <a:ext cx="947629" cy="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572910" y="1717655"/>
            <a:ext cx="8113888" cy="109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77800" marR="0" lvl="1" indent="-177800" algn="just" rtl="0">
              <a:lnSpc>
                <a:spcPct val="130000"/>
              </a:lnSpc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073" cy="8787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572910" y="3136825"/>
            <a:ext cx="8113888" cy="109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77800" marR="0" lvl="1" indent="-177800" algn="just" rtl="0">
              <a:lnSpc>
                <a:spcPct val="130000"/>
              </a:lnSpc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3"/>
          </p:nvPr>
        </p:nvSpPr>
        <p:spPr>
          <a:xfrm>
            <a:off x="572910" y="4502755"/>
            <a:ext cx="8113888" cy="109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77800" marR="0" lvl="1" indent="-177800" algn="just" rtl="0">
              <a:lnSpc>
                <a:spcPct val="130000"/>
              </a:lnSpc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50" name="Shape 50"/>
          <p:cNvCxnSpPr/>
          <p:nvPr/>
        </p:nvCxnSpPr>
        <p:spPr>
          <a:xfrm>
            <a:off x="627725" y="1272436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Shape 51"/>
          <p:cNvSpPr/>
          <p:nvPr/>
        </p:nvSpPr>
        <p:spPr>
          <a:xfrm>
            <a:off x="4582023" y="1198825"/>
            <a:ext cx="143068" cy="1440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4800982" y="1195529"/>
            <a:ext cx="143068" cy="144000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4363062" y="1198825"/>
            <a:ext cx="143068" cy="1440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Shape 54"/>
          <p:cNvSpPr/>
          <p:nvPr/>
        </p:nvSpPr>
        <p:spPr>
          <a:xfrm>
            <a:off x="5019942" y="1198825"/>
            <a:ext cx="143068" cy="1440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Shape 55"/>
          <p:cNvSpPr/>
          <p:nvPr/>
        </p:nvSpPr>
        <p:spPr>
          <a:xfrm>
            <a:off x="4144103" y="1201209"/>
            <a:ext cx="143068" cy="144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" name="Shape 56"/>
          <p:cNvCxnSpPr/>
          <p:nvPr/>
        </p:nvCxnSpPr>
        <p:spPr>
          <a:xfrm>
            <a:off x="627725" y="6056919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7" name="Shape 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38891" y="5741591"/>
            <a:ext cx="791999" cy="97927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/>
          <p:nvPr/>
        </p:nvSpPr>
        <p:spPr>
          <a:xfrm>
            <a:off x="8372209" y="5943010"/>
            <a:ext cx="214603" cy="215999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body" idx="4"/>
          </p:nvPr>
        </p:nvSpPr>
        <p:spPr>
          <a:xfrm>
            <a:off x="8276400" y="5918292"/>
            <a:ext cx="421347" cy="3443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hape 61"/>
          <p:cNvCxnSpPr/>
          <p:nvPr/>
        </p:nvCxnSpPr>
        <p:spPr>
          <a:xfrm>
            <a:off x="1887726" y="1129992"/>
            <a:ext cx="0" cy="2519999"/>
          </a:xfrm>
          <a:prstGeom prst="straightConnector1">
            <a:avLst/>
          </a:prstGeom>
          <a:noFill/>
          <a:ln w="28575" cap="flat" cmpd="sng">
            <a:solidFill>
              <a:srgbClr val="6BC635"/>
            </a:solidFill>
            <a:prstDash val="solid"/>
            <a:round/>
            <a:headEnd type="oval" w="lg" len="lg"/>
            <a:tailEnd type="none" w="med" len="med"/>
          </a:ln>
        </p:spPr>
      </p:cxnSp>
      <p:cxnSp>
        <p:nvCxnSpPr>
          <p:cNvPr id="62" name="Shape 62"/>
          <p:cNvCxnSpPr/>
          <p:nvPr/>
        </p:nvCxnSpPr>
        <p:spPr>
          <a:xfrm>
            <a:off x="4653371" y="1129992"/>
            <a:ext cx="0" cy="2519999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oval" w="lg" len="lg"/>
            <a:tailEnd type="none" w="med" len="med"/>
          </a:ln>
        </p:spPr>
      </p:cxnSp>
      <p:cxnSp>
        <p:nvCxnSpPr>
          <p:cNvPr id="63" name="Shape 63"/>
          <p:cNvCxnSpPr/>
          <p:nvPr/>
        </p:nvCxnSpPr>
        <p:spPr>
          <a:xfrm>
            <a:off x="7426800" y="1137364"/>
            <a:ext cx="0" cy="2519999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oval" w="lg" len="lg"/>
            <a:tailEnd type="none" w="med" len="med"/>
          </a:ln>
        </p:spPr>
      </p:cxnSp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073" cy="8787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27062" y="2525833"/>
            <a:ext cx="2520949" cy="29495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just" rtl="0">
              <a:lnSpc>
                <a:spcPct val="130000"/>
              </a:lnSpc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3393371" y="2525833"/>
            <a:ext cx="2520949" cy="29495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just" rtl="0">
              <a:lnSpc>
                <a:spcPct val="130000"/>
              </a:lnSpc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3"/>
          </p:nvPr>
        </p:nvSpPr>
        <p:spPr>
          <a:xfrm>
            <a:off x="6189832" y="2525833"/>
            <a:ext cx="2520949" cy="29495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30000"/>
              </a:lnSpc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68" name="Shape 68"/>
          <p:cNvCxnSpPr/>
          <p:nvPr/>
        </p:nvCxnSpPr>
        <p:spPr>
          <a:xfrm>
            <a:off x="627725" y="1272436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" name="Shape 69"/>
          <p:cNvSpPr/>
          <p:nvPr/>
        </p:nvSpPr>
        <p:spPr>
          <a:xfrm>
            <a:off x="4582023" y="1198825"/>
            <a:ext cx="143068" cy="1440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Shape 70"/>
          <p:cNvSpPr/>
          <p:nvPr/>
        </p:nvSpPr>
        <p:spPr>
          <a:xfrm>
            <a:off x="4800982" y="1195529"/>
            <a:ext cx="143068" cy="144000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Shape 71"/>
          <p:cNvSpPr/>
          <p:nvPr/>
        </p:nvSpPr>
        <p:spPr>
          <a:xfrm>
            <a:off x="4363062" y="1198825"/>
            <a:ext cx="143068" cy="1440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Shape 72"/>
          <p:cNvSpPr/>
          <p:nvPr/>
        </p:nvSpPr>
        <p:spPr>
          <a:xfrm>
            <a:off x="5019942" y="1198825"/>
            <a:ext cx="143068" cy="1440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Shape 73"/>
          <p:cNvSpPr/>
          <p:nvPr/>
        </p:nvSpPr>
        <p:spPr>
          <a:xfrm>
            <a:off x="4144103" y="1201209"/>
            <a:ext cx="143068" cy="144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Shape 74"/>
          <p:cNvSpPr txBox="1">
            <a:spLocks noGrp="1"/>
          </p:cNvSpPr>
          <p:nvPr>
            <p:ph type="body" idx="4"/>
          </p:nvPr>
        </p:nvSpPr>
        <p:spPr>
          <a:xfrm>
            <a:off x="667031" y="1600200"/>
            <a:ext cx="8019767" cy="3982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30000"/>
              </a:lnSpc>
              <a:spcBef>
                <a:spcPts val="280"/>
              </a:spcBef>
              <a:buClr>
                <a:schemeClr val="accent5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354013" marR="0" lvl="1" indent="-87313" algn="l" rtl="0">
              <a:spcBef>
                <a:spcPts val="28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5"/>
          </p:nvPr>
        </p:nvSpPr>
        <p:spPr>
          <a:xfrm>
            <a:off x="1902650" y="2064802"/>
            <a:ext cx="1208708" cy="3982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280"/>
              </a:spcBef>
              <a:buClr>
                <a:schemeClr val="accent5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354013" marR="0" lvl="1" indent="-87313" algn="l" rtl="0">
              <a:spcBef>
                <a:spcPts val="28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6"/>
          </p:nvPr>
        </p:nvSpPr>
        <p:spPr>
          <a:xfrm>
            <a:off x="4671819" y="2070365"/>
            <a:ext cx="1208708" cy="3982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280"/>
              </a:spcBef>
              <a:buClr>
                <a:schemeClr val="accent5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354013" marR="0" lvl="1" indent="-87313" algn="l" rtl="0">
              <a:spcBef>
                <a:spcPts val="28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7"/>
          </p:nvPr>
        </p:nvSpPr>
        <p:spPr>
          <a:xfrm>
            <a:off x="7451642" y="2070365"/>
            <a:ext cx="1208708" cy="3982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280"/>
              </a:spcBef>
              <a:buClr>
                <a:schemeClr val="accent5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354013" marR="0" lvl="1" indent="-87313" algn="l" rtl="0">
              <a:spcBef>
                <a:spcPts val="28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78" name="Shape 78"/>
          <p:cNvCxnSpPr/>
          <p:nvPr/>
        </p:nvCxnSpPr>
        <p:spPr>
          <a:xfrm>
            <a:off x="627725" y="6056919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9" name="Shape 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38891" y="5741591"/>
            <a:ext cx="791999" cy="97927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Shape 80"/>
          <p:cNvSpPr/>
          <p:nvPr/>
        </p:nvSpPr>
        <p:spPr>
          <a:xfrm>
            <a:off x="8372209" y="5943010"/>
            <a:ext cx="214603" cy="215999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Shape 81"/>
          <p:cNvSpPr txBox="1">
            <a:spLocks noGrp="1"/>
          </p:cNvSpPr>
          <p:nvPr>
            <p:ph type="body" idx="8"/>
          </p:nvPr>
        </p:nvSpPr>
        <p:spPr>
          <a:xfrm>
            <a:off x="8276400" y="5918292"/>
            <a:ext cx="421347" cy="3443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/>
        </p:nvSpPr>
        <p:spPr>
          <a:xfrm>
            <a:off x="627725" y="274637"/>
            <a:ext cx="8059073" cy="8787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de-DE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MASTERTITELFORMAT BEARBEITEN</a:t>
            </a:r>
          </a:p>
        </p:txBody>
      </p:sp>
      <p:cxnSp>
        <p:nvCxnSpPr>
          <p:cNvPr id="84" name="Shape 84"/>
          <p:cNvCxnSpPr/>
          <p:nvPr/>
        </p:nvCxnSpPr>
        <p:spPr>
          <a:xfrm>
            <a:off x="627725" y="1272436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" name="Shape 85"/>
          <p:cNvSpPr/>
          <p:nvPr/>
        </p:nvSpPr>
        <p:spPr>
          <a:xfrm>
            <a:off x="4582023" y="1198825"/>
            <a:ext cx="143068" cy="1440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Shape 86"/>
          <p:cNvSpPr/>
          <p:nvPr/>
        </p:nvSpPr>
        <p:spPr>
          <a:xfrm>
            <a:off x="4800982" y="1195529"/>
            <a:ext cx="143068" cy="144000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4363062" y="1198825"/>
            <a:ext cx="143068" cy="1440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5019942" y="1198825"/>
            <a:ext cx="143068" cy="1440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Shape 89"/>
          <p:cNvSpPr/>
          <p:nvPr/>
        </p:nvSpPr>
        <p:spPr>
          <a:xfrm>
            <a:off x="4144103" y="1201209"/>
            <a:ext cx="143068" cy="144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0" name="Shape 90"/>
          <p:cNvCxnSpPr/>
          <p:nvPr/>
        </p:nvCxnSpPr>
        <p:spPr>
          <a:xfrm>
            <a:off x="627725" y="6056919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1" name="Shape 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38891" y="5741591"/>
            <a:ext cx="791999" cy="97927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/>
          <p:nvPr/>
        </p:nvSpPr>
        <p:spPr>
          <a:xfrm>
            <a:off x="8372209" y="5943010"/>
            <a:ext cx="214603" cy="215999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8276400" y="5918292"/>
            <a:ext cx="421347" cy="3443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portio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 rot="10800000">
            <a:off x="4719755" y="2444745"/>
            <a:ext cx="1542906" cy="1515855"/>
          </a:xfrm>
          <a:prstGeom prst="teardrop">
            <a:avLst>
              <a:gd name="adj" fmla="val 10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/>
          <p:nvPr/>
        </p:nvSpPr>
        <p:spPr>
          <a:xfrm>
            <a:off x="3343007" y="4080296"/>
            <a:ext cx="1255267" cy="1241142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Shape 97"/>
          <p:cNvSpPr/>
          <p:nvPr/>
        </p:nvSpPr>
        <p:spPr>
          <a:xfrm rot="-5400000">
            <a:off x="4717167" y="4082883"/>
            <a:ext cx="773965" cy="768792"/>
          </a:xfrm>
          <a:prstGeom prst="teardrop">
            <a:avLst>
              <a:gd name="adj" fmla="val 100000"/>
            </a:avLst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/>
          <p:nvPr/>
        </p:nvSpPr>
        <p:spPr>
          <a:xfrm rot="5400000">
            <a:off x="3535178" y="2910168"/>
            <a:ext cx="1078556" cy="1054144"/>
          </a:xfrm>
          <a:prstGeom prst="teardrop">
            <a:avLst>
              <a:gd name="adj" fmla="val 100000"/>
            </a:avLst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67031" y="1600200"/>
            <a:ext cx="8019767" cy="3982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280"/>
              </a:spcBef>
              <a:buClr>
                <a:schemeClr val="accent5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354013" marR="0" lvl="1" indent="-87313" algn="l" rtl="0">
              <a:spcBef>
                <a:spcPts val="28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2"/>
          </p:nvPr>
        </p:nvSpPr>
        <p:spPr>
          <a:xfrm>
            <a:off x="4983557" y="3083730"/>
            <a:ext cx="1049169" cy="306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280"/>
              </a:spcBef>
              <a:buClr>
                <a:srgbClr val="FFFFFF"/>
              </a:buClr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3"/>
          </p:nvPr>
        </p:nvSpPr>
        <p:spPr>
          <a:xfrm>
            <a:off x="3723667" y="3295319"/>
            <a:ext cx="712461" cy="306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280"/>
              </a:spcBef>
              <a:buClr>
                <a:srgbClr val="FFFFFF"/>
              </a:buClr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4"/>
          </p:nvPr>
        </p:nvSpPr>
        <p:spPr>
          <a:xfrm>
            <a:off x="3547382" y="4504867"/>
            <a:ext cx="900288" cy="306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280"/>
              </a:spcBef>
              <a:buClr>
                <a:srgbClr val="FFFFFF"/>
              </a:buClr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5"/>
          </p:nvPr>
        </p:nvSpPr>
        <p:spPr>
          <a:xfrm>
            <a:off x="4800226" y="4293276"/>
            <a:ext cx="570759" cy="306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280"/>
              </a:spcBef>
              <a:buClr>
                <a:srgbClr val="FFFFFF"/>
              </a:buClr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073" cy="8787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cxnSp>
        <p:nvCxnSpPr>
          <p:cNvPr id="105" name="Shape 105"/>
          <p:cNvCxnSpPr/>
          <p:nvPr/>
        </p:nvCxnSpPr>
        <p:spPr>
          <a:xfrm>
            <a:off x="627725" y="1272436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" name="Shape 106"/>
          <p:cNvSpPr/>
          <p:nvPr/>
        </p:nvSpPr>
        <p:spPr>
          <a:xfrm>
            <a:off x="4582023" y="1198825"/>
            <a:ext cx="143068" cy="1440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/>
          <p:nvPr/>
        </p:nvSpPr>
        <p:spPr>
          <a:xfrm>
            <a:off x="4800982" y="1195529"/>
            <a:ext cx="143068" cy="144000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4363062" y="1198825"/>
            <a:ext cx="143068" cy="1440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Shape 109"/>
          <p:cNvSpPr/>
          <p:nvPr/>
        </p:nvSpPr>
        <p:spPr>
          <a:xfrm>
            <a:off x="5019942" y="1198825"/>
            <a:ext cx="143068" cy="1440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4144103" y="1201209"/>
            <a:ext cx="143068" cy="144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1" name="Shape 111"/>
          <p:cNvCxnSpPr/>
          <p:nvPr/>
        </p:nvCxnSpPr>
        <p:spPr>
          <a:xfrm>
            <a:off x="627725" y="6056919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2" name="Shape 1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38891" y="5741591"/>
            <a:ext cx="791999" cy="9792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/>
          <p:nvPr/>
        </p:nvSpPr>
        <p:spPr>
          <a:xfrm>
            <a:off x="8372209" y="5943010"/>
            <a:ext cx="214603" cy="215999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>
            <a:spLocks noGrp="1"/>
          </p:cNvSpPr>
          <p:nvPr>
            <p:ph type="body" idx="6"/>
          </p:nvPr>
        </p:nvSpPr>
        <p:spPr>
          <a:xfrm>
            <a:off x="8276400" y="5918292"/>
            <a:ext cx="421347" cy="3443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text box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platzhalter 2"/>
          <p:cNvSpPr>
            <a:spLocks noGrp="1"/>
          </p:cNvSpPr>
          <p:nvPr>
            <p:ph idx="1" hasCustomPrompt="1"/>
          </p:nvPr>
        </p:nvSpPr>
        <p:spPr>
          <a:xfrm>
            <a:off x="627726" y="1600200"/>
            <a:ext cx="80590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7800" indent="-177800">
              <a:lnSpc>
                <a:spcPct val="130000"/>
              </a:lnSpc>
              <a:buClr>
                <a:schemeClr val="accent5"/>
              </a:buClr>
              <a:buFont typeface="Symbol" charset="2"/>
              <a:buChar char="-"/>
              <a:defRPr sz="1400">
                <a:latin typeface="Helvetica Neue Light"/>
                <a:cs typeface="Helvetica Neue Light"/>
              </a:defRPr>
            </a:lvl1pPr>
            <a:lvl2pPr marL="354013" indent="-176213">
              <a:lnSpc>
                <a:spcPct val="130000"/>
              </a:lnSpc>
              <a:buClr>
                <a:schemeClr val="accent5"/>
              </a:buClr>
              <a:buFont typeface="Arial"/>
              <a:buChar char="•"/>
              <a:defRPr sz="1200">
                <a:latin typeface="Helvetica Neue Light"/>
                <a:cs typeface="Helvetica Neue Light"/>
              </a:defRPr>
            </a:lvl2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627726" y="274638"/>
            <a:ext cx="8059074" cy="878703"/>
          </a:xfrm>
        </p:spPr>
        <p:txBody>
          <a:bodyPr>
            <a:noAutofit/>
          </a:bodyPr>
          <a:lstStyle>
            <a:lvl1pPr>
              <a:defRPr sz="3000" baseline="0">
                <a:latin typeface="Didot"/>
                <a:cs typeface="Dido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cxnSp>
        <p:nvCxnSpPr>
          <p:cNvPr id="39" name="Gerade Verbindung 38"/>
          <p:cNvCxnSpPr/>
          <p:nvPr userDrawn="1"/>
        </p:nvCxnSpPr>
        <p:spPr>
          <a:xfrm>
            <a:off x="627726" y="1272436"/>
            <a:ext cx="8059074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>
            <a:spLocks noChangeAspect="1"/>
          </p:cNvSpPr>
          <p:nvPr userDrawn="1"/>
        </p:nvSpPr>
        <p:spPr>
          <a:xfrm>
            <a:off x="4582023" y="1198825"/>
            <a:ext cx="143068" cy="1440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Oval 40"/>
          <p:cNvSpPr>
            <a:spLocks noChangeAspect="1"/>
          </p:cNvSpPr>
          <p:nvPr userDrawn="1"/>
        </p:nvSpPr>
        <p:spPr>
          <a:xfrm>
            <a:off x="4800983" y="1195529"/>
            <a:ext cx="143068" cy="1440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Oval 41"/>
          <p:cNvSpPr>
            <a:spLocks noChangeAspect="1"/>
          </p:cNvSpPr>
          <p:nvPr userDrawn="1"/>
        </p:nvSpPr>
        <p:spPr>
          <a:xfrm>
            <a:off x="4363063" y="1198825"/>
            <a:ext cx="143068" cy="144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Oval 42"/>
          <p:cNvSpPr>
            <a:spLocks noChangeAspect="1"/>
          </p:cNvSpPr>
          <p:nvPr userDrawn="1"/>
        </p:nvSpPr>
        <p:spPr>
          <a:xfrm>
            <a:off x="5019943" y="1198825"/>
            <a:ext cx="143068" cy="144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Oval 43"/>
          <p:cNvSpPr>
            <a:spLocks noChangeAspect="1"/>
          </p:cNvSpPr>
          <p:nvPr userDrawn="1"/>
        </p:nvSpPr>
        <p:spPr>
          <a:xfrm>
            <a:off x="4144103" y="1201210"/>
            <a:ext cx="143068" cy="144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8" name="Gerade Verbindung 17"/>
          <p:cNvCxnSpPr/>
          <p:nvPr userDrawn="1"/>
        </p:nvCxnSpPr>
        <p:spPr>
          <a:xfrm>
            <a:off x="627726" y="6056920"/>
            <a:ext cx="8059074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Bild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8891" y="5741591"/>
            <a:ext cx="792000" cy="979280"/>
          </a:xfrm>
          <a:prstGeom prst="rect">
            <a:avLst/>
          </a:prstGeom>
        </p:spPr>
      </p:pic>
      <p:sp>
        <p:nvSpPr>
          <p:cNvPr id="20" name="Oval 19"/>
          <p:cNvSpPr>
            <a:spLocks noChangeAspect="1"/>
          </p:cNvSpPr>
          <p:nvPr userDrawn="1"/>
        </p:nvSpPr>
        <p:spPr>
          <a:xfrm>
            <a:off x="8372209" y="5943010"/>
            <a:ext cx="214603" cy="216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76401" y="5918293"/>
            <a:ext cx="421347" cy="344372"/>
          </a:xfrm>
        </p:spPr>
        <p:txBody>
          <a:bodyPr>
            <a:normAutofit/>
          </a:bodyPr>
          <a:lstStyle>
            <a:lvl5pPr marL="0" indent="0" algn="ctr">
              <a:buNone/>
              <a:defRPr sz="1000" b="1">
                <a:latin typeface="Didot"/>
                <a:cs typeface="Didot"/>
              </a:defRPr>
            </a:lvl5pPr>
          </a:lstStyle>
          <a:p>
            <a:pPr lvl="4"/>
            <a:r>
              <a:rPr lang="de-DE" dirty="0"/>
              <a:t>p.</a:t>
            </a:r>
          </a:p>
        </p:txBody>
      </p:sp>
    </p:spTree>
    <p:extLst>
      <p:ext uri="{BB962C8B-B14F-4D97-AF65-F5344CB8AC3E}">
        <p14:creationId xmlns:p14="http://schemas.microsoft.com/office/powerpoint/2010/main" val="214310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3994421" y="1781827"/>
            <a:ext cx="4406900" cy="4048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Shape 120"/>
          <p:cNvSpPr txBox="1"/>
          <p:nvPr/>
        </p:nvSpPr>
        <p:spPr>
          <a:xfrm>
            <a:off x="435425" y="730900"/>
            <a:ext cx="3048000" cy="566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-DE" sz="2400" b="1" dirty="0"/>
              <a:t>STORIES</a:t>
            </a:r>
          </a:p>
          <a:p>
            <a:endParaRPr lang="de-DE" sz="2400" dirty="0"/>
          </a:p>
          <a:p>
            <a:r>
              <a:rPr lang="de-DE" sz="2400" dirty="0" smtClean="0"/>
              <a:t>Android – </a:t>
            </a:r>
            <a:r>
              <a:rPr lang="de-DE" sz="2400" dirty="0" err="1" smtClean="0"/>
              <a:t>sovellusten</a:t>
            </a:r>
            <a:r>
              <a:rPr lang="de-DE" sz="2400" dirty="0" smtClean="0"/>
              <a:t> </a:t>
            </a:r>
            <a:r>
              <a:rPr lang="de-DE" sz="2400" dirty="0" err="1" smtClean="0"/>
              <a:t>perusohjeet</a:t>
            </a:r>
            <a:endParaRPr lang="en-GB" sz="2400" dirty="0"/>
          </a:p>
          <a:p>
            <a:pPr lvl="0">
              <a:spcBef>
                <a:spcPts val="0"/>
              </a:spcBef>
              <a:buNone/>
            </a:pPr>
            <a:endParaRPr sz="2400" dirty="0"/>
          </a:p>
          <a:p>
            <a:pPr lvl="0">
              <a:spcBef>
                <a:spcPts val="0"/>
              </a:spcBef>
              <a:buNone/>
            </a:pPr>
            <a:endParaRPr lang="fi-FI" sz="2400" i="1" dirty="0"/>
          </a:p>
          <a:p>
            <a:pPr lvl="0">
              <a:spcBef>
                <a:spcPts val="0"/>
              </a:spcBef>
              <a:buNone/>
            </a:pPr>
            <a:endParaRPr lang="fi-FI" sz="2400" dirty="0"/>
          </a:p>
          <a:p>
            <a:pPr lvl="0">
              <a:spcBef>
                <a:spcPts val="0"/>
              </a:spcBef>
              <a:buNone/>
            </a:pPr>
            <a:endParaRPr sz="2400" dirty="0"/>
          </a:p>
          <a:p>
            <a:pPr lvl="0">
              <a:spcBef>
                <a:spcPts val="0"/>
              </a:spcBef>
              <a:buNone/>
            </a:pPr>
            <a:r>
              <a:rPr lang="de-DE" sz="1800" dirty="0"/>
              <a:t>Tuula Nousiainen</a:t>
            </a:r>
          </a:p>
          <a:p>
            <a:pPr lvl="0">
              <a:spcBef>
                <a:spcPts val="0"/>
              </a:spcBef>
              <a:buNone/>
            </a:pPr>
            <a:r>
              <a:rPr lang="de-DE" sz="1800" dirty="0"/>
              <a:t>Olli Merjovaara</a:t>
            </a:r>
          </a:p>
          <a:p>
            <a:pPr lvl="0">
              <a:spcBef>
                <a:spcPts val="0"/>
              </a:spcBef>
              <a:buNone/>
            </a:pPr>
            <a:r>
              <a:rPr lang="de-DE" sz="1800" dirty="0"/>
              <a:t>Leena </a:t>
            </a:r>
            <a:r>
              <a:rPr lang="de-DE" sz="1800" dirty="0" err="1"/>
              <a:t>Turja</a:t>
            </a:r>
            <a:endParaRPr lang="de-DE" sz="1800" dirty="0"/>
          </a:p>
          <a:p>
            <a:pPr lvl="0">
              <a:spcBef>
                <a:spcPts val="0"/>
              </a:spcBef>
              <a:buNone/>
            </a:pPr>
            <a:r>
              <a:rPr lang="de-DE" sz="1800" i="1" dirty="0"/>
              <a:t>Jyväskylän yliopisto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Musiikin valinta</a:t>
            </a:r>
            <a:endParaRPr lang="fi-FI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39" y="1484784"/>
            <a:ext cx="6761043" cy="4225652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707904" y="3501008"/>
            <a:ext cx="3168352" cy="864096"/>
          </a:xfrm>
          <a:prstGeom prst="wedgeRoundRectCallout">
            <a:avLst>
              <a:gd name="adj1" fmla="val -28181"/>
              <a:gd name="adj2" fmla="val -18185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xtBox 5"/>
          <p:cNvSpPr txBox="1"/>
          <p:nvPr/>
        </p:nvSpPr>
        <p:spPr>
          <a:xfrm>
            <a:off x="3779912" y="370222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Voit valita ohjelman valmiista musiikeista tai omista tabletille tallennetuista</a:t>
            </a:r>
            <a:endParaRPr lang="fi-FI" sz="1200" dirty="0"/>
          </a:p>
        </p:txBody>
      </p:sp>
      <p:sp>
        <p:nvSpPr>
          <p:cNvPr id="8" name="Oval 7"/>
          <p:cNvSpPr/>
          <p:nvPr/>
        </p:nvSpPr>
        <p:spPr>
          <a:xfrm>
            <a:off x="3419872" y="1916832"/>
            <a:ext cx="504056" cy="216024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Oval 8"/>
          <p:cNvSpPr/>
          <p:nvPr/>
        </p:nvSpPr>
        <p:spPr>
          <a:xfrm>
            <a:off x="3995936" y="1905422"/>
            <a:ext cx="733332" cy="238844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Oval 9"/>
          <p:cNvSpPr/>
          <p:nvPr/>
        </p:nvSpPr>
        <p:spPr>
          <a:xfrm>
            <a:off x="4729268" y="1901907"/>
            <a:ext cx="648072" cy="216024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Rounded Rectangular Callout 10"/>
          <p:cNvSpPr/>
          <p:nvPr/>
        </p:nvSpPr>
        <p:spPr>
          <a:xfrm>
            <a:off x="6444208" y="2117931"/>
            <a:ext cx="1512168" cy="735005"/>
          </a:xfrm>
          <a:prstGeom prst="wedgeRoundRectCallout">
            <a:avLst>
              <a:gd name="adj1" fmla="val 27543"/>
              <a:gd name="adj2" fmla="val -8113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xtBox 11"/>
          <p:cNvSpPr txBox="1"/>
          <p:nvPr/>
        </p:nvSpPr>
        <p:spPr>
          <a:xfrm>
            <a:off x="6516216" y="223340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Kun olet valmis, paina </a:t>
            </a:r>
            <a:r>
              <a:rPr lang="fi-FI" sz="1200" dirty="0" err="1" smtClean="0"/>
              <a:t>okay</a:t>
            </a:r>
            <a:endParaRPr lang="fi-FI" sz="1200" dirty="0"/>
          </a:p>
        </p:txBody>
      </p:sp>
      <p:sp>
        <p:nvSpPr>
          <p:cNvPr id="13" name="Oval 12"/>
          <p:cNvSpPr/>
          <p:nvPr/>
        </p:nvSpPr>
        <p:spPr>
          <a:xfrm>
            <a:off x="7596336" y="1484784"/>
            <a:ext cx="441446" cy="576064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758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Musiikkivalinnan hyväksyminen</a:t>
            </a:r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83" y="1412776"/>
            <a:ext cx="6797555" cy="4248472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258483" y="3861048"/>
            <a:ext cx="3096344" cy="756084"/>
          </a:xfrm>
          <a:prstGeom prst="wedgeRoundRectCallout">
            <a:avLst>
              <a:gd name="adj1" fmla="val -30766"/>
              <a:gd name="adj2" fmla="val 9988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/>
          <p:cNvSpPr txBox="1"/>
          <p:nvPr/>
        </p:nvSpPr>
        <p:spPr>
          <a:xfrm>
            <a:off x="1402499" y="3915924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Kun olet valinnut musiikit, näkyvät ne alhaalla palloina ja voit + merkistä lisätä niitä lisää</a:t>
            </a:r>
            <a:endParaRPr lang="fi-FI" sz="1200" dirty="0"/>
          </a:p>
        </p:txBody>
      </p:sp>
      <p:sp>
        <p:nvSpPr>
          <p:cNvPr id="8" name="Oval 7"/>
          <p:cNvSpPr/>
          <p:nvPr/>
        </p:nvSpPr>
        <p:spPr>
          <a:xfrm>
            <a:off x="1258483" y="4887162"/>
            <a:ext cx="577213" cy="630070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Oval 8"/>
          <p:cNvSpPr/>
          <p:nvPr/>
        </p:nvSpPr>
        <p:spPr>
          <a:xfrm>
            <a:off x="1835696" y="4887162"/>
            <a:ext cx="576064" cy="630070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ounded Rectangular Callout 9"/>
          <p:cNvSpPr/>
          <p:nvPr/>
        </p:nvSpPr>
        <p:spPr>
          <a:xfrm>
            <a:off x="5940152" y="1412776"/>
            <a:ext cx="1584176" cy="576064"/>
          </a:xfrm>
          <a:prstGeom prst="wedgeRoundRectCallout">
            <a:avLst>
              <a:gd name="adj1" fmla="val 55254"/>
              <a:gd name="adj2" fmla="val -2408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/>
          <p:cNvSpPr txBox="1"/>
          <p:nvPr/>
        </p:nvSpPr>
        <p:spPr>
          <a:xfrm>
            <a:off x="6012160" y="1467664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Kun valmis, paina </a:t>
            </a:r>
            <a:r>
              <a:rPr lang="fi-FI" sz="1200" dirty="0" err="1" smtClean="0"/>
              <a:t>okay</a:t>
            </a:r>
            <a:endParaRPr lang="fi-FI" sz="1200" dirty="0"/>
          </a:p>
        </p:txBody>
      </p:sp>
      <p:sp>
        <p:nvSpPr>
          <p:cNvPr id="12" name="Oval 11"/>
          <p:cNvSpPr/>
          <p:nvPr/>
        </p:nvSpPr>
        <p:spPr>
          <a:xfrm>
            <a:off x="7596336" y="1412776"/>
            <a:ext cx="459702" cy="648072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5277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Siirtymät pätkien välillä…</a:t>
            </a:r>
            <a:endParaRPr lang="fi-FI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122" y="1556792"/>
            <a:ext cx="6106278" cy="3816424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2483768" y="3645024"/>
            <a:ext cx="1656184" cy="936104"/>
          </a:xfrm>
          <a:prstGeom prst="wedgeRoundRectCallout">
            <a:avLst>
              <a:gd name="adj1" fmla="val -25852"/>
              <a:gd name="adj2" fmla="val 6960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xtBox 7"/>
          <p:cNvSpPr txBox="1"/>
          <p:nvPr/>
        </p:nvSpPr>
        <p:spPr>
          <a:xfrm>
            <a:off x="2555776" y="378904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V</a:t>
            </a:r>
            <a:r>
              <a:rPr lang="fi-FI" sz="1200" dirty="0" smtClean="0"/>
              <a:t>ideopätkien välille voi lisätä erilaisia siirtymiä </a:t>
            </a:r>
            <a:endParaRPr lang="fi-FI" sz="12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2195736" y="1772816"/>
            <a:ext cx="1584176" cy="648072"/>
          </a:xfrm>
          <a:prstGeom prst="wedgeRoundRectCallout">
            <a:avLst>
              <a:gd name="adj1" fmla="val -61762"/>
              <a:gd name="adj2" fmla="val 1888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xtBox 9"/>
          <p:cNvSpPr txBox="1"/>
          <p:nvPr/>
        </p:nvSpPr>
        <p:spPr>
          <a:xfrm>
            <a:off x="2267744" y="1844824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Tarjolla valmiita vaihtoehtoja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3265140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…Siirtymät pätkien välillä</a:t>
            </a:r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691" y="1609460"/>
            <a:ext cx="5801139" cy="3625712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267744" y="1844824"/>
            <a:ext cx="2304256" cy="792088"/>
          </a:xfrm>
          <a:prstGeom prst="wedgeRoundRectCallout">
            <a:avLst>
              <a:gd name="adj1" fmla="val -51136"/>
              <a:gd name="adj2" fmla="val 9398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/>
          <p:cNvSpPr txBox="1"/>
          <p:nvPr/>
        </p:nvSpPr>
        <p:spPr>
          <a:xfrm>
            <a:off x="2339752" y="198884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Erilaisia siirtymiä on tarjolla useita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1473520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Kuvasuhteen muuttaminen</a:t>
            </a:r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90" y="1412776"/>
            <a:ext cx="6682342" cy="4176464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6012160" y="2924944"/>
            <a:ext cx="1368152" cy="864096"/>
          </a:xfrm>
          <a:prstGeom prst="wedgeRoundRectCallout">
            <a:avLst>
              <a:gd name="adj1" fmla="val 59976"/>
              <a:gd name="adj2" fmla="val 2594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/>
          <p:cNvSpPr txBox="1"/>
          <p:nvPr/>
        </p:nvSpPr>
        <p:spPr>
          <a:xfrm>
            <a:off x="6084168" y="2996952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Voit muokata videon kuvasuhdetta</a:t>
            </a:r>
            <a:endParaRPr lang="fi-FI" sz="1200" dirty="0"/>
          </a:p>
        </p:txBody>
      </p:sp>
      <p:sp>
        <p:nvSpPr>
          <p:cNvPr id="8" name="Oval 7"/>
          <p:cNvSpPr/>
          <p:nvPr/>
        </p:nvSpPr>
        <p:spPr>
          <a:xfrm>
            <a:off x="7488324" y="3356992"/>
            <a:ext cx="546112" cy="504056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ounded Rectangular Callout 8"/>
          <p:cNvSpPr/>
          <p:nvPr/>
        </p:nvSpPr>
        <p:spPr>
          <a:xfrm>
            <a:off x="2051720" y="1916832"/>
            <a:ext cx="1728192" cy="720080"/>
          </a:xfrm>
          <a:prstGeom prst="wedgeRoundRectCallout">
            <a:avLst>
              <a:gd name="adj1" fmla="val -61719"/>
              <a:gd name="adj2" fmla="val 148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xtBox 9"/>
          <p:cNvSpPr txBox="1"/>
          <p:nvPr/>
        </p:nvSpPr>
        <p:spPr>
          <a:xfrm>
            <a:off x="2123728" y="2060848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E</a:t>
            </a:r>
            <a:r>
              <a:rPr lang="fi-FI" sz="1200" dirty="0" smtClean="0"/>
              <a:t>ri vaihtoehtoja kuvasuhteelle</a:t>
            </a:r>
            <a:endParaRPr lang="fi-FI" sz="1200" dirty="0"/>
          </a:p>
        </p:txBody>
      </p:sp>
      <p:sp>
        <p:nvSpPr>
          <p:cNvPr id="11" name="Rounded Rectangle 10"/>
          <p:cNvSpPr/>
          <p:nvPr/>
        </p:nvSpPr>
        <p:spPr>
          <a:xfrm>
            <a:off x="1355936" y="1477821"/>
            <a:ext cx="447598" cy="2124236"/>
          </a:xfrm>
          <a:prstGeom prst="round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3294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Editointityökalut</a:t>
            </a:r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58" y="1494127"/>
            <a:ext cx="6533405" cy="4083378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940152" y="3016205"/>
            <a:ext cx="1440160" cy="1348899"/>
          </a:xfrm>
          <a:prstGeom prst="wedgeRoundRectCallout">
            <a:avLst>
              <a:gd name="adj1" fmla="val 57090"/>
              <a:gd name="adj2" fmla="val 2555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/>
          <p:cNvSpPr txBox="1"/>
          <p:nvPr/>
        </p:nvSpPr>
        <p:spPr>
          <a:xfrm>
            <a:off x="6084168" y="3090489"/>
            <a:ext cx="1296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Lisäksi tarjolla on lukuisia eri työkaluja, jotka aukeavat omaan valikkoonsa</a:t>
            </a:r>
            <a:endParaRPr lang="fi-FI" sz="1200" dirty="0"/>
          </a:p>
        </p:txBody>
      </p:sp>
      <p:sp>
        <p:nvSpPr>
          <p:cNvPr id="8" name="Oval 7"/>
          <p:cNvSpPr/>
          <p:nvPr/>
        </p:nvSpPr>
        <p:spPr>
          <a:xfrm>
            <a:off x="7452320" y="3861048"/>
            <a:ext cx="471643" cy="576064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0733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Editointityökalut</a:t>
            </a:r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771" y="1596044"/>
            <a:ext cx="6184979" cy="386561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483768" y="4725144"/>
            <a:ext cx="5265982" cy="504056"/>
          </a:xfrm>
          <a:prstGeom prst="round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ounded Rectangular Callout 6"/>
          <p:cNvSpPr/>
          <p:nvPr/>
        </p:nvSpPr>
        <p:spPr>
          <a:xfrm>
            <a:off x="2267744" y="3212976"/>
            <a:ext cx="5328592" cy="1296144"/>
          </a:xfrm>
          <a:prstGeom prst="wedgeRoundRectCallout">
            <a:avLst>
              <a:gd name="adj1" fmla="val -11629"/>
              <a:gd name="adj2" fmla="val 5801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9" name="TextBox 8"/>
          <p:cNvSpPr txBox="1"/>
          <p:nvPr/>
        </p:nvSpPr>
        <p:spPr>
          <a:xfrm>
            <a:off x="2339752" y="3356992"/>
            <a:ext cx="5184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Voit leikata(</a:t>
            </a:r>
            <a:r>
              <a:rPr lang="fi-FI" sz="1200" i="1" dirty="0" err="1" smtClean="0"/>
              <a:t>trim</a:t>
            </a:r>
            <a:r>
              <a:rPr lang="fi-FI" sz="1200" i="1" dirty="0" smtClean="0"/>
              <a:t> </a:t>
            </a:r>
            <a:r>
              <a:rPr lang="fi-FI" sz="1200" i="1" dirty="0" err="1" smtClean="0"/>
              <a:t>clip</a:t>
            </a:r>
            <a:r>
              <a:rPr lang="fi-FI" sz="1200" dirty="0" smtClean="0"/>
              <a:t>), rajata(</a:t>
            </a:r>
            <a:r>
              <a:rPr lang="fi-FI" sz="1200" i="1" dirty="0" err="1" smtClean="0"/>
              <a:t>crop</a:t>
            </a:r>
            <a:r>
              <a:rPr lang="fi-FI" sz="1200" dirty="0" smtClean="0"/>
              <a:t>), lisätä tekstityksen(</a:t>
            </a:r>
            <a:r>
              <a:rPr lang="fi-FI" sz="1200" i="1" dirty="0" err="1" smtClean="0"/>
              <a:t>subtitle</a:t>
            </a:r>
            <a:r>
              <a:rPr lang="fi-FI" sz="1200" dirty="0" smtClean="0"/>
              <a:t>), toisen videon </a:t>
            </a:r>
            <a:r>
              <a:rPr lang="fi-FI" sz="1200" dirty="0" err="1" smtClean="0"/>
              <a:t>videon</a:t>
            </a:r>
            <a:r>
              <a:rPr lang="fi-FI" sz="1200" dirty="0" smtClean="0"/>
              <a:t> sisään</a:t>
            </a:r>
            <a:r>
              <a:rPr lang="fi-FI" sz="1200" i="1" dirty="0" smtClean="0"/>
              <a:t>(</a:t>
            </a:r>
            <a:r>
              <a:rPr lang="fi-FI" sz="1200" i="1" dirty="0" err="1" smtClean="0"/>
              <a:t>pip</a:t>
            </a:r>
            <a:r>
              <a:rPr lang="fi-FI" sz="1200" dirty="0" smtClean="0"/>
              <a:t>)</a:t>
            </a:r>
            <a:r>
              <a:rPr lang="fi-FI" sz="1200" i="1" dirty="0" smtClean="0"/>
              <a:t>,</a:t>
            </a:r>
            <a:r>
              <a:rPr lang="fi-FI" sz="1200" dirty="0" smtClean="0"/>
              <a:t> nauhoittaa ääntä videon päälle</a:t>
            </a:r>
            <a:r>
              <a:rPr lang="fi-FI" sz="1200" i="1" dirty="0" smtClean="0"/>
              <a:t>(</a:t>
            </a:r>
            <a:r>
              <a:rPr lang="fi-FI" sz="1200" i="1" dirty="0" err="1" smtClean="0"/>
              <a:t>voiceover</a:t>
            </a:r>
            <a:r>
              <a:rPr lang="fi-FI" sz="1200" i="1" dirty="0" smtClean="0"/>
              <a:t>),</a:t>
            </a:r>
            <a:r>
              <a:rPr lang="fi-FI" sz="1200" dirty="0" smtClean="0"/>
              <a:t> </a:t>
            </a:r>
            <a:r>
              <a:rPr lang="fi-FI" sz="1200" dirty="0" err="1" smtClean="0"/>
              <a:t>mixata</a:t>
            </a:r>
            <a:r>
              <a:rPr lang="fi-FI" sz="1200" dirty="0" smtClean="0"/>
              <a:t> ääntä</a:t>
            </a:r>
            <a:r>
              <a:rPr lang="fi-FI" sz="1200" i="1" dirty="0" smtClean="0"/>
              <a:t>(</a:t>
            </a:r>
            <a:r>
              <a:rPr lang="fi-FI" sz="1200" i="1" dirty="0" err="1" smtClean="0"/>
              <a:t>audio</a:t>
            </a:r>
            <a:r>
              <a:rPr lang="fi-FI" sz="1200" i="1" dirty="0" smtClean="0"/>
              <a:t> </a:t>
            </a:r>
            <a:r>
              <a:rPr lang="fi-FI" sz="1200" i="1" dirty="0" err="1" smtClean="0"/>
              <a:t>mixer</a:t>
            </a:r>
            <a:r>
              <a:rPr lang="fi-FI" sz="1200" i="1" dirty="0" smtClean="0"/>
              <a:t>),</a:t>
            </a:r>
            <a:r>
              <a:rPr lang="fi-FI" sz="1200" dirty="0" smtClean="0"/>
              <a:t> lisätä videoon filtterin tai efektin</a:t>
            </a:r>
            <a:r>
              <a:rPr lang="fi-FI" sz="1200" i="1" dirty="0" smtClean="0"/>
              <a:t>(</a:t>
            </a:r>
            <a:r>
              <a:rPr lang="fi-FI" sz="1200" i="1" dirty="0" err="1" smtClean="0"/>
              <a:t>filters</a:t>
            </a:r>
            <a:r>
              <a:rPr lang="fi-FI" sz="1200" i="1" dirty="0" smtClean="0"/>
              <a:t> &amp; </a:t>
            </a:r>
            <a:r>
              <a:rPr lang="fi-FI" sz="1200" i="1" dirty="0" err="1" smtClean="0"/>
              <a:t>overlays</a:t>
            </a:r>
            <a:r>
              <a:rPr lang="fi-FI" sz="1200" i="1" dirty="0" smtClean="0"/>
              <a:t>),</a:t>
            </a:r>
            <a:r>
              <a:rPr lang="fi-FI" sz="1200" dirty="0" smtClean="0"/>
              <a:t> lisätä elementtejä</a:t>
            </a:r>
            <a:r>
              <a:rPr lang="fi-FI" sz="1200" i="1" dirty="0" smtClean="0"/>
              <a:t>(</a:t>
            </a:r>
            <a:r>
              <a:rPr lang="fi-FI" sz="1200" i="1" dirty="0" err="1" smtClean="0"/>
              <a:t>elements</a:t>
            </a:r>
            <a:r>
              <a:rPr lang="fi-FI" sz="1200" i="1" dirty="0" smtClean="0"/>
              <a:t>),</a:t>
            </a:r>
            <a:r>
              <a:rPr lang="fi-FI" sz="1200" dirty="0" smtClean="0"/>
              <a:t> kuten sydämiä jne., lisätä otsikon(</a:t>
            </a:r>
            <a:r>
              <a:rPr lang="fi-FI" sz="1200" i="1" dirty="0" err="1" smtClean="0"/>
              <a:t>titles</a:t>
            </a:r>
            <a:r>
              <a:rPr lang="fi-FI" sz="1200" dirty="0"/>
              <a:t>)</a:t>
            </a:r>
            <a:r>
              <a:rPr lang="fi-FI" sz="1200" dirty="0" smtClean="0"/>
              <a:t> tai muuttaa videon nopeutta</a:t>
            </a:r>
            <a:r>
              <a:rPr lang="fi-FI" sz="1200" i="1" dirty="0" smtClean="0"/>
              <a:t>(</a:t>
            </a:r>
            <a:r>
              <a:rPr lang="fi-FI" sz="1200" i="1" dirty="0" err="1" smtClean="0"/>
              <a:t>speed</a:t>
            </a:r>
            <a:r>
              <a:rPr lang="fi-FI" sz="1200" i="1" dirty="0" smtClean="0"/>
              <a:t>)</a:t>
            </a:r>
            <a:endParaRPr lang="fi-FI" sz="1200" i="1" dirty="0"/>
          </a:p>
        </p:txBody>
      </p:sp>
    </p:spTree>
    <p:extLst>
      <p:ext uri="{BB962C8B-B14F-4D97-AF65-F5344CB8AC3E}">
        <p14:creationId xmlns:p14="http://schemas.microsoft.com/office/powerpoint/2010/main" val="1005374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Projektin tallentaminen</a:t>
            </a:r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161" y="1484784"/>
            <a:ext cx="6372200" cy="398262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935149" y="1595701"/>
            <a:ext cx="1296144" cy="1008112"/>
          </a:xfrm>
          <a:prstGeom prst="wedgeRoundRectCallout">
            <a:avLst>
              <a:gd name="adj1" fmla="val 58052"/>
              <a:gd name="adj2" fmla="val -2325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/>
          <p:cNvSpPr txBox="1"/>
          <p:nvPr/>
        </p:nvSpPr>
        <p:spPr>
          <a:xfrm>
            <a:off x="6079165" y="1684258"/>
            <a:ext cx="115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Tallenna video painamalla </a:t>
            </a:r>
            <a:r>
              <a:rPr lang="fi-FI" sz="1200" dirty="0" err="1" smtClean="0"/>
              <a:t>save</a:t>
            </a:r>
            <a:endParaRPr lang="fi-FI" sz="1200" dirty="0"/>
          </a:p>
        </p:txBody>
      </p:sp>
      <p:sp>
        <p:nvSpPr>
          <p:cNvPr id="8" name="Oval 7"/>
          <p:cNvSpPr/>
          <p:nvPr/>
        </p:nvSpPr>
        <p:spPr>
          <a:xfrm>
            <a:off x="7380312" y="1484784"/>
            <a:ext cx="463049" cy="576064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8257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Projektin tallennus</a:t>
            </a:r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803" y="1738860"/>
            <a:ext cx="5608915" cy="3505572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3851920" y="2420888"/>
            <a:ext cx="1584176" cy="504056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/>
          <p:cNvSpPr txBox="1"/>
          <p:nvPr/>
        </p:nvSpPr>
        <p:spPr>
          <a:xfrm>
            <a:off x="4067944" y="2528900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Projekti tallentuu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1456984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Voit tallentaa tarinan tabletille</a:t>
            </a:r>
            <a:endParaRPr lang="fi-F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83" y="1406782"/>
            <a:ext cx="6797555" cy="4248472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6444208" y="2636912"/>
            <a:ext cx="1440160" cy="864096"/>
          </a:xfrm>
          <a:prstGeom prst="wedgeRoundRectCallout">
            <a:avLst>
              <a:gd name="adj1" fmla="val -67010"/>
              <a:gd name="adj2" fmla="val 2704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/>
          <p:cNvSpPr txBox="1"/>
          <p:nvPr/>
        </p:nvSpPr>
        <p:spPr>
          <a:xfrm>
            <a:off x="6562216" y="2725469"/>
            <a:ext cx="1250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Tallenna video tabletin mediakirjastoon</a:t>
            </a:r>
            <a:endParaRPr lang="fi-FI" sz="12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6444208" y="4221088"/>
            <a:ext cx="1440160" cy="864096"/>
          </a:xfrm>
          <a:prstGeom prst="wedgeRoundRectCallout">
            <a:avLst>
              <a:gd name="adj1" fmla="val -62969"/>
              <a:gd name="adj2" fmla="val -4236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6562217" y="4238636"/>
            <a:ext cx="1250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MORE avaa kaikki eri jakamisvaihtoehdot</a:t>
            </a:r>
            <a:endParaRPr lang="fi-FI" sz="1200" dirty="0"/>
          </a:p>
        </p:txBody>
      </p:sp>
      <p:sp>
        <p:nvSpPr>
          <p:cNvPr id="10" name="Oval 9"/>
          <p:cNvSpPr/>
          <p:nvPr/>
        </p:nvSpPr>
        <p:spPr>
          <a:xfrm>
            <a:off x="5652120" y="3273805"/>
            <a:ext cx="620418" cy="536103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Oval 10"/>
          <p:cNvSpPr/>
          <p:nvPr/>
        </p:nvSpPr>
        <p:spPr>
          <a:xfrm>
            <a:off x="5652120" y="4005064"/>
            <a:ext cx="648072" cy="648072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9776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 idx="4294967295"/>
          </p:nvPr>
        </p:nvSpPr>
        <p:spPr>
          <a:xfrm>
            <a:off x="323528" y="1412776"/>
            <a:ext cx="3240360" cy="3816424"/>
          </a:xfrm>
        </p:spPr>
        <p:txBody>
          <a:bodyPr/>
          <a:lstStyle/>
          <a:p>
            <a:r>
              <a:rPr lang="fi-FI" dirty="0" err="1" smtClean="0"/>
              <a:t>FilmoraGo</a:t>
            </a:r>
            <a:r>
              <a:rPr lang="fi-FI" dirty="0"/>
              <a:t/>
            </a:r>
            <a:br>
              <a:rPr lang="fi-FI" dirty="0"/>
            </a:br>
            <a:r>
              <a:rPr lang="fi-FI" dirty="0"/>
              <a:t/>
            </a:r>
            <a:br>
              <a:rPr lang="fi-FI" dirty="0"/>
            </a:br>
            <a:r>
              <a:rPr lang="fi-FI" sz="2800" dirty="0"/>
              <a:t>Perusohje sovelluksen käyttöön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1805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Voit myös jakaa videon suoraan verkkoon</a:t>
            </a:r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45" y="1454493"/>
            <a:ext cx="6660232" cy="416264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987824" y="1988840"/>
            <a:ext cx="2664296" cy="504056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/>
          <p:cNvSpPr txBox="1"/>
          <p:nvPr/>
        </p:nvSpPr>
        <p:spPr>
          <a:xfrm>
            <a:off x="3075333" y="2087831"/>
            <a:ext cx="3744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Eri jakamisvaihtoehtoja on useita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776446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Kun olet tallentanut videon, voit muokata sitä myöhemmin</a:t>
            </a:r>
            <a:endParaRPr lang="fi-F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161" y="1412776"/>
            <a:ext cx="6372200" cy="398262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067944" y="1844824"/>
            <a:ext cx="2376264" cy="864096"/>
          </a:xfrm>
          <a:prstGeom prst="wedgeRoundRectCallout">
            <a:avLst>
              <a:gd name="adj1" fmla="val -6140"/>
              <a:gd name="adj2" fmla="val 6909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/>
          <p:cNvSpPr txBox="1"/>
          <p:nvPr/>
        </p:nvSpPr>
        <p:spPr>
          <a:xfrm>
            <a:off x="4211960" y="195370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Tallennetut projektit näkyvät täällä ja niitä voi työstää lisää myöhemmin</a:t>
            </a:r>
            <a:endParaRPr lang="fi-FI" sz="1200" dirty="0"/>
          </a:p>
        </p:txBody>
      </p:sp>
      <p:sp>
        <p:nvSpPr>
          <p:cNvPr id="8" name="Oval 7"/>
          <p:cNvSpPr/>
          <p:nvPr/>
        </p:nvSpPr>
        <p:spPr>
          <a:xfrm>
            <a:off x="4896036" y="2855343"/>
            <a:ext cx="864096" cy="876059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9885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 idx="4294967295"/>
          </p:nvPr>
        </p:nvSpPr>
        <p:spPr>
          <a:xfrm>
            <a:off x="323528" y="1412776"/>
            <a:ext cx="3240360" cy="3816424"/>
          </a:xfrm>
        </p:spPr>
        <p:txBody>
          <a:bodyPr/>
          <a:lstStyle/>
          <a:p>
            <a:r>
              <a:rPr lang="fi-FI" dirty="0" smtClean="0"/>
              <a:t>Stop </a:t>
            </a:r>
            <a:r>
              <a:rPr lang="fi-FI" dirty="0" err="1" smtClean="0"/>
              <a:t>Motion</a:t>
            </a:r>
            <a:r>
              <a:rPr lang="fi-FI" dirty="0" smtClean="0"/>
              <a:t> Studio</a:t>
            </a:r>
            <a:r>
              <a:rPr lang="fi-FI" dirty="0"/>
              <a:t/>
            </a:r>
            <a:br>
              <a:rPr lang="fi-FI" dirty="0"/>
            </a:br>
            <a:r>
              <a:rPr lang="fi-FI" dirty="0"/>
              <a:t/>
            </a:r>
            <a:br>
              <a:rPr lang="fi-FI" dirty="0"/>
            </a:br>
            <a:r>
              <a:rPr lang="fi-FI" sz="2800" dirty="0"/>
              <a:t>Perusohje sovelluksen käyttöön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9842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230" indent="0">
              <a:buNone/>
            </a:pPr>
            <a:endParaRPr lang="fi-FI" sz="1800" dirty="0" smtClean="0"/>
          </a:p>
          <a:p>
            <a:pPr marL="62230" indent="0">
              <a:buNone/>
            </a:pPr>
            <a:endParaRPr lang="fi-FI" sz="1800" dirty="0"/>
          </a:p>
          <a:p>
            <a:pPr marL="62230" indent="0">
              <a:buNone/>
            </a:pPr>
            <a:endParaRPr lang="fi-FI" sz="1800" dirty="0" smtClean="0"/>
          </a:p>
          <a:p>
            <a:pPr marL="62230" indent="0">
              <a:buNone/>
            </a:pPr>
            <a:endParaRPr lang="fi-FI" sz="1800" dirty="0"/>
          </a:p>
          <a:p>
            <a:pPr marL="62230" indent="0">
              <a:buNone/>
            </a:pPr>
            <a:endParaRPr lang="fi-FI" sz="1800" dirty="0" smtClean="0"/>
          </a:p>
          <a:p>
            <a:pPr marL="62230" indent="0">
              <a:buNone/>
            </a:pPr>
            <a:r>
              <a:rPr lang="fi-FI" sz="1800" dirty="0" smtClean="0"/>
              <a:t>Ilmaiset perustoiminnot, mutta maksullisia lisäominaisuuksia paljon</a:t>
            </a:r>
          </a:p>
          <a:p>
            <a:pPr marL="62230" indent="0">
              <a:buNone/>
            </a:pPr>
            <a:endParaRPr lang="fi-FI" sz="1800" dirty="0" smtClean="0"/>
          </a:p>
          <a:p>
            <a:pPr marL="62230" indent="0">
              <a:buNone/>
            </a:pPr>
            <a:r>
              <a:rPr lang="fi-FI" sz="1800" dirty="0" smtClean="0"/>
              <a:t>Mahdollistaa stop </a:t>
            </a:r>
            <a:r>
              <a:rPr lang="fi-FI" sz="1800" dirty="0" err="1" smtClean="0"/>
              <a:t>motion</a:t>
            </a:r>
            <a:r>
              <a:rPr lang="fi-FI" sz="1800" dirty="0" smtClean="0"/>
              <a:t> –animaatioiden luomisen ja jakamisen</a:t>
            </a:r>
            <a:endParaRPr lang="fi-FI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Stop </a:t>
            </a:r>
            <a:r>
              <a:rPr lang="fi-FI" dirty="0" err="1" smtClean="0"/>
              <a:t>Motion</a:t>
            </a:r>
            <a:r>
              <a:rPr lang="fi-FI" dirty="0" smtClean="0"/>
              <a:t> Studio</a:t>
            </a:r>
            <a:endParaRPr lang="fi-F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37" y="1623788"/>
            <a:ext cx="1783722" cy="180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52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Alkuvalikko</a:t>
            </a:r>
            <a:endParaRPr lang="fi-FI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90" y="1412776"/>
            <a:ext cx="6682342" cy="417646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793165" y="4655893"/>
            <a:ext cx="1728192" cy="426532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xtBox 7"/>
          <p:cNvSpPr txBox="1"/>
          <p:nvPr/>
        </p:nvSpPr>
        <p:spPr>
          <a:xfrm>
            <a:off x="3923928" y="4730660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Paina </a:t>
            </a:r>
            <a:r>
              <a:rPr lang="fi-FI" sz="1200" dirty="0" err="1" smtClean="0"/>
              <a:t>continue</a:t>
            </a:r>
            <a:endParaRPr lang="fi-FI" sz="1200" dirty="0"/>
          </a:p>
        </p:txBody>
      </p:sp>
      <p:sp>
        <p:nvSpPr>
          <p:cNvPr id="9" name="Oval 8"/>
          <p:cNvSpPr/>
          <p:nvPr/>
        </p:nvSpPr>
        <p:spPr>
          <a:xfrm>
            <a:off x="4139952" y="5301208"/>
            <a:ext cx="1080120" cy="288032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5033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Uuden animaation luonti</a:t>
            </a:r>
            <a:endParaRPr lang="fi-FI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13" y="1412776"/>
            <a:ext cx="6726696" cy="420418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691680" y="2996952"/>
            <a:ext cx="2016224" cy="864096"/>
          </a:xfrm>
          <a:prstGeom prst="wedgeRoundRectCallout">
            <a:avLst>
              <a:gd name="adj1" fmla="val -26605"/>
              <a:gd name="adj2" fmla="val -6352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Box 4"/>
          <p:cNvSpPr txBox="1"/>
          <p:nvPr/>
        </p:nvSpPr>
        <p:spPr>
          <a:xfrm>
            <a:off x="1763688" y="3140968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Aloita uuden animaation tekeminen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3012321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Kuvien ottaminen</a:t>
            </a:r>
            <a:endParaRPr lang="fi-FI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12776"/>
            <a:ext cx="6797555" cy="424847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5544108" y="2420888"/>
            <a:ext cx="1728192" cy="1008112"/>
          </a:xfrm>
          <a:prstGeom prst="wedgeRoundRectCallout">
            <a:avLst>
              <a:gd name="adj1" fmla="val 58052"/>
              <a:gd name="adj2" fmla="val 972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Box 4"/>
          <p:cNvSpPr txBox="1"/>
          <p:nvPr/>
        </p:nvSpPr>
        <p:spPr>
          <a:xfrm>
            <a:off x="5760132" y="2694111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Voit lisätä kuvia manuaalisesti kameran avulla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630863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Kameran ajastaminen</a:t>
            </a:r>
            <a:endParaRPr lang="fi-FI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84784"/>
            <a:ext cx="6797556" cy="424847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6660232" y="1916833"/>
            <a:ext cx="1296144" cy="718338"/>
          </a:xfrm>
          <a:prstGeom prst="wedgeRoundRectCallout">
            <a:avLst>
              <a:gd name="adj1" fmla="val -22116"/>
              <a:gd name="adj2" fmla="val 10867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Box 4"/>
          <p:cNvSpPr txBox="1"/>
          <p:nvPr/>
        </p:nvSpPr>
        <p:spPr>
          <a:xfrm>
            <a:off x="6804248" y="1988840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Voit myös ajastaa kameran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1672073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Valmiiden kuvien ja videoiden lisääminen</a:t>
            </a:r>
            <a:endParaRPr lang="fi-FI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84784"/>
            <a:ext cx="6797555" cy="424847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139952" y="3501008"/>
            <a:ext cx="2448272" cy="1152128"/>
          </a:xfrm>
          <a:prstGeom prst="wedgeRoundRectCallout">
            <a:avLst>
              <a:gd name="adj1" fmla="val -60898"/>
              <a:gd name="adj2" fmla="val 3003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Box 4"/>
          <p:cNvSpPr txBox="1"/>
          <p:nvPr/>
        </p:nvSpPr>
        <p:spPr>
          <a:xfrm>
            <a:off x="4247964" y="3846239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Voit myös lisätä valmiita kuvia tai videota</a:t>
            </a:r>
            <a:endParaRPr lang="fi-FI" sz="1200" dirty="0"/>
          </a:p>
        </p:txBody>
      </p:sp>
      <p:sp>
        <p:nvSpPr>
          <p:cNvPr id="6" name="Oval 5"/>
          <p:cNvSpPr/>
          <p:nvPr/>
        </p:nvSpPr>
        <p:spPr>
          <a:xfrm>
            <a:off x="2771800" y="4653136"/>
            <a:ext cx="720080" cy="432048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0341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Animaation nopeuden säätö</a:t>
            </a:r>
            <a:endParaRPr lang="fi-FI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25" y="1412776"/>
            <a:ext cx="7020272" cy="438767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794988" y="1827251"/>
            <a:ext cx="1872208" cy="1296144"/>
          </a:xfrm>
          <a:prstGeom prst="wedgeRoundRectCallout">
            <a:avLst>
              <a:gd name="adj1" fmla="val 80401"/>
              <a:gd name="adj2" fmla="val 6763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Box 4"/>
          <p:cNvSpPr txBox="1"/>
          <p:nvPr/>
        </p:nvSpPr>
        <p:spPr>
          <a:xfrm>
            <a:off x="1960575" y="1967491"/>
            <a:ext cx="1656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Voit määrittää, kuinka nopeasti animaatio etenee eli kuinka monta kuvaa näytetään sekunnissa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1616590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27725" y="1600200"/>
            <a:ext cx="8059200" cy="3644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r>
              <a:rPr lang="de-DE" sz="1800" dirty="0" err="1" smtClean="0"/>
              <a:t>Ilmainen</a:t>
            </a:r>
            <a:r>
              <a:rPr lang="de-DE" sz="1800" dirty="0"/>
              <a:t> </a:t>
            </a:r>
            <a:r>
              <a:rPr lang="de-DE" sz="1800" dirty="0" err="1" smtClean="0"/>
              <a:t>perusversio</a:t>
            </a:r>
            <a:r>
              <a:rPr lang="de-DE" sz="1800" dirty="0" smtClean="0"/>
              <a:t>, </a:t>
            </a:r>
            <a:r>
              <a:rPr lang="de-DE" sz="1800" dirty="0" err="1" smtClean="0"/>
              <a:t>lisäominaisuuksia</a:t>
            </a:r>
            <a:r>
              <a:rPr lang="de-DE" sz="1800" dirty="0" smtClean="0"/>
              <a:t> </a:t>
            </a:r>
            <a:r>
              <a:rPr lang="de-DE" sz="1800" dirty="0" err="1" smtClean="0"/>
              <a:t>voi</a:t>
            </a:r>
            <a:r>
              <a:rPr lang="de-DE" sz="1800" dirty="0" smtClean="0"/>
              <a:t> </a:t>
            </a:r>
            <a:r>
              <a:rPr lang="de-DE" sz="1800" dirty="0" err="1" smtClean="0"/>
              <a:t>ostaa</a:t>
            </a:r>
            <a:r>
              <a:rPr lang="de-DE" sz="1800" dirty="0" smtClean="0"/>
              <a:t> </a:t>
            </a:r>
            <a:r>
              <a:rPr lang="de-DE" sz="1800" dirty="0" err="1" smtClean="0"/>
              <a:t>sovelluksen</a:t>
            </a:r>
            <a:r>
              <a:rPr lang="de-DE" sz="1800" dirty="0" smtClean="0"/>
              <a:t> </a:t>
            </a:r>
            <a:r>
              <a:rPr lang="de-DE" sz="1800" dirty="0" err="1" smtClean="0"/>
              <a:t>sisäisesti</a:t>
            </a:r>
            <a:endParaRPr lang="de-DE" sz="1800" dirty="0"/>
          </a:p>
          <a:p>
            <a:pPr lvl="0">
              <a:spcBef>
                <a:spcPts val="0"/>
              </a:spcBef>
              <a:buNone/>
            </a:pPr>
            <a:endParaRPr lang="de-DE" sz="1800" dirty="0"/>
          </a:p>
          <a:p>
            <a:pPr lvl="0">
              <a:spcBef>
                <a:spcPts val="0"/>
              </a:spcBef>
              <a:buNone/>
            </a:pPr>
            <a:r>
              <a:rPr lang="de-DE" sz="1800" dirty="0" err="1" smtClean="0"/>
              <a:t>Videoeditori</a:t>
            </a:r>
            <a:r>
              <a:rPr lang="de-DE" sz="1800" dirty="0" smtClean="0"/>
              <a:t>, </a:t>
            </a:r>
            <a:r>
              <a:rPr lang="de-DE" sz="1800" dirty="0" err="1" smtClean="0"/>
              <a:t>jossa</a:t>
            </a:r>
            <a:r>
              <a:rPr lang="de-DE" sz="1800" dirty="0" smtClean="0"/>
              <a:t> </a:t>
            </a:r>
            <a:r>
              <a:rPr lang="de-DE" sz="1800" dirty="0" err="1" smtClean="0"/>
              <a:t>ilmaiset</a:t>
            </a:r>
            <a:r>
              <a:rPr lang="de-DE" sz="1800" dirty="0" smtClean="0"/>
              <a:t> </a:t>
            </a:r>
            <a:r>
              <a:rPr lang="de-DE" sz="1800" dirty="0" err="1" smtClean="0"/>
              <a:t>perustoiminnot</a:t>
            </a:r>
            <a:r>
              <a:rPr lang="de-DE" sz="1800" dirty="0" smtClean="0"/>
              <a:t> ja </a:t>
            </a:r>
            <a:r>
              <a:rPr lang="de-DE" sz="1800" dirty="0" err="1" smtClean="0"/>
              <a:t>yksinkertainen</a:t>
            </a:r>
            <a:r>
              <a:rPr lang="de-DE" sz="1800" dirty="0" smtClean="0"/>
              <a:t> </a:t>
            </a:r>
            <a:r>
              <a:rPr lang="de-DE" sz="1800" dirty="0" err="1" smtClean="0"/>
              <a:t>käyttöliittymä</a:t>
            </a:r>
            <a:r>
              <a:rPr lang="de-DE" sz="1800" dirty="0" smtClean="0"/>
              <a:t> (</a:t>
            </a:r>
            <a:r>
              <a:rPr lang="de-DE" sz="1800" dirty="0" err="1" smtClean="0"/>
              <a:t>vrt</a:t>
            </a:r>
            <a:r>
              <a:rPr lang="de-DE" sz="1800" dirty="0" smtClean="0"/>
              <a:t>. </a:t>
            </a:r>
            <a:r>
              <a:rPr lang="de-DE" sz="1800" dirty="0" err="1" smtClean="0"/>
              <a:t>iMovie</a:t>
            </a:r>
            <a:r>
              <a:rPr lang="de-DE" sz="1800" dirty="0" smtClean="0"/>
              <a:t> </a:t>
            </a:r>
            <a:r>
              <a:rPr lang="de-DE" sz="1800" dirty="0" err="1" smtClean="0"/>
              <a:t>iPadilla</a:t>
            </a:r>
            <a:r>
              <a:rPr lang="de-DE" sz="1800" dirty="0" smtClean="0"/>
              <a:t>)</a:t>
            </a:r>
            <a:endParaRPr lang="de-DE" sz="1800" dirty="0"/>
          </a:p>
        </p:txBody>
      </p:sp>
      <p:sp>
        <p:nvSpPr>
          <p:cNvPr id="316" name="Shape 316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200" cy="878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-DE" dirty="0" err="1" smtClean="0"/>
              <a:t>FilmoraGo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5" y="1334018"/>
            <a:ext cx="208823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33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Äänen tallennus…</a:t>
            </a:r>
            <a:endParaRPr lang="fi-FI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83" y="1484784"/>
            <a:ext cx="6797556" cy="424847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339752" y="4653136"/>
            <a:ext cx="360040" cy="504056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0000"/>
              </a:solidFill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411760" y="3861048"/>
            <a:ext cx="1152128" cy="576064"/>
          </a:xfrm>
          <a:prstGeom prst="wedgeRoundRectCallout">
            <a:avLst>
              <a:gd name="adj1" fmla="val -28770"/>
              <a:gd name="adj2" fmla="val 6827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Box 4"/>
          <p:cNvSpPr txBox="1"/>
          <p:nvPr/>
        </p:nvSpPr>
        <p:spPr>
          <a:xfrm>
            <a:off x="2483768" y="393305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Lisää ääntä animaatioon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3724653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…Äänen tallennus</a:t>
            </a:r>
            <a:endParaRPr lang="fi-FI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9" y="1484784"/>
            <a:ext cx="6588224" cy="411764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051720" y="3717032"/>
            <a:ext cx="1584176" cy="792088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Box 4"/>
          <p:cNvSpPr txBox="1"/>
          <p:nvPr/>
        </p:nvSpPr>
        <p:spPr>
          <a:xfrm>
            <a:off x="2123728" y="386104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Voit nauhoittaa ääntä animaatioon</a:t>
            </a:r>
            <a:endParaRPr lang="fi-FI" sz="12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363149" y="5013176"/>
            <a:ext cx="1624675" cy="523220"/>
          </a:xfrm>
          <a:prstGeom prst="wedgeRoundRectCallout">
            <a:avLst>
              <a:gd name="adj1" fmla="val 65125"/>
              <a:gd name="adj2" fmla="val 388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/>
          <p:cNvSpPr txBox="1"/>
          <p:nvPr/>
        </p:nvSpPr>
        <p:spPr>
          <a:xfrm>
            <a:off x="1403648" y="5013176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Paina </a:t>
            </a:r>
            <a:r>
              <a:rPr lang="fi-FI" dirty="0" err="1" smtClean="0"/>
              <a:t>record</a:t>
            </a:r>
            <a:r>
              <a:rPr lang="fi-FI" dirty="0" smtClean="0"/>
              <a:t>, niin nauhoitus alkaa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132544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Animaation nimeäminen…</a:t>
            </a:r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83" y="1484784"/>
            <a:ext cx="6797556" cy="4248472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907704" y="3356992"/>
            <a:ext cx="1872208" cy="1008112"/>
          </a:xfrm>
          <a:prstGeom prst="wedgeRoundRectCallout">
            <a:avLst>
              <a:gd name="adj1" fmla="val -61682"/>
              <a:gd name="adj2" fmla="val 894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/>
          <p:cNvSpPr txBox="1"/>
          <p:nvPr/>
        </p:nvSpPr>
        <p:spPr>
          <a:xfrm>
            <a:off x="2051720" y="3445549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Paina nuolta niin pääset tarkastelemaan projektia</a:t>
            </a:r>
            <a:endParaRPr lang="fi-FI" sz="1200" dirty="0"/>
          </a:p>
        </p:txBody>
      </p:sp>
      <p:sp>
        <p:nvSpPr>
          <p:cNvPr id="8" name="Oval 7"/>
          <p:cNvSpPr/>
          <p:nvPr/>
        </p:nvSpPr>
        <p:spPr>
          <a:xfrm>
            <a:off x="1331640" y="4653136"/>
            <a:ext cx="361189" cy="432048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5687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…Animaation nimeäminen…</a:t>
            </a:r>
            <a:endParaRPr lang="fi-FI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238" y="1412776"/>
            <a:ext cx="6766046" cy="4228779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635896" y="2559694"/>
            <a:ext cx="2304256" cy="581274"/>
          </a:xfrm>
          <a:prstGeom prst="wedgeRoundRectCallout">
            <a:avLst>
              <a:gd name="adj1" fmla="val -10731"/>
              <a:gd name="adj2" fmla="val -11706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Box 4"/>
          <p:cNvSpPr txBox="1"/>
          <p:nvPr/>
        </p:nvSpPr>
        <p:spPr>
          <a:xfrm>
            <a:off x="3707904" y="2708920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Paina keltaisesta tekstistä</a:t>
            </a:r>
            <a:endParaRPr lang="fi-FI" sz="1200" dirty="0"/>
          </a:p>
        </p:txBody>
      </p:sp>
      <p:sp>
        <p:nvSpPr>
          <p:cNvPr id="6" name="Oval 5"/>
          <p:cNvSpPr/>
          <p:nvPr/>
        </p:nvSpPr>
        <p:spPr>
          <a:xfrm>
            <a:off x="3995936" y="1844824"/>
            <a:ext cx="1296144" cy="288032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77537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…Animaation nimeäminen</a:t>
            </a:r>
            <a:endParaRPr lang="fi-FI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39" y="1412776"/>
            <a:ext cx="6761043" cy="422565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5940152" y="1916832"/>
            <a:ext cx="1944216" cy="792088"/>
          </a:xfrm>
          <a:prstGeom prst="wedgeRoundRectCallout">
            <a:avLst>
              <a:gd name="adj1" fmla="val -58031"/>
              <a:gd name="adj2" fmla="val 58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Box 4"/>
          <p:cNvSpPr txBox="1"/>
          <p:nvPr/>
        </p:nvSpPr>
        <p:spPr>
          <a:xfrm>
            <a:off x="6012160" y="2060848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Pääset vaihtamaan mieleisen nimen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9382110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Animaation tallentaminen…</a:t>
            </a:r>
            <a:endParaRPr lang="fi-FI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83" y="1484784"/>
            <a:ext cx="6797555" cy="424847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788024" y="2996952"/>
            <a:ext cx="2160240" cy="1296144"/>
          </a:xfrm>
          <a:prstGeom prst="wedgeRoundRectCallout">
            <a:avLst>
              <a:gd name="adj1" fmla="val -92792"/>
              <a:gd name="adj2" fmla="val 221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Box 4"/>
          <p:cNvSpPr txBox="1"/>
          <p:nvPr/>
        </p:nvSpPr>
        <p:spPr>
          <a:xfrm>
            <a:off x="4860032" y="3140968"/>
            <a:ext cx="1944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Voit tallentaa animaation useassa eri tiedostomuodossa. </a:t>
            </a:r>
            <a:r>
              <a:rPr lang="fi-FI" sz="1200" u="sng" dirty="0" smtClean="0"/>
              <a:t>Videoksi</a:t>
            </a:r>
            <a:r>
              <a:rPr lang="fi-FI" sz="1200" dirty="0" smtClean="0"/>
              <a:t> paina </a:t>
            </a:r>
            <a:r>
              <a:rPr lang="fi-FI" sz="1200" dirty="0" err="1" smtClean="0"/>
              <a:t>Export</a:t>
            </a:r>
            <a:r>
              <a:rPr lang="fi-FI" sz="1200" dirty="0" smtClean="0"/>
              <a:t> Movie.</a:t>
            </a:r>
            <a:endParaRPr lang="fi-FI" sz="1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915816" y="3789040"/>
            <a:ext cx="1008112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2885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…Animaation tallentaminen</a:t>
            </a:r>
            <a:endParaRPr lang="fi-FI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42" y="1412776"/>
            <a:ext cx="7552838" cy="424847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779912" y="2348880"/>
            <a:ext cx="2088232" cy="648072"/>
          </a:xfrm>
          <a:prstGeom prst="wedgeRoundRectCallout">
            <a:avLst>
              <a:gd name="adj1" fmla="val -67010"/>
              <a:gd name="adj2" fmla="val -1317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Box 4"/>
          <p:cNvSpPr txBox="1"/>
          <p:nvPr/>
        </p:nvSpPr>
        <p:spPr>
          <a:xfrm>
            <a:off x="3851920" y="2420888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Tallenna animaatio tabletille</a:t>
            </a:r>
            <a:endParaRPr lang="fi-FI" sz="1200" dirty="0"/>
          </a:p>
        </p:txBody>
      </p:sp>
      <p:sp>
        <p:nvSpPr>
          <p:cNvPr id="6" name="Oval 5"/>
          <p:cNvSpPr/>
          <p:nvPr/>
        </p:nvSpPr>
        <p:spPr>
          <a:xfrm>
            <a:off x="2771800" y="2286978"/>
            <a:ext cx="612068" cy="569608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9183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Aloitusnäkymä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6792"/>
            <a:ext cx="6156176" cy="384761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275856" y="1988840"/>
            <a:ext cx="1080120" cy="936104"/>
          </a:xfrm>
          <a:prstGeom prst="wedgeRoundRectCallout">
            <a:avLst>
              <a:gd name="adj1" fmla="val 45354"/>
              <a:gd name="adj2" fmla="val 6516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/>
          <p:cNvSpPr txBox="1"/>
          <p:nvPr/>
        </p:nvSpPr>
        <p:spPr>
          <a:xfrm>
            <a:off x="3347864" y="2204864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Aloita uusi projekti tästä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2312337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Mediaelementtien valinta</a:t>
            </a:r>
            <a:endParaRPr lang="fi-FI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56792"/>
            <a:ext cx="6184979" cy="386561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563888" y="2636041"/>
            <a:ext cx="1944216" cy="936104"/>
          </a:xfrm>
          <a:prstGeom prst="wedgeRoundRectCallout">
            <a:avLst>
              <a:gd name="adj1" fmla="val -49052"/>
              <a:gd name="adj2" fmla="val -10089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xtBox 7"/>
          <p:cNvSpPr txBox="1"/>
          <p:nvPr/>
        </p:nvSpPr>
        <p:spPr>
          <a:xfrm>
            <a:off x="3797914" y="2780927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Voit lisätä tabletin kameralla otettuja videoita ja kuvia</a:t>
            </a:r>
            <a:endParaRPr lang="fi-FI" sz="1200" dirty="0"/>
          </a:p>
        </p:txBody>
      </p:sp>
      <p:sp>
        <p:nvSpPr>
          <p:cNvPr id="9" name="Oval 8"/>
          <p:cNvSpPr/>
          <p:nvPr/>
        </p:nvSpPr>
        <p:spPr>
          <a:xfrm>
            <a:off x="3131840" y="1916832"/>
            <a:ext cx="432048" cy="216024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Oval 9"/>
          <p:cNvSpPr/>
          <p:nvPr/>
        </p:nvSpPr>
        <p:spPr>
          <a:xfrm>
            <a:off x="3563888" y="1916832"/>
            <a:ext cx="468052" cy="216024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Rounded Rectangular Callout 10"/>
          <p:cNvSpPr/>
          <p:nvPr/>
        </p:nvSpPr>
        <p:spPr>
          <a:xfrm>
            <a:off x="2051720" y="3104091"/>
            <a:ext cx="1152128" cy="1011889"/>
          </a:xfrm>
          <a:prstGeom prst="wedgeRoundRectCallout">
            <a:avLst>
              <a:gd name="adj1" fmla="val -16393"/>
              <a:gd name="adj2" fmla="val -8355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xtBox 11"/>
          <p:cNvSpPr txBox="1"/>
          <p:nvPr/>
        </p:nvSpPr>
        <p:spPr>
          <a:xfrm>
            <a:off x="2245779" y="3194536"/>
            <a:ext cx="1044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Videot ja kuvat näkyvät tässä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1001337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Videopätkän leikkaaminen</a:t>
            </a:r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952" y="1484784"/>
            <a:ext cx="6530618" cy="4081636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4283968" y="3689072"/>
            <a:ext cx="2376264" cy="1080120"/>
          </a:xfrm>
          <a:prstGeom prst="wedgeRoundRectCallout">
            <a:avLst>
              <a:gd name="adj1" fmla="val -24681"/>
              <a:gd name="adj2" fmla="val 8251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xtBox 13"/>
          <p:cNvSpPr txBox="1"/>
          <p:nvPr/>
        </p:nvSpPr>
        <p:spPr>
          <a:xfrm>
            <a:off x="4499992" y="3813633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Kun lisäät projektiin videopätkän, sinulle avautuu mahdollisuus leikata sitä halutessasi saman tien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184122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Videopätkän leikkaaminen</a:t>
            </a:r>
            <a:endParaRPr lang="fi-FI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22" y="1412776"/>
            <a:ext cx="7039677" cy="4399798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835696" y="3952510"/>
            <a:ext cx="2304256" cy="1080120"/>
          </a:xfrm>
          <a:prstGeom prst="wedgeRoundRectCallout">
            <a:avLst>
              <a:gd name="adj1" fmla="val 46267"/>
              <a:gd name="adj2" fmla="val 7019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Box 4"/>
          <p:cNvSpPr txBox="1"/>
          <p:nvPr/>
        </p:nvSpPr>
        <p:spPr>
          <a:xfrm>
            <a:off x="2051720" y="4077071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Voit liukukytkimellä poistaa videota sekä alusta että lopusta, sininen pätkä jää lopulta talteen.</a:t>
            </a:r>
            <a:endParaRPr lang="fi-FI" sz="12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5652120" y="3717032"/>
            <a:ext cx="1872208" cy="1224136"/>
          </a:xfrm>
          <a:prstGeom prst="wedgeRoundRectCallout">
            <a:avLst>
              <a:gd name="adj1" fmla="val -18169"/>
              <a:gd name="adj2" fmla="val 6929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/>
          <p:cNvSpPr txBox="1"/>
          <p:nvPr/>
        </p:nvSpPr>
        <p:spPr>
          <a:xfrm>
            <a:off x="5765050" y="3728935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Voit leikata ja lisätä samasta videosta useita pätkiä projektiin painamalla aina </a:t>
            </a:r>
            <a:r>
              <a:rPr lang="fi-FI" sz="1200" dirty="0" err="1" smtClean="0"/>
              <a:t>Add</a:t>
            </a:r>
            <a:r>
              <a:rPr lang="fi-FI" sz="1200" dirty="0" smtClean="0"/>
              <a:t> jokaisen leikkauksen jälkeen</a:t>
            </a:r>
            <a:endParaRPr lang="fi-FI" sz="1200" dirty="0"/>
          </a:p>
        </p:txBody>
      </p:sp>
      <p:sp>
        <p:nvSpPr>
          <p:cNvPr id="9" name="Oval 8"/>
          <p:cNvSpPr/>
          <p:nvPr/>
        </p:nvSpPr>
        <p:spPr>
          <a:xfrm>
            <a:off x="5940152" y="5229200"/>
            <a:ext cx="688994" cy="288032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ounded Rectangular Callout 9"/>
          <p:cNvSpPr/>
          <p:nvPr/>
        </p:nvSpPr>
        <p:spPr>
          <a:xfrm>
            <a:off x="5508104" y="1556792"/>
            <a:ext cx="2088232" cy="576064"/>
          </a:xfrm>
          <a:prstGeom prst="wedgeRoundRectCallout">
            <a:avLst>
              <a:gd name="adj1" fmla="val 54801"/>
              <a:gd name="adj2" fmla="val -2985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/>
          <p:cNvSpPr txBox="1"/>
          <p:nvPr/>
        </p:nvSpPr>
        <p:spPr>
          <a:xfrm>
            <a:off x="5580112" y="1628800"/>
            <a:ext cx="1913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Kun olet valmis, paina </a:t>
            </a:r>
            <a:r>
              <a:rPr lang="fi-FI" sz="1200" dirty="0" err="1" smtClean="0"/>
              <a:t>next</a:t>
            </a:r>
            <a:endParaRPr lang="fi-FI" sz="1200" dirty="0"/>
          </a:p>
        </p:txBody>
      </p:sp>
      <p:sp>
        <p:nvSpPr>
          <p:cNvPr id="12" name="Oval 11"/>
          <p:cNvSpPr/>
          <p:nvPr/>
        </p:nvSpPr>
        <p:spPr>
          <a:xfrm>
            <a:off x="7740352" y="1441372"/>
            <a:ext cx="436747" cy="547468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5741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Editorin perusnäkymä ja toiminnot</a:t>
            </a:r>
            <a:endParaRPr lang="fi-FI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37" y="1412776"/>
            <a:ext cx="6804248" cy="425265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347864" y="1844824"/>
            <a:ext cx="1872208" cy="792088"/>
          </a:xfrm>
          <a:prstGeom prst="wedgeRoundRectCallout">
            <a:avLst>
              <a:gd name="adj1" fmla="val 65304"/>
              <a:gd name="adj2" fmla="val -781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/>
          <p:cNvSpPr txBox="1"/>
          <p:nvPr/>
        </p:nvSpPr>
        <p:spPr>
          <a:xfrm>
            <a:off x="3419872" y="1892930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Alussa ohjelma antaa vinkkejä, jotka voi kytkeä pois, jos haluaa</a:t>
            </a:r>
            <a:endParaRPr lang="fi-FI" sz="12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5940152" y="2671085"/>
            <a:ext cx="1562472" cy="612648"/>
          </a:xfrm>
          <a:prstGeom prst="wedgeRoundRectCallout">
            <a:avLst>
              <a:gd name="adj1" fmla="val 61631"/>
              <a:gd name="adj2" fmla="val -12474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6091519" y="2639505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Valittavana on myös valmiita teemoja videolle</a:t>
            </a:r>
            <a:endParaRPr lang="fi-FI" sz="1200" dirty="0"/>
          </a:p>
        </p:txBody>
      </p:sp>
      <p:sp>
        <p:nvSpPr>
          <p:cNvPr id="10" name="Oval 9"/>
          <p:cNvSpPr/>
          <p:nvPr/>
        </p:nvSpPr>
        <p:spPr>
          <a:xfrm>
            <a:off x="7531679" y="1988840"/>
            <a:ext cx="527706" cy="504056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2537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Musiikin lisääminen</a:t>
            </a:r>
            <a:endParaRPr lang="fi-FI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141" y="1556792"/>
            <a:ext cx="6732240" cy="420765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868144" y="2492896"/>
            <a:ext cx="1584176" cy="648072"/>
          </a:xfrm>
          <a:prstGeom prst="wedgeRoundRectCallout">
            <a:avLst>
              <a:gd name="adj1" fmla="val 58927"/>
              <a:gd name="adj2" fmla="val -1446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xtBox 5"/>
          <p:cNvSpPr txBox="1"/>
          <p:nvPr/>
        </p:nvSpPr>
        <p:spPr>
          <a:xfrm>
            <a:off x="5940152" y="2564904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Voit lisätä videoon musiikkia</a:t>
            </a:r>
            <a:endParaRPr lang="fi-FI" sz="1200" dirty="0"/>
          </a:p>
        </p:txBody>
      </p:sp>
      <p:sp>
        <p:nvSpPr>
          <p:cNvPr id="7" name="Oval 6"/>
          <p:cNvSpPr/>
          <p:nvPr/>
        </p:nvSpPr>
        <p:spPr>
          <a:xfrm>
            <a:off x="7524328" y="2564904"/>
            <a:ext cx="499053" cy="576064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045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6BC635"/>
      </a:accent1>
      <a:accent2>
        <a:srgbClr val="ECFA41"/>
      </a:accent2>
      <a:accent3>
        <a:srgbClr val="F23941"/>
      </a:accent3>
      <a:accent4>
        <a:srgbClr val="118987"/>
      </a:accent4>
      <a:accent5>
        <a:srgbClr val="324D5C"/>
      </a:accent5>
      <a:accent6>
        <a:srgbClr val="F79646"/>
      </a:accent6>
      <a:hlink>
        <a:srgbClr val="10152A"/>
      </a:hlink>
      <a:folHlink>
        <a:srgbClr val="10152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3096</TotalTime>
  <Words>485</Words>
  <Application>Microsoft Macintosh PowerPoint</Application>
  <PresentationFormat>Näytössä katseltava diaesitys (4:3)</PresentationFormat>
  <Paragraphs>105</Paragraphs>
  <Slides>36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1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36</vt:i4>
      </vt:variant>
    </vt:vector>
  </HeadingPairs>
  <TitlesOfParts>
    <vt:vector size="38" baseType="lpstr">
      <vt:lpstr>Calibri</vt:lpstr>
      <vt:lpstr>Office-Design</vt:lpstr>
      <vt:lpstr>PowerPoint-esitys</vt:lpstr>
      <vt:lpstr>FilmoraGo  Perusohje sovelluksen käyttöön</vt:lpstr>
      <vt:lpstr>FilmoraGo</vt:lpstr>
      <vt:lpstr>Aloitusnäkymä</vt:lpstr>
      <vt:lpstr>Mediaelementtien valinta</vt:lpstr>
      <vt:lpstr>Videopätkän leikkaaminen</vt:lpstr>
      <vt:lpstr>Videopätkän leikkaaminen</vt:lpstr>
      <vt:lpstr>Editorin perusnäkymä ja toiminnot</vt:lpstr>
      <vt:lpstr>Musiikin lisääminen</vt:lpstr>
      <vt:lpstr>Musiikin valinta</vt:lpstr>
      <vt:lpstr>Musiikkivalinnan hyväksyminen</vt:lpstr>
      <vt:lpstr>Siirtymät pätkien välillä…</vt:lpstr>
      <vt:lpstr>…Siirtymät pätkien välillä</vt:lpstr>
      <vt:lpstr>Kuvasuhteen muuttaminen</vt:lpstr>
      <vt:lpstr>Editointityökalut</vt:lpstr>
      <vt:lpstr>Editointityökalut</vt:lpstr>
      <vt:lpstr>Projektin tallentaminen</vt:lpstr>
      <vt:lpstr>Projektin tallennus</vt:lpstr>
      <vt:lpstr>Voit tallentaa tarinan tabletille</vt:lpstr>
      <vt:lpstr>Voit myös jakaa videon suoraan verkkoon</vt:lpstr>
      <vt:lpstr>Kun olet tallentanut videon, voit muokata sitä myöhemmin</vt:lpstr>
      <vt:lpstr>Stop Motion Studio  Perusohje sovelluksen käyttöön</vt:lpstr>
      <vt:lpstr>Stop Motion Studio</vt:lpstr>
      <vt:lpstr>Alkuvalikko</vt:lpstr>
      <vt:lpstr>Uuden animaation luonti</vt:lpstr>
      <vt:lpstr>Kuvien ottaminen</vt:lpstr>
      <vt:lpstr>Kameran ajastaminen</vt:lpstr>
      <vt:lpstr>Valmiiden kuvien ja videoiden lisääminen</vt:lpstr>
      <vt:lpstr>Animaation nopeuden säätö</vt:lpstr>
      <vt:lpstr>Äänen tallennus…</vt:lpstr>
      <vt:lpstr>…Äänen tallennus</vt:lpstr>
      <vt:lpstr>Animaation nimeäminen…</vt:lpstr>
      <vt:lpstr>…Animaation nimeäminen…</vt:lpstr>
      <vt:lpstr>…Animaation nimeäminen</vt:lpstr>
      <vt:lpstr>Animaation tallentaminen…</vt:lpstr>
      <vt:lpstr>…Animaation tallentaminen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Olli Merjovaara</dc:creator>
  <cp:lastModifiedBy>Tuula  Nousiainen</cp:lastModifiedBy>
  <cp:revision>123</cp:revision>
  <dcterms:modified xsi:type="dcterms:W3CDTF">2017-11-20T15:10:44Z</dcterms:modified>
</cp:coreProperties>
</file>