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8" r:id="rId3"/>
    <p:sldId id="316" r:id="rId4"/>
    <p:sldId id="319" r:id="rId5"/>
    <p:sldId id="313" r:id="rId6"/>
    <p:sldId id="310" r:id="rId7"/>
    <p:sldId id="311" r:id="rId8"/>
    <p:sldId id="315" r:id="rId9"/>
    <p:sldId id="318" r:id="rId1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876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20.1.2020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20.1.2020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20.1.2020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20.1.2020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20.1.2020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20.1.2020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20.1.2020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20.1.2020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20.1.2020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20.1.2020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20.1.2020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673EE-4041-492F-BA0E-2F18D990949A}" type="datetimeFigureOut">
              <a:rPr lang="fi-FI" smtClean="0"/>
              <a:pPr/>
              <a:t>20.1.2020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67408" y="0"/>
            <a:ext cx="10081120" cy="2636913"/>
          </a:xfrm>
        </p:spPr>
        <p:txBody>
          <a:bodyPr>
            <a:normAutofit/>
          </a:bodyPr>
          <a:lstStyle/>
          <a:p>
            <a:r>
              <a:rPr lang="fi-FI" sz="5500" b="1" dirty="0">
                <a:solidFill>
                  <a:schemeClr val="bg1"/>
                </a:solidFill>
              </a:rPr>
              <a:t>Journalistisia tekstilajeja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E5E6038-8933-47F0-9527-F5753942FD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6605" r="1012" b="6605"/>
          <a:stretch/>
        </p:blipFill>
        <p:spPr>
          <a:xfrm>
            <a:off x="-1" y="2348880"/>
            <a:ext cx="12239103" cy="3744416"/>
          </a:xfrm>
          <a:prstGeom prst="rect">
            <a:avLst/>
          </a:prstGeom>
        </p:spPr>
      </p:pic>
      <p:pic>
        <p:nvPicPr>
          <p:cNvPr id="11" name="Ääni 10">
            <a:hlinkClick r:id="" action="ppaction://media"/>
            <a:extLst>
              <a:ext uri="{FF2B5EF4-FFF2-40B4-BE49-F238E27FC236}">
                <a16:creationId xmlns:a16="http://schemas.microsoft.com/office/drawing/2014/main" id="{82E3C0A1-1F32-42C3-B7AC-1DA7AC5CEA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200"/>
    </mc:Choice>
    <mc:Fallback>
      <p:transition spd="slow" advTm="182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solidFill>
                  <a:schemeClr val="bg1"/>
                </a:solidFill>
              </a:rPr>
              <a:t>Uutinen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1417638"/>
            <a:ext cx="12192000" cy="5440362"/>
          </a:xfrm>
        </p:spPr>
        <p:txBody>
          <a:bodyPr>
            <a:normAutofit/>
          </a:bodyPr>
          <a:lstStyle/>
          <a:p>
            <a:r>
              <a:rPr lang="fi-FI" b="1" dirty="0">
                <a:solidFill>
                  <a:schemeClr val="bg1"/>
                </a:solidFill>
              </a:rPr>
              <a:t>alkaa tärkeimmästä päätyen vähemmän tärkeään</a:t>
            </a:r>
          </a:p>
          <a:p>
            <a:r>
              <a:rPr lang="fi-FI" b="1" dirty="0">
                <a:solidFill>
                  <a:schemeClr val="bg1"/>
                </a:solidFill>
              </a:rPr>
              <a:t>vrt. kärjellään seisova kolmio</a:t>
            </a:r>
          </a:p>
          <a:p>
            <a:r>
              <a:rPr lang="fi-FI" b="1" dirty="0">
                <a:solidFill>
                  <a:schemeClr val="bg1"/>
                </a:solidFill>
              </a:rPr>
              <a:t>mitä, missä, milloin, miksi, miten, minkälaisin seurauksin?</a:t>
            </a:r>
          </a:p>
          <a:p>
            <a:r>
              <a:rPr lang="fi-FI" b="1" dirty="0">
                <a:solidFill>
                  <a:schemeClr val="bg1"/>
                </a:solidFill>
              </a:rPr>
              <a:t>objektiivisuus</a:t>
            </a:r>
          </a:p>
          <a:p>
            <a:r>
              <a:rPr lang="fi-FI" b="1" dirty="0">
                <a:solidFill>
                  <a:schemeClr val="bg1"/>
                </a:solidFill>
              </a:rPr>
              <a:t>uutiskynnyksen ylittämiseen kriteerit: uutuus, yllättävyys, tärkeys, kiinnostavuus, läheisyys, koskettavuus, negatiivisuus</a:t>
            </a:r>
          </a:p>
        </p:txBody>
      </p:sp>
      <p:pic>
        <p:nvPicPr>
          <p:cNvPr id="5" name="Ääni 4">
            <a:hlinkClick r:id="" action="ppaction://media"/>
            <a:extLst>
              <a:ext uri="{FF2B5EF4-FFF2-40B4-BE49-F238E27FC236}">
                <a16:creationId xmlns:a16="http://schemas.microsoft.com/office/drawing/2014/main" id="{2B190E03-4BCF-403A-9553-591CA4750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005"/>
    </mc:Choice>
    <mc:Fallback>
      <p:transition spd="slow" advTm="290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959608" y="274638"/>
            <a:ext cx="7498080" cy="654032"/>
          </a:xfrm>
        </p:spPr>
        <p:txBody>
          <a:bodyPr>
            <a:normAutofit fontScale="90000"/>
          </a:bodyPr>
          <a:lstStyle/>
          <a:p>
            <a:r>
              <a:rPr lang="fi-FI" b="1" dirty="0">
                <a:solidFill>
                  <a:schemeClr val="bg1"/>
                </a:solidFill>
              </a:rPr>
              <a:t>Kommentti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524000" y="1000108"/>
            <a:ext cx="9144000" cy="5857892"/>
          </a:xfrm>
        </p:spPr>
        <p:txBody>
          <a:bodyPr/>
          <a:lstStyle/>
          <a:p>
            <a:r>
              <a:rPr lang="fi-FI" b="1" dirty="0">
                <a:solidFill>
                  <a:schemeClr val="bg1"/>
                </a:solidFill>
              </a:rPr>
              <a:t>kolumnin pikkuveli; reuna- tai lisähuomautus</a:t>
            </a:r>
          </a:p>
          <a:p>
            <a:r>
              <a:rPr lang="fi-FI" b="1" dirty="0">
                <a:solidFill>
                  <a:schemeClr val="bg1"/>
                </a:solidFill>
              </a:rPr>
              <a:t>ottaa kantaa tiiviisti</a:t>
            </a:r>
          </a:p>
          <a:p>
            <a:r>
              <a:rPr lang="fi-FI" b="1" dirty="0">
                <a:solidFill>
                  <a:schemeClr val="bg1"/>
                </a:solidFill>
              </a:rPr>
              <a:t>kytkeytyy toisiin juttuihin, esim. uutisiin</a:t>
            </a:r>
          </a:p>
          <a:p>
            <a:r>
              <a:rPr lang="fi-FI" b="1" dirty="0">
                <a:solidFill>
                  <a:schemeClr val="bg1"/>
                </a:solidFill>
              </a:rPr>
              <a:t>täydentää aihetta tuoden kirjoittajan oman mielipiteen tai kokemuksen esiin</a:t>
            </a:r>
          </a:p>
          <a:p>
            <a:pPr>
              <a:buNone/>
            </a:pPr>
            <a:endParaRPr lang="fi-FI" dirty="0"/>
          </a:p>
        </p:txBody>
      </p:sp>
      <p:pic>
        <p:nvPicPr>
          <p:cNvPr id="4" name="Ääni 3">
            <a:hlinkClick r:id="" action="ppaction://media"/>
            <a:extLst>
              <a:ext uri="{FF2B5EF4-FFF2-40B4-BE49-F238E27FC236}">
                <a16:creationId xmlns:a16="http://schemas.microsoft.com/office/drawing/2014/main" id="{6C003D54-500F-45D4-999B-749834367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020"/>
    </mc:Choice>
    <mc:Fallback>
      <p:transition spd="slow" advTm="97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F30F80-AB74-4915-B19E-A97DFEC39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solidFill>
                  <a:schemeClr val="bg1"/>
                </a:solidFill>
              </a:rPr>
              <a:t>Reportaasi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50FD51D-E819-49B6-ADBE-2787B7925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b="1" dirty="0">
                <a:solidFill>
                  <a:schemeClr val="bg1"/>
                </a:solidFill>
              </a:rPr>
              <a:t>tyypillistä tilanteiden havainnointi ja kuvailu, läsnäolon tuntu ja tunteiden kuvaaminen</a:t>
            </a:r>
          </a:p>
          <a:p>
            <a:r>
              <a:rPr lang="fi-FI" b="1" dirty="0">
                <a:solidFill>
                  <a:schemeClr val="bg1"/>
                </a:solidFill>
              </a:rPr>
              <a:t>toimittajan havainnointi tapahtumapaikalla: jutun alussa tilannekuvausta tapahtumapaikalta, lukijan koukuttaminen, tiedon jakaminen vähin erin</a:t>
            </a:r>
          </a:p>
          <a:p>
            <a:r>
              <a:rPr lang="fi-FI" b="1" dirty="0">
                <a:solidFill>
                  <a:schemeClr val="bg1"/>
                </a:solidFill>
              </a:rPr>
              <a:t>muodoltaan ja kieleltään vapaamuotoisempi kuin esimerkiksi uutinen</a:t>
            </a:r>
          </a:p>
          <a:p>
            <a:r>
              <a:rPr lang="fi-FI" b="1" dirty="0">
                <a:solidFill>
                  <a:schemeClr val="bg1"/>
                </a:solidFill>
              </a:rPr>
              <a:t>faktapohjainen juttu mutta kaunokirjallisuudesta tutut kerronnan keinot monesti käytössä</a:t>
            </a:r>
          </a:p>
          <a:p>
            <a:r>
              <a:rPr lang="fi-FI" b="1" dirty="0">
                <a:solidFill>
                  <a:schemeClr val="bg1"/>
                </a:solidFill>
              </a:rPr>
              <a:t>toimittajan äänen kuuluvuus, kirjoittajan läsnäolo ja tekijän persoonan esiin tuleminen</a:t>
            </a:r>
          </a:p>
        </p:txBody>
      </p:sp>
      <p:pic>
        <p:nvPicPr>
          <p:cNvPr id="4" name="Ääni 3">
            <a:hlinkClick r:id="" action="ppaction://media"/>
            <a:extLst>
              <a:ext uri="{FF2B5EF4-FFF2-40B4-BE49-F238E27FC236}">
                <a16:creationId xmlns:a16="http://schemas.microsoft.com/office/drawing/2014/main" id="{BCE8D6E4-A1E7-4875-868F-8170C4279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3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060"/>
    </mc:Choice>
    <mc:Fallback>
      <p:transition spd="slow" advTm="310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24000" y="0"/>
            <a:ext cx="8933688" cy="1071546"/>
          </a:xfrm>
        </p:spPr>
        <p:txBody>
          <a:bodyPr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Pääkirjoitus</a:t>
            </a:r>
            <a:endParaRPr lang="fi-FI" b="1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524000" y="1071546"/>
            <a:ext cx="9144000" cy="5786454"/>
          </a:xfrm>
        </p:spPr>
        <p:txBody>
          <a:bodyPr/>
          <a:lstStyle/>
          <a:p>
            <a:r>
              <a:rPr lang="fi-FI" b="1" dirty="0">
                <a:solidFill>
                  <a:schemeClr val="bg1"/>
                </a:solidFill>
              </a:rPr>
              <a:t>ei yhden ihmisen mielipide vaan lehden virallinen kannanotto ajankohtaisiin aiheisiin ja uutisiin</a:t>
            </a:r>
          </a:p>
          <a:p>
            <a:r>
              <a:rPr lang="fi-FI" b="1" dirty="0">
                <a:solidFill>
                  <a:schemeClr val="bg1"/>
                </a:solidFill>
              </a:rPr>
              <a:t>tyyliltään pohtivia, perusteltuja, asiallisia</a:t>
            </a:r>
          </a:p>
          <a:p>
            <a:r>
              <a:rPr lang="fi-FI" b="1" dirty="0">
                <a:solidFill>
                  <a:schemeClr val="bg1"/>
                </a:solidFill>
              </a:rPr>
              <a:t>ei sitouta lehden toimittajia viralliseen linjaan</a:t>
            </a:r>
          </a:p>
        </p:txBody>
      </p:sp>
      <p:pic>
        <p:nvPicPr>
          <p:cNvPr id="4" name="Ääni 3">
            <a:hlinkClick r:id="" action="ppaction://media"/>
            <a:extLst>
              <a:ext uri="{FF2B5EF4-FFF2-40B4-BE49-F238E27FC236}">
                <a16:creationId xmlns:a16="http://schemas.microsoft.com/office/drawing/2014/main" id="{6DFA4F25-905A-4E22-BF28-7F364C082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749"/>
    </mc:Choice>
    <mc:Fallback>
      <p:transition spd="slow" advTm="122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fi-FI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MIELIPIDETEKSTI/</a:t>
            </a:r>
            <a:br>
              <a:rPr lang="fi-FI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</a:br>
            <a:r>
              <a:rPr lang="fi-FI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YLEISÖNOSASTOKIRJOITUS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1447800"/>
            <a:ext cx="12192000" cy="5410200"/>
          </a:xfrm>
        </p:spPr>
        <p:txBody>
          <a:bodyPr>
            <a:normAutofit/>
          </a:bodyPr>
          <a:lstStyle/>
          <a:p>
            <a:r>
              <a:rPr lang="fi-FI" b="1" dirty="0">
                <a:solidFill>
                  <a:schemeClr val="bg1"/>
                </a:solidFill>
              </a:rPr>
              <a:t>kohderyhmänä sanomalehden tai aikakauslehden lukijat</a:t>
            </a:r>
          </a:p>
          <a:p>
            <a:r>
              <a:rPr lang="fi-FI" b="1" dirty="0">
                <a:solidFill>
                  <a:schemeClr val="bg1"/>
                </a:solidFill>
              </a:rPr>
              <a:t>vakuuttaa lukijan puolelleen (arvot, asenteet, käsitykset, uskomukset, ideologiat) ja suostuttelee häntä ajattelemaan ja toimimaan haluamallaan tavalla </a:t>
            </a:r>
          </a:p>
          <a:p>
            <a:r>
              <a:rPr lang="fi-FI" b="1" dirty="0">
                <a:solidFill>
                  <a:schemeClr val="bg1"/>
                </a:solidFill>
              </a:rPr>
              <a:t>keskiössä teesi eli väite; näkemys, jota ajetaan sekä argumentit eli perustelut </a:t>
            </a:r>
          </a:p>
          <a:p>
            <a:r>
              <a:rPr lang="fi-FI" b="1" dirty="0">
                <a:solidFill>
                  <a:schemeClr val="bg1"/>
                </a:solidFill>
              </a:rPr>
              <a:t>joko maltillinen tai kärkevästi kantaa ottava</a:t>
            </a:r>
          </a:p>
          <a:p>
            <a:r>
              <a:rPr lang="fi-FI" b="1" dirty="0">
                <a:solidFill>
                  <a:schemeClr val="bg1"/>
                </a:solidFill>
              </a:rPr>
              <a:t>sävy riippuvainen kohderyhmästä, tavoitteesta, pituudesta, julkaisukontekstista, aiheesta</a:t>
            </a:r>
          </a:p>
        </p:txBody>
      </p:sp>
      <p:pic>
        <p:nvPicPr>
          <p:cNvPr id="4" name="Ääni 3">
            <a:hlinkClick r:id="" action="ppaction://media"/>
            <a:extLst>
              <a:ext uri="{FF2B5EF4-FFF2-40B4-BE49-F238E27FC236}">
                <a16:creationId xmlns:a16="http://schemas.microsoft.com/office/drawing/2014/main" id="{A86F803F-0CF0-4EAC-9DC1-5FCBB1FC1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774"/>
    </mc:Choice>
    <mc:Fallback>
      <p:transition spd="slow" advTm="347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24000" y="0"/>
            <a:ext cx="8933688" cy="928670"/>
          </a:xfrm>
        </p:spPr>
        <p:txBody>
          <a:bodyPr>
            <a:normAutofit fontScale="90000"/>
          </a:bodyPr>
          <a:lstStyle/>
          <a:p>
            <a:r>
              <a:rPr lang="fi-FI" sz="32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Yleisönosastokirjoituksen tyypillinen rakenne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524000" y="714356"/>
            <a:ext cx="9144000" cy="6143644"/>
          </a:xfrm>
        </p:spPr>
        <p:txBody>
          <a:bodyPr>
            <a:normAutofit/>
          </a:bodyPr>
          <a:lstStyle/>
          <a:p>
            <a:r>
              <a:rPr lang="fi-FI" sz="1800" b="1" dirty="0">
                <a:solidFill>
                  <a:schemeClr val="bg1"/>
                </a:solidFill>
              </a:rPr>
              <a:t>1) Ongelman esittely ja kiinnostuksen herättäminen </a:t>
            </a:r>
          </a:p>
          <a:p>
            <a:pPr>
              <a:buNone/>
            </a:pPr>
            <a:r>
              <a:rPr lang="fi-FI" sz="1800" b="1" dirty="0">
                <a:solidFill>
                  <a:schemeClr val="bg1"/>
                </a:solidFill>
              </a:rPr>
              <a:t>	- (viittaus tekstiin, johon kirjoitetaan vastine)</a:t>
            </a:r>
          </a:p>
          <a:p>
            <a:pPr>
              <a:buNone/>
            </a:pPr>
            <a:r>
              <a:rPr lang="fi-FI" sz="1800" b="1" dirty="0">
                <a:solidFill>
                  <a:schemeClr val="bg1"/>
                </a:solidFill>
              </a:rPr>
              <a:t>	- ajankohtainen tapausesimerkki</a:t>
            </a:r>
          </a:p>
          <a:p>
            <a:pPr>
              <a:buNone/>
            </a:pPr>
            <a:r>
              <a:rPr lang="fi-FI" sz="1800" b="1" dirty="0">
                <a:solidFill>
                  <a:schemeClr val="bg1"/>
                </a:solidFill>
              </a:rPr>
              <a:t>	- sitaatti</a:t>
            </a:r>
          </a:p>
          <a:p>
            <a:pPr>
              <a:buNone/>
            </a:pPr>
            <a:r>
              <a:rPr lang="fi-FI" sz="1800" b="1" dirty="0">
                <a:solidFill>
                  <a:schemeClr val="bg1"/>
                </a:solidFill>
              </a:rPr>
              <a:t>	- kysymys</a:t>
            </a:r>
          </a:p>
          <a:p>
            <a:pPr>
              <a:buNone/>
            </a:pPr>
            <a:r>
              <a:rPr lang="fi-FI" sz="1800" b="1" dirty="0">
                <a:solidFill>
                  <a:schemeClr val="bg1"/>
                </a:solidFill>
              </a:rPr>
              <a:t>	- väite</a:t>
            </a:r>
          </a:p>
          <a:p>
            <a:pPr>
              <a:buNone/>
            </a:pPr>
            <a:r>
              <a:rPr lang="fi-FI" sz="1800" b="1" dirty="0">
                <a:solidFill>
                  <a:schemeClr val="bg1"/>
                </a:solidFill>
              </a:rPr>
              <a:t>	- kasku</a:t>
            </a:r>
          </a:p>
          <a:p>
            <a:pPr>
              <a:buNone/>
            </a:pPr>
            <a:r>
              <a:rPr lang="fi-FI" sz="1800" b="1" dirty="0">
                <a:solidFill>
                  <a:schemeClr val="bg1"/>
                </a:solidFill>
              </a:rPr>
              <a:t>2) Asian esittely ja sen yhteydessä</a:t>
            </a:r>
          </a:p>
          <a:p>
            <a:pPr>
              <a:buNone/>
            </a:pPr>
            <a:r>
              <a:rPr lang="fi-FI" sz="1800" b="1" dirty="0">
                <a:solidFill>
                  <a:schemeClr val="bg1"/>
                </a:solidFill>
              </a:rPr>
              <a:t>	- näkökulman rajaus</a:t>
            </a:r>
          </a:p>
          <a:p>
            <a:pPr>
              <a:buNone/>
            </a:pPr>
            <a:r>
              <a:rPr lang="fi-FI" sz="1800" b="1" dirty="0">
                <a:solidFill>
                  <a:schemeClr val="bg1"/>
                </a:solidFill>
              </a:rPr>
              <a:t>	- määritelmä</a:t>
            </a:r>
          </a:p>
          <a:p>
            <a:pPr>
              <a:buNone/>
            </a:pPr>
            <a:r>
              <a:rPr lang="fi-FI" sz="1800" b="1" dirty="0">
                <a:solidFill>
                  <a:schemeClr val="bg1"/>
                </a:solidFill>
              </a:rPr>
              <a:t>	- taustatietoja</a:t>
            </a:r>
          </a:p>
          <a:p>
            <a:pPr>
              <a:buNone/>
            </a:pPr>
            <a:r>
              <a:rPr lang="fi-FI" sz="1800" b="1" dirty="0">
                <a:solidFill>
                  <a:schemeClr val="bg1"/>
                </a:solidFill>
              </a:rPr>
              <a:t>3) teesi eli kirjoittajan kannanotto </a:t>
            </a:r>
          </a:p>
          <a:p>
            <a:pPr>
              <a:buNone/>
            </a:pPr>
            <a:r>
              <a:rPr lang="fi-FI" sz="1800" b="1" dirty="0">
                <a:solidFill>
                  <a:schemeClr val="bg1"/>
                </a:solidFill>
              </a:rPr>
              <a:t>4) perustelut (ja mahdolliset vastaperustelut, jotka kirjoittaja kumoaa) </a:t>
            </a:r>
          </a:p>
          <a:p>
            <a:pPr>
              <a:buNone/>
            </a:pPr>
            <a:r>
              <a:rPr lang="fi-FI" sz="1800" b="1" dirty="0">
                <a:solidFill>
                  <a:schemeClr val="bg1"/>
                </a:solidFill>
              </a:rPr>
              <a:t>5) Koonti, jonka yhteydessä voidaan esittää</a:t>
            </a:r>
          </a:p>
          <a:p>
            <a:pPr>
              <a:buNone/>
            </a:pPr>
            <a:r>
              <a:rPr lang="fi-FI" sz="1800" b="1" dirty="0">
                <a:solidFill>
                  <a:schemeClr val="bg1"/>
                </a:solidFill>
              </a:rPr>
              <a:t>	- arviointi</a:t>
            </a:r>
          </a:p>
          <a:p>
            <a:pPr>
              <a:buNone/>
            </a:pPr>
            <a:r>
              <a:rPr lang="fi-FI" sz="1800" b="1" dirty="0">
                <a:solidFill>
                  <a:schemeClr val="bg1"/>
                </a:solidFill>
              </a:rPr>
              <a:t>	- johtopäätös </a:t>
            </a:r>
            <a:br>
              <a:rPr lang="fi-FI" sz="1800" b="1" dirty="0">
                <a:solidFill>
                  <a:schemeClr val="bg1"/>
                </a:solidFill>
              </a:rPr>
            </a:br>
            <a:r>
              <a:rPr lang="fi-FI" sz="1800" b="1" dirty="0">
                <a:solidFill>
                  <a:schemeClr val="bg1"/>
                </a:solidFill>
              </a:rPr>
              <a:t>- toimenpide-ehdotus tai vetoomus</a:t>
            </a:r>
          </a:p>
          <a:p>
            <a:pPr>
              <a:buNone/>
            </a:pPr>
            <a:r>
              <a:rPr lang="fi-FI" sz="1800" b="1" dirty="0">
                <a:solidFill>
                  <a:schemeClr val="bg1"/>
                </a:solidFill>
              </a:rPr>
              <a:t>	- teesin suhde laajempaan kokonaisuuteen tai sitaatti, väite, kysymys, anekdootti</a:t>
            </a:r>
            <a:endParaRPr lang="fi-FI" sz="1800" dirty="0">
              <a:solidFill>
                <a:schemeClr val="bg1"/>
              </a:solidFill>
            </a:endParaRPr>
          </a:p>
        </p:txBody>
      </p:sp>
      <p:pic>
        <p:nvPicPr>
          <p:cNvPr id="4" name="Ääni 3">
            <a:hlinkClick r:id="" action="ppaction://media"/>
            <a:extLst>
              <a:ext uri="{FF2B5EF4-FFF2-40B4-BE49-F238E27FC236}">
                <a16:creationId xmlns:a16="http://schemas.microsoft.com/office/drawing/2014/main" id="{CB7DB2DA-9687-4393-91E1-314594DD7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64"/>
    </mc:Choice>
    <mc:Fallback>
      <p:transition spd="slow" advTm="49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959608" y="0"/>
            <a:ext cx="7498080" cy="1071546"/>
          </a:xfrm>
        </p:spPr>
        <p:txBody>
          <a:bodyPr/>
          <a:lstStyle/>
          <a:p>
            <a:r>
              <a:rPr lang="fi-FI" b="1" dirty="0">
                <a:solidFill>
                  <a:schemeClr val="bg1"/>
                </a:solidFill>
              </a:rPr>
              <a:t>Kolumni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524000" y="1000108"/>
            <a:ext cx="9144000" cy="5857892"/>
          </a:xfrm>
        </p:spPr>
        <p:txBody>
          <a:bodyPr>
            <a:normAutofit/>
          </a:bodyPr>
          <a:lstStyle/>
          <a:p>
            <a:r>
              <a:rPr lang="fi-FI" b="1" dirty="0">
                <a:solidFill>
                  <a:schemeClr val="bg1"/>
                </a:solidFill>
              </a:rPr>
              <a:t>yksipalstainen teksti</a:t>
            </a:r>
          </a:p>
          <a:p>
            <a:r>
              <a:rPr lang="fi-FI" b="1" dirty="0">
                <a:solidFill>
                  <a:schemeClr val="bg1"/>
                </a:solidFill>
              </a:rPr>
              <a:t>kirjoittajina toimittajat, kirjailijat, julkimot</a:t>
            </a:r>
          </a:p>
          <a:p>
            <a:r>
              <a:rPr lang="fi-FI" b="1" dirty="0">
                <a:solidFill>
                  <a:schemeClr val="bg1"/>
                </a:solidFill>
              </a:rPr>
              <a:t>tyypillistä selkeä kantaaottavuus ja omaäänisyys</a:t>
            </a:r>
          </a:p>
          <a:p>
            <a:r>
              <a:rPr lang="fi-FI" b="1" dirty="0">
                <a:solidFill>
                  <a:schemeClr val="bg1"/>
                </a:solidFill>
              </a:rPr>
              <a:t>aiheet ajankohtaisia tai ajattomia yksityisiä havaintoja ja pohdintoja</a:t>
            </a:r>
          </a:p>
          <a:p>
            <a:r>
              <a:rPr lang="fi-FI" b="1" dirty="0">
                <a:solidFill>
                  <a:schemeClr val="bg1"/>
                </a:solidFill>
              </a:rPr>
              <a:t>henkilökohtaiselta yleiselle tasolle</a:t>
            </a:r>
          </a:p>
          <a:p>
            <a:r>
              <a:rPr lang="fi-FI" b="1" dirty="0">
                <a:solidFill>
                  <a:schemeClr val="bg1"/>
                </a:solidFill>
              </a:rPr>
              <a:t>monesti yhteys lukijan elämään ja kokemuksiin</a:t>
            </a:r>
          </a:p>
          <a:p>
            <a:r>
              <a:rPr lang="fi-FI" b="1" dirty="0">
                <a:solidFill>
                  <a:schemeClr val="bg1"/>
                </a:solidFill>
              </a:rPr>
              <a:t>tyyli tiukan asiallinen, humoristinen, persoonallinen, kärkevä, ironinen, liioitteleva…</a:t>
            </a:r>
          </a:p>
          <a:p>
            <a:r>
              <a:rPr lang="fi-FI" b="1" dirty="0">
                <a:solidFill>
                  <a:schemeClr val="bg1"/>
                </a:solidFill>
              </a:rPr>
              <a:t>rakentuu teesin eli pääväitteen ympärille</a:t>
            </a:r>
          </a:p>
          <a:p>
            <a:endParaRPr lang="fi-FI" dirty="0"/>
          </a:p>
        </p:txBody>
      </p:sp>
      <p:pic>
        <p:nvPicPr>
          <p:cNvPr id="4" name="Ääni 3">
            <a:hlinkClick r:id="" action="ppaction://media"/>
            <a:extLst>
              <a:ext uri="{FF2B5EF4-FFF2-40B4-BE49-F238E27FC236}">
                <a16:creationId xmlns:a16="http://schemas.microsoft.com/office/drawing/2014/main" id="{63902A36-FFB5-4A30-934B-C32624EA0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062"/>
    </mc:Choice>
    <mc:Fallback>
      <p:transition spd="slow" advTm="366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000108"/>
          </a:xfrm>
        </p:spPr>
        <p:txBody>
          <a:bodyPr/>
          <a:lstStyle/>
          <a:p>
            <a:r>
              <a:rPr lang="fi-FI" b="1" dirty="0">
                <a:solidFill>
                  <a:schemeClr val="bg1"/>
                </a:solidFill>
              </a:rPr>
              <a:t>PAKINA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524000" y="1071546"/>
            <a:ext cx="9144000" cy="5786454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fi-FI" b="1" dirty="0">
                <a:solidFill>
                  <a:schemeClr val="bg1"/>
                </a:solidFill>
              </a:rPr>
              <a:t>lyhyehkö teksti, joka käsittelee aihettaan yleensä humoristisesti tai ironisesti</a:t>
            </a:r>
          </a:p>
          <a:p>
            <a:pPr lvl="0"/>
            <a:r>
              <a:rPr lang="fi-FI" b="1" dirty="0">
                <a:solidFill>
                  <a:schemeClr val="bg1"/>
                </a:solidFill>
              </a:rPr>
              <a:t>ominaista kielellinen nokkeluus, jossa yhdistyvät asiallisuus ja kaunokirjallinen tyyli </a:t>
            </a:r>
          </a:p>
          <a:p>
            <a:pPr lvl="0"/>
            <a:r>
              <a:rPr lang="fi-FI" b="1" dirty="0">
                <a:solidFill>
                  <a:schemeClr val="bg1"/>
                </a:solidFill>
              </a:rPr>
              <a:t>käsittelee usein sellaista ajankohtaista tai muutoin tärkeää aihetta </a:t>
            </a:r>
          </a:p>
          <a:p>
            <a:pPr lvl="0"/>
            <a:r>
              <a:rPr lang="fi-FI" b="1" dirty="0">
                <a:solidFill>
                  <a:schemeClr val="bg1"/>
                </a:solidFill>
              </a:rPr>
              <a:t>tyyli </a:t>
            </a:r>
            <a:r>
              <a:rPr lang="fi-FI" b="1">
                <a:solidFill>
                  <a:schemeClr val="bg1"/>
                </a:solidFill>
              </a:rPr>
              <a:t>on tuttavallista</a:t>
            </a:r>
            <a:endParaRPr lang="fi-FI" b="1" dirty="0">
              <a:solidFill>
                <a:schemeClr val="bg1"/>
              </a:solidFill>
            </a:endParaRPr>
          </a:p>
          <a:p>
            <a:pPr lvl="0"/>
            <a:r>
              <a:rPr lang="fi-FI" b="1" dirty="0">
                <a:solidFill>
                  <a:schemeClr val="bg1"/>
                </a:solidFill>
              </a:rPr>
              <a:t>vaikuttaa, huvittaa, naurattaa, ironisoi, parodioi</a:t>
            </a:r>
          </a:p>
          <a:p>
            <a:pPr lvl="0"/>
            <a:r>
              <a:rPr lang="fi-FI" b="1" dirty="0">
                <a:solidFill>
                  <a:schemeClr val="bg1"/>
                </a:solidFill>
              </a:rPr>
              <a:t>kielellinen leikittely: uudissanat, sanojen monimerkityksisyys, tuttujen sanojen käyttö uudella tavalla</a:t>
            </a:r>
          </a:p>
          <a:p>
            <a:pPr lvl="0"/>
            <a:r>
              <a:rPr lang="fi-FI" b="1" dirty="0">
                <a:solidFill>
                  <a:schemeClr val="bg1"/>
                </a:solidFill>
              </a:rPr>
              <a:t>kärjistäminen, esim.: liioittelu, toisto, vähättely ja </a:t>
            </a:r>
            <a:r>
              <a:rPr lang="fi-FI" b="1" dirty="0" err="1">
                <a:solidFill>
                  <a:schemeClr val="bg1"/>
                </a:solidFill>
              </a:rPr>
              <a:t>yhteensopimattomien</a:t>
            </a:r>
            <a:r>
              <a:rPr lang="fi-FI" b="1" dirty="0">
                <a:solidFill>
                  <a:schemeClr val="bg1"/>
                </a:solidFill>
              </a:rPr>
              <a:t> asioiden rinnastaminen</a:t>
            </a:r>
          </a:p>
          <a:p>
            <a:endParaRPr lang="fi-FI" dirty="0"/>
          </a:p>
        </p:txBody>
      </p:sp>
      <p:pic>
        <p:nvPicPr>
          <p:cNvPr id="4" name="Ääni 3">
            <a:hlinkClick r:id="" action="ppaction://media"/>
            <a:extLst>
              <a:ext uri="{FF2B5EF4-FFF2-40B4-BE49-F238E27FC236}">
                <a16:creationId xmlns:a16="http://schemas.microsoft.com/office/drawing/2014/main" id="{2365DE0D-8AC9-4F08-9A1C-75E16A6D9C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692"/>
    </mc:Choice>
    <mc:Fallback>
      <p:transition spd="slow" advTm="346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</TotalTime>
  <Words>329</Words>
  <Application>Microsoft Office PowerPoint</Application>
  <PresentationFormat>Laajakuva</PresentationFormat>
  <Paragraphs>63</Paragraphs>
  <Slides>9</Slides>
  <Notes>0</Notes>
  <HiddenSlides>0</HiddenSlides>
  <MMClips>9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3" baseType="lpstr">
      <vt:lpstr>Aharoni</vt:lpstr>
      <vt:lpstr>Arial</vt:lpstr>
      <vt:lpstr>Calibri</vt:lpstr>
      <vt:lpstr>Office-teema</vt:lpstr>
      <vt:lpstr>Journalistisia tekstilajeja</vt:lpstr>
      <vt:lpstr>Uutinen</vt:lpstr>
      <vt:lpstr>Kommentti</vt:lpstr>
      <vt:lpstr>Reportaasi</vt:lpstr>
      <vt:lpstr>Pääkirjoitus</vt:lpstr>
      <vt:lpstr>MIELIPIDETEKSTI/ YLEISÖNOSASTOKIRJOITUS</vt:lpstr>
      <vt:lpstr>Yleisönosastokirjoituksen tyypillinen rakenne</vt:lpstr>
      <vt:lpstr>Kolumni</vt:lpstr>
      <vt:lpstr>PAKINA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Tekstin laji ja tyyppi</dc:title>
  <dc:creator>Marianne</dc:creator>
  <cp:lastModifiedBy>Kärkkäinen Marianne</cp:lastModifiedBy>
  <cp:revision>56</cp:revision>
  <dcterms:created xsi:type="dcterms:W3CDTF">2015-11-18T19:42:28Z</dcterms:created>
  <dcterms:modified xsi:type="dcterms:W3CDTF">2020-01-20T22:52:11Z</dcterms:modified>
</cp:coreProperties>
</file>