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Average"/>
      <p:regular r:id="rId10"/>
    </p:embeddedFont>
    <p:embeddedFont>
      <p:font typeface="Oswal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swald-regular.fntdata"/><Relationship Id="rId10" Type="http://schemas.openxmlformats.org/officeDocument/2006/relationships/font" Target="fonts/Average-regular.fntdata"/><Relationship Id="rId12" Type="http://schemas.openxmlformats.org/officeDocument/2006/relationships/font" Target="fonts/Oswald-bold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d3cff430c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d3cff430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d3cff430c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d3cff430c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d3cff430c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d3cff430c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en.wikipedia.org/wiki/Soil" TargetMode="External"/><Relationship Id="rId4" Type="http://schemas.openxmlformats.org/officeDocument/2006/relationships/hyperlink" Target="https://en.wikipedia.org/wiki/Conifer" TargetMode="External"/><Relationship Id="rId5" Type="http://schemas.openxmlformats.org/officeDocument/2006/relationships/hyperlink" Target="https://en.wikipedia.org/wiki/Taiga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Analysis of samples from podzolic soil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Elena, Gabriella, Niilo, Mico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3.10.2024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Lappajärven Geolukio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Introduction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2021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202122"/>
                </a:solidFill>
                <a:highlight>
                  <a:srgbClr val="FFFFFF"/>
                </a:highlight>
              </a:rPr>
              <a:t>P</a:t>
            </a:r>
            <a:r>
              <a:rPr b="1" lang="fi">
                <a:solidFill>
                  <a:srgbClr val="202122"/>
                </a:solidFill>
                <a:highlight>
                  <a:srgbClr val="FFFFFF"/>
                </a:highlight>
              </a:rPr>
              <a:t>odzols</a:t>
            </a:r>
            <a:r>
              <a:rPr lang="fi">
                <a:solidFill>
                  <a:srgbClr val="202122"/>
                </a:solidFill>
                <a:highlight>
                  <a:srgbClr val="FFFFFF"/>
                </a:highlight>
              </a:rPr>
              <a:t> are the typical </a:t>
            </a:r>
            <a:r>
              <a:rPr lang="fi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soils</a:t>
            </a:r>
            <a:r>
              <a:rPr lang="fi">
                <a:solidFill>
                  <a:srgbClr val="202122"/>
                </a:solidFill>
                <a:highlight>
                  <a:srgbClr val="FFFFFF"/>
                </a:highlight>
              </a:rPr>
              <a:t> of </a:t>
            </a:r>
            <a:r>
              <a:rPr lang="fi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4"/>
              </a:rPr>
              <a:t>coniferous</a:t>
            </a:r>
            <a:r>
              <a:rPr lang="fi">
                <a:solidFill>
                  <a:srgbClr val="202122"/>
                </a:solidFill>
                <a:highlight>
                  <a:srgbClr val="FFFFFF"/>
                </a:highlight>
              </a:rPr>
              <a:t> or </a:t>
            </a:r>
            <a:r>
              <a:rPr lang="fi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5"/>
              </a:rPr>
              <a:t>boreal forests</a:t>
            </a:r>
            <a:r>
              <a:rPr lang="fi"/>
              <a:t>. </a:t>
            </a:r>
            <a:endParaRPr/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900">
                <a:solidFill>
                  <a:schemeClr val="dk1"/>
                </a:solidFill>
              </a:rPr>
              <a:t>Reasons for Podzolic Soil in Northern Coniferous Forests:</a:t>
            </a:r>
            <a:endParaRPr b="1" sz="19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fi" sz="1700">
                <a:solidFill>
                  <a:schemeClr val="dk1"/>
                </a:solidFill>
              </a:rPr>
              <a:t>Climate</a:t>
            </a:r>
            <a:r>
              <a:rPr lang="fi" sz="1700">
                <a:solidFill>
                  <a:schemeClr val="dk1"/>
                </a:solidFill>
              </a:rPr>
              <a:t>: Cold temperatures and high precipitation promote leaching of minerals.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fi" sz="1700">
                <a:solidFill>
                  <a:schemeClr val="dk1"/>
                </a:solidFill>
              </a:rPr>
              <a:t>Vegetation</a:t>
            </a:r>
            <a:r>
              <a:rPr lang="fi" sz="1700">
                <a:solidFill>
                  <a:schemeClr val="dk1"/>
                </a:solidFill>
              </a:rPr>
              <a:t>: Acidic decomposition of conifer needles enhances leaching.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fi" sz="1700">
                <a:solidFill>
                  <a:schemeClr val="dk1"/>
                </a:solidFill>
              </a:rPr>
              <a:t>Parent Material</a:t>
            </a:r>
            <a:r>
              <a:rPr lang="fi" sz="1700">
                <a:solidFill>
                  <a:schemeClr val="dk1"/>
                </a:solidFill>
              </a:rPr>
              <a:t>: Often sandy or acidic, influencing soil characteristics.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fi" sz="1700">
                <a:solidFill>
                  <a:schemeClr val="dk1"/>
                </a:solidFill>
              </a:rPr>
              <a:t>Soil Development</a:t>
            </a:r>
            <a:r>
              <a:rPr lang="fi" sz="1700">
                <a:solidFill>
                  <a:schemeClr val="dk1"/>
                </a:solidFill>
              </a:rPr>
              <a:t>: Over time, weathering and organic matter accumulation create the distinct horizons.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Execution of the research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took an example of soil to a glass jar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added four parts of clean water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put 3 ml of sample in each clean test tubes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added 6 drops of either ph, N1, P1 or K1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added one of heaped scoop of pH, N, P1, K1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We closed the end of the test tubes and we shaked them for 30 seconds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Then we compared the colour of the liquid in the test tubes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Results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 Tube 1 is </a:t>
            </a:r>
            <a:r>
              <a:rPr lang="fi"/>
              <a:t>slightly</a:t>
            </a:r>
            <a:r>
              <a:rPr lang="fi"/>
              <a:t> acid (pH)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Tube 2 is very low (Nitrate)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Tube 3 is Medium to low (</a:t>
            </a:r>
            <a:r>
              <a:rPr lang="fi"/>
              <a:t>Phosphorus</a:t>
            </a:r>
            <a:r>
              <a:rPr lang="fi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/>
              <a:t>Tube 4 is Medium to low (Potassium)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