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9E3968-E367-49D1-BB7D-DA7C2DF6E046}" type="datetimeFigureOut">
              <a:rPr lang="fi-FI" smtClean="0"/>
              <a:t>31.3.2022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FE227-25BC-4E75-B2F5-293395E3F93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57102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3/31/2022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3/31/2022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altionavustukset.oph.fi/paatos/avustushaku/359/hakemus/af5d58e1a94ded3bbdad69215b5bedafcaa5b49813de3602806295823c2c3e59" TargetMode="External"/><Relationship Id="rId2" Type="http://schemas.openxmlformats.org/officeDocument/2006/relationships/hyperlink" Target="https://valtionavustukset.oph.fi/avustushaku/359/nayta?avustushaku=359&amp;hakemus=af5d58e1a94ded3bbdad69215b5bedafcaa5b49813de3602806295823c2c3e59&amp;lang=fi&amp;preview=tru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3600" dirty="0" smtClean="0"/>
              <a:t>Tietoa ja tukea lukiolaisten tulevaisuussuunnitteluun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Lukiokoulutuksen laatu- ja saavutettavuusohjelman </a:t>
            </a:r>
            <a:r>
              <a:rPr lang="fi-FI" dirty="0" smtClean="0"/>
              <a:t>edistäminen-hankeraha (OPH)</a:t>
            </a:r>
          </a:p>
          <a:p>
            <a:r>
              <a:rPr lang="fi-FI" dirty="0" smtClean="0"/>
              <a:t>Haettu: 7.1.2022 Hankerahan käyttöaika: 31.7.2023 mennessä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3031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Hankehakemukseen kirjattu seuraavaa: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Hankkeen </a:t>
            </a:r>
            <a:r>
              <a:rPr lang="fi-FI" dirty="0" smtClean="0"/>
              <a:t>nimi: Tietoa </a:t>
            </a:r>
            <a:r>
              <a:rPr lang="fi-FI" dirty="0"/>
              <a:t>ja toivoa lukiolaisten </a:t>
            </a:r>
            <a:r>
              <a:rPr lang="fi-FI" dirty="0" smtClean="0"/>
              <a:t>tulevaisuussuunnitteluun</a:t>
            </a:r>
          </a:p>
          <a:p>
            <a:r>
              <a:rPr lang="fi-FI" dirty="0"/>
              <a:t>Opetushallitus myöntää avustusta hankkeelle 15 300 €. Hankkeelle hyväksytyt kokonaisnettomenot ovat yhteensä 17 000 €</a:t>
            </a:r>
            <a:r>
              <a:rPr lang="fi-FI" dirty="0" smtClean="0"/>
              <a:t>. </a:t>
            </a:r>
            <a:r>
              <a:rPr lang="fi-FI" dirty="0"/>
              <a:t>Valtionavustusprosentti on 90 %.</a:t>
            </a:r>
            <a:endParaRPr lang="fi-FI" dirty="0" smtClean="0"/>
          </a:p>
          <a:p>
            <a:r>
              <a:rPr lang="fi-FI" dirty="0" smtClean="0"/>
              <a:t>Yhteishanke: Laukaan lukio ja </a:t>
            </a:r>
            <a:r>
              <a:rPr lang="fi-FI" dirty="0"/>
              <a:t>Jyväskylän yliopiston </a:t>
            </a:r>
            <a:r>
              <a:rPr lang="fi-FI" dirty="0" smtClean="0"/>
              <a:t>IT-tiedekunta</a:t>
            </a:r>
          </a:p>
          <a:p>
            <a:r>
              <a:rPr lang="fi-FI" dirty="0" smtClean="0"/>
              <a:t>Yhteyshenkilöt: Jyri Pesonen ja Pasi Tyrväinen</a:t>
            </a:r>
          </a:p>
          <a:p>
            <a:r>
              <a:rPr lang="fi-FI" dirty="0" smtClean="0"/>
              <a:t>Hankehakemus:</a:t>
            </a:r>
          </a:p>
          <a:p>
            <a:pPr lvl="1"/>
            <a:r>
              <a:rPr lang="fi-FI" dirty="0" smtClean="0">
                <a:hlinkClick r:id="rId2"/>
              </a:rPr>
              <a:t>https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valtionavustukset.oph.fi/avustushaku/359/nayta?avustushaku=359&amp;hakemus=af5d58e1a94ded3bbdad69215b5bedafcaa5b49813de3602806295823c2c3e59&amp;lang=fi&amp;preview=true</a:t>
            </a:r>
            <a:endParaRPr lang="fi-FI" dirty="0" smtClean="0"/>
          </a:p>
          <a:p>
            <a:r>
              <a:rPr lang="fi-FI" dirty="0" smtClean="0"/>
              <a:t>Päätös:</a:t>
            </a:r>
          </a:p>
          <a:p>
            <a:pPr lvl="1"/>
            <a:r>
              <a:rPr lang="fi-FI" dirty="0" smtClean="0">
                <a:hlinkClick r:id="rId3"/>
              </a:rPr>
              <a:t>https</a:t>
            </a:r>
            <a:r>
              <a:rPr lang="fi-FI" dirty="0">
                <a:hlinkClick r:id="rId3"/>
              </a:rPr>
              <a:t>://</a:t>
            </a:r>
            <a:r>
              <a:rPr lang="fi-FI" dirty="0" smtClean="0">
                <a:hlinkClick r:id="rId3"/>
              </a:rPr>
              <a:t>valtionavustukset.oph.fi/paatos/avustushaku/359/hakemus/af5d58e1a94ded3bbdad69215b5bedafcaa5b49813de3602806295823c2c3e59</a:t>
            </a:r>
            <a:endParaRPr lang="fi-FI" dirty="0" smtClean="0"/>
          </a:p>
          <a:p>
            <a:r>
              <a:rPr lang="fi-FI" dirty="0" smtClean="0"/>
              <a:t>Avustuksen </a:t>
            </a:r>
            <a:r>
              <a:rPr lang="fi-FI" dirty="0"/>
              <a:t>ensimmäinen käyttöpäivä </a:t>
            </a:r>
            <a:r>
              <a:rPr lang="fi-FI" dirty="0" smtClean="0"/>
              <a:t>09.02.2022</a:t>
            </a:r>
          </a:p>
          <a:p>
            <a:r>
              <a:rPr lang="fi-FI" dirty="0"/>
              <a:t>Avustuksen viimeinen käyttöpäivä 31.07.2023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3379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Jyväskylän yliopiston IT-tiedekunta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Rooli hankkeessa:</a:t>
            </a:r>
          </a:p>
          <a:p>
            <a:pPr marL="0" indent="0">
              <a:buNone/>
            </a:pPr>
            <a:r>
              <a:rPr lang="fi-FI" dirty="0" smtClean="0"/>
              <a:t>”Jyväskylän </a:t>
            </a:r>
            <a:r>
              <a:rPr lang="fi-FI" dirty="0"/>
              <a:t>yliopiston IT-tiedekunta vastuuhenkilönään dekaani Pasi Tyrväinen suunnittelee ja toteuttaa uuden verkkopohjainen ratkaisun työelämän tarpeiden ennakointiin sekä entistä sujuvampaan tiedonkulkuun korkeakouluopinnoista ja -opiskelusta lukio-opiskelijoille</a:t>
            </a:r>
            <a:r>
              <a:rPr lang="fi-FI" dirty="0" smtClean="0"/>
              <a:t>.”</a:t>
            </a:r>
          </a:p>
          <a:p>
            <a:r>
              <a:rPr lang="fi-FI" dirty="0"/>
              <a:t>Muut yhteistyökumppanit ja heidän roolinsa </a:t>
            </a:r>
            <a:r>
              <a:rPr lang="fi-FI" dirty="0" smtClean="0"/>
              <a:t>hankkeessa:</a:t>
            </a:r>
          </a:p>
          <a:p>
            <a:pPr marL="0" indent="0">
              <a:buNone/>
            </a:pPr>
            <a:r>
              <a:rPr lang="fi-FI" dirty="0" smtClean="0"/>
              <a:t>”</a:t>
            </a:r>
            <a:r>
              <a:rPr lang="fi-FI" dirty="0"/>
              <a:t> </a:t>
            </a:r>
            <a:r>
              <a:rPr lang="fi-FI" dirty="0" smtClean="0"/>
              <a:t>Hankkeeseen </a:t>
            </a:r>
            <a:r>
              <a:rPr lang="fi-FI" dirty="0"/>
              <a:t>sisältyvää korkeakouluyhteistyötä tehdään erityisesti Jyväskylän yliopiston IT-tiedekunnan ja syksyllä 2021 alkaneen DI-koulutuksen toimijoiden kanssa. Yhdessä suunnitellaan verkkopohjainen ratkaisu ja toimintatapa entistä sujuvampaan tiedonkulkuun korkeakoulusta lukio-opiskelijoille, työelämän tarpeiden ennakointitietoon ja siirtymään lukiosta korkeakouluun</a:t>
            </a:r>
            <a:r>
              <a:rPr lang="fi-FI" dirty="0" smtClean="0"/>
              <a:t>.”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024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Hankesuunnitelma: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Mihin hakutiedotteessa mainittuun kehittämiskohteeseen hanke liittyy</a:t>
            </a:r>
            <a:r>
              <a:rPr lang="fi-FI" dirty="0" smtClean="0"/>
              <a:t>?</a:t>
            </a:r>
          </a:p>
          <a:p>
            <a:pPr marL="0" indent="0">
              <a:buNone/>
            </a:pPr>
            <a:r>
              <a:rPr lang="fi-FI" dirty="0" smtClean="0"/>
              <a:t>”Lukio-opintojen </a:t>
            </a:r>
            <a:r>
              <a:rPr lang="fi-FI" dirty="0"/>
              <a:t>aikainen jatko- ja uraohjaus sekä ilman jatko-opintopaikkaa jääneiden ohjaus, Lukioissa tehtävään korkeakoulu- ja työelämäyhteistyöhön sekä kansainvälisyyteen liittyvä ohjaus, Tulevaisuusnäkökulmien vahvistaminen ja ennakointitiedon hyödyntäminen lukion </a:t>
            </a:r>
            <a:r>
              <a:rPr lang="fi-FI" dirty="0" smtClean="0"/>
              <a:t>ohjaustyössä”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97098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Hankkeen tavoitteet: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1. Jokaiselle </a:t>
            </a:r>
            <a:r>
              <a:rPr lang="fi-FI" b="1" dirty="0"/>
              <a:t>laukaalaiselle nuorelle jatko-opintopaikka</a:t>
            </a:r>
            <a:r>
              <a:rPr lang="fi-FI" b="1" dirty="0" smtClean="0"/>
              <a:t>. </a:t>
            </a:r>
          </a:p>
          <a:p>
            <a:pPr marL="0" indent="0">
              <a:buNone/>
            </a:pPr>
            <a:r>
              <a:rPr lang="fi-FI" dirty="0" smtClean="0"/>
              <a:t>-&gt; </a:t>
            </a:r>
            <a:r>
              <a:rPr lang="fi-FI" dirty="0"/>
              <a:t>Hankevaroin katetaan esimerkiksi vierailukäynteihin liittyviä kuljetus- tai </a:t>
            </a:r>
            <a:r>
              <a:rPr lang="fi-FI" dirty="0" smtClean="0"/>
              <a:t>luennointikustannuksia.</a:t>
            </a:r>
          </a:p>
          <a:p>
            <a:pPr marL="0" indent="0">
              <a:buNone/>
            </a:pPr>
            <a:r>
              <a:rPr lang="fi-FI" b="1" dirty="0" smtClean="0"/>
              <a:t>2. </a:t>
            </a:r>
            <a:r>
              <a:rPr lang="fi-FI" b="1" dirty="0"/>
              <a:t>Laukaalaisten lukiolaisten tulevaisuuden opiskelu- ja työelämätaitojen vahvistaminen</a:t>
            </a:r>
            <a:r>
              <a:rPr lang="fi-FI" b="1" dirty="0" smtClean="0"/>
              <a:t>. </a:t>
            </a:r>
          </a:p>
          <a:p>
            <a:pPr marL="0" indent="0">
              <a:buNone/>
            </a:pPr>
            <a:r>
              <a:rPr lang="fi-FI" dirty="0" smtClean="0"/>
              <a:t>-&gt; </a:t>
            </a:r>
            <a:r>
              <a:rPr lang="fi-FI" dirty="0"/>
              <a:t>Vahvistetaan yhteistyötä korkeakoulujen kanssa muun muassa aloittamalla yhteinen suunnittelu Jyväskylän yliopiston IT-tiedekunnan kanssa sekä syksyllä 2021 alkaneen DI-koulutuksen toimijoiden kanssa. Yhdessä suunnitellaan verkkopohjainen ratkaisu ja toimintatapa entistä sujuvampaan tiedonkulkuun korkeakoulusta lukio-opiskelijoille, työelämän tarpeiden ennakointitietoon ja siirtymään lukiosta korkeakouluun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r>
              <a:rPr lang="fi-FI" dirty="0" smtClean="0"/>
              <a:t>-&gt; </a:t>
            </a:r>
            <a:r>
              <a:rPr lang="fi-FI" dirty="0"/>
              <a:t>Tavoitteena on, että lukiolaisilla olisi entistä paremmat mahdollisuudet matalan kynnyksen tiedonsaantiin opiskelijalta-opiskelijalle (esimerkiksi "Kysy korkeakouluopiskelijalta"-tyyppisen palvelun avulla). Lukiolaiset ymmärtävät paremmin korkeakouluopintojen tavoitteet, sisällöt ja opiskelijoiden sijoittumisen työelämään.</a:t>
            </a:r>
            <a:endParaRPr lang="fi-FI" dirty="0" smtClean="0"/>
          </a:p>
          <a:p>
            <a:pPr marL="0" indent="0">
              <a:buNone/>
            </a:pPr>
            <a:r>
              <a:rPr lang="fi-FI" b="1" dirty="0" smtClean="0"/>
              <a:t>3. </a:t>
            </a:r>
            <a:r>
              <a:rPr lang="fi-FI" b="1" dirty="0"/>
              <a:t>Tulevaisuusnäkökulmien vahvistaminen ja ennakointitiedon hyödyntäminen lukion ohjaustyössä</a:t>
            </a:r>
            <a:r>
              <a:rPr lang="fi-FI" b="1" dirty="0" smtClean="0"/>
              <a:t>. </a:t>
            </a:r>
          </a:p>
          <a:p>
            <a:pPr marL="0" indent="0">
              <a:buNone/>
            </a:pPr>
            <a:r>
              <a:rPr lang="fi-FI" dirty="0" smtClean="0"/>
              <a:t>-&gt; </a:t>
            </a:r>
            <a:r>
              <a:rPr lang="fi-FI" dirty="0"/>
              <a:t>Verkostotapaamisten avulla vahvistetaan yhteistyötä korkeakoulun, työelämän, Ohjaamoiden ja TE-hallinnon kanssa entistä osuvamman ennakointitiedon saavuttamiseksi ja ulottamiseksi opiskelijoille. </a:t>
            </a:r>
            <a:r>
              <a:rPr lang="fi-FI" dirty="0" err="1"/>
              <a:t>Hankerahoitteisesti</a:t>
            </a:r>
            <a:r>
              <a:rPr lang="fi-FI" dirty="0"/>
              <a:t> lukion opiskelijoille ja opettajille järjestetään tulevaisuuden työelämätaitoihin liittyvää koulutusta sekä työpajoja.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MISTÄ KESKUSTELTAVA: MIHIN HANKERAHA KOHDISTETAAN?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27252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uoli oikealle 3"/>
          <p:cNvSpPr/>
          <p:nvPr/>
        </p:nvSpPr>
        <p:spPr>
          <a:xfrm>
            <a:off x="423949" y="2094807"/>
            <a:ext cx="10158153" cy="23940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ekstiruutu 1"/>
          <p:cNvSpPr txBox="1"/>
          <p:nvPr/>
        </p:nvSpPr>
        <p:spPr>
          <a:xfrm>
            <a:off x="10640292" y="2884516"/>
            <a:ext cx="12219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Hankerahan käyttöaika päättyy 31.7.2023</a:t>
            </a:r>
            <a:endParaRPr lang="fi-FI" sz="1400" dirty="0"/>
          </a:p>
        </p:txBody>
      </p:sp>
      <p:sp>
        <p:nvSpPr>
          <p:cNvPr id="3" name="Tekstiruutu 2"/>
          <p:cNvSpPr txBox="1"/>
          <p:nvPr/>
        </p:nvSpPr>
        <p:spPr>
          <a:xfrm>
            <a:off x="482138" y="2884516"/>
            <a:ext cx="15461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smtClean="0"/>
              <a:t>Hanke alkaa</a:t>
            </a:r>
          </a:p>
          <a:p>
            <a:r>
              <a:rPr lang="fi-FI" sz="1400" dirty="0" smtClean="0"/>
              <a:t>7.4.2022 yhteisellä palaverilla</a:t>
            </a:r>
            <a:endParaRPr lang="fi-FI" sz="1400" dirty="0"/>
          </a:p>
        </p:txBody>
      </p:sp>
      <p:sp>
        <p:nvSpPr>
          <p:cNvPr id="5" name="Tekstiruutu 4"/>
          <p:cNvSpPr txBox="1"/>
          <p:nvPr/>
        </p:nvSpPr>
        <p:spPr>
          <a:xfrm>
            <a:off x="1579418" y="152519"/>
            <a:ext cx="9144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u="sng" dirty="0" smtClean="0"/>
              <a:t>Käyttösuunnitelma (</a:t>
            </a:r>
            <a:r>
              <a:rPr lang="fi-FI" b="1" u="sng" dirty="0" smtClean="0"/>
              <a:t>hankepäätöksestä)		Mitä </a:t>
            </a:r>
            <a:r>
              <a:rPr lang="fi-FI" b="1" u="sng" dirty="0"/>
              <a:t>tällä rahalla tehdään</a:t>
            </a:r>
            <a:r>
              <a:rPr lang="fi-FI" b="1" u="sng" dirty="0" smtClean="0"/>
              <a:t>?</a:t>
            </a:r>
          </a:p>
          <a:p>
            <a:r>
              <a:rPr lang="fi-FI" sz="1600" dirty="0" smtClean="0"/>
              <a:t>Henkilöstömenot 			</a:t>
            </a:r>
            <a:r>
              <a:rPr lang="fi-FI" sz="1600" dirty="0" smtClean="0"/>
              <a:t>10000</a:t>
            </a:r>
            <a:r>
              <a:rPr lang="fi-FI" sz="1600" dirty="0" smtClean="0"/>
              <a:t>€	Ohjausryhmän työskentely, </a:t>
            </a:r>
            <a:r>
              <a:rPr lang="fi-FI" sz="1600" dirty="0"/>
              <a:t>s</a:t>
            </a:r>
            <a:r>
              <a:rPr lang="fi-FI" sz="1600" dirty="0" smtClean="0"/>
              <a:t>ovelluksen pilotointi</a:t>
            </a:r>
            <a:endParaRPr lang="fi-FI" sz="1600" dirty="0" smtClean="0"/>
          </a:p>
          <a:p>
            <a:r>
              <a:rPr lang="fi-FI" sz="1600" dirty="0" smtClean="0"/>
              <a:t>Aineet, tarvikkeet tavarat	</a:t>
            </a:r>
            <a:r>
              <a:rPr lang="fi-FI" sz="1600" dirty="0" smtClean="0"/>
              <a:t>500</a:t>
            </a:r>
            <a:r>
              <a:rPr lang="fi-FI" sz="1600" dirty="0" smtClean="0"/>
              <a:t>€</a:t>
            </a:r>
          </a:p>
          <a:p>
            <a:r>
              <a:rPr lang="fi-FI" sz="1600" dirty="0" smtClean="0"/>
              <a:t>Laitehankinnat				1500</a:t>
            </a:r>
            <a:r>
              <a:rPr lang="fi-FI" sz="1600" dirty="0" smtClean="0"/>
              <a:t>€	Etäyhteydenpidon vahvistaminen älylaitteiden avulla</a:t>
            </a:r>
            <a:endParaRPr lang="fi-FI" sz="1600" dirty="0" smtClean="0"/>
          </a:p>
          <a:p>
            <a:r>
              <a:rPr lang="fi-FI" sz="1600" dirty="0" smtClean="0"/>
              <a:t>Palvelut 					</a:t>
            </a:r>
            <a:r>
              <a:rPr lang="fi-FI" sz="1600" dirty="0" smtClean="0"/>
              <a:t>3000€	Tulevaisuustaitoihin keskittyvää koulutusta esim. 	Perttu Pölönen	</a:t>
            </a:r>
            <a:endParaRPr lang="fi-FI" sz="1600" dirty="0" smtClean="0"/>
          </a:p>
          <a:p>
            <a:r>
              <a:rPr lang="fi-FI" sz="1600" dirty="0" smtClean="0"/>
              <a:t>Matkamenot				</a:t>
            </a:r>
            <a:r>
              <a:rPr lang="fi-FI" sz="1600" dirty="0" smtClean="0"/>
              <a:t>1000€	Opiskelijoiden vierailumahdollisuuksien vahvistaminen</a:t>
            </a:r>
            <a:endParaRPr lang="fi-FI" sz="1600" dirty="0" smtClean="0"/>
          </a:p>
          <a:p>
            <a:endParaRPr lang="fi-FI" sz="1600" dirty="0" smtClean="0"/>
          </a:p>
          <a:p>
            <a:r>
              <a:rPr lang="fi-FI" sz="1600" dirty="0" smtClean="0"/>
              <a:t>Hankkeen </a:t>
            </a:r>
            <a:r>
              <a:rPr lang="fi-FI" sz="1600" dirty="0" smtClean="0"/>
              <a:t>kokonaismenot	</a:t>
            </a:r>
            <a:r>
              <a:rPr lang="fi-FI" sz="1600" dirty="0" smtClean="0"/>
              <a:t>17000</a:t>
            </a:r>
            <a:r>
              <a:rPr lang="fi-FI" sz="1600" dirty="0" smtClean="0"/>
              <a:t>€</a:t>
            </a:r>
          </a:p>
          <a:p>
            <a:r>
              <a:rPr lang="fi-FI" sz="1600" dirty="0" smtClean="0"/>
              <a:t>Avustusopetushallitukselta	15300€</a:t>
            </a:r>
          </a:p>
          <a:p>
            <a:r>
              <a:rPr lang="fi-FI" sz="1600" dirty="0" smtClean="0"/>
              <a:t>Hakijan omarahoitus		</a:t>
            </a:r>
            <a:r>
              <a:rPr lang="fi-FI" sz="1600" dirty="0" smtClean="0"/>
              <a:t>1700</a:t>
            </a:r>
            <a:r>
              <a:rPr lang="fi-FI" sz="1600" dirty="0" smtClean="0"/>
              <a:t>€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75250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utyyppi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Puutyyppi</Template>
  <TotalTime>90</TotalTime>
  <Words>466</Words>
  <Application>Microsoft Office PowerPoint</Application>
  <PresentationFormat>Laajakuva</PresentationFormat>
  <Paragraphs>46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Calibri</vt:lpstr>
      <vt:lpstr>Rockwell</vt:lpstr>
      <vt:lpstr>Rockwell Condensed</vt:lpstr>
      <vt:lpstr>Wingdings</vt:lpstr>
      <vt:lpstr>Puutyyppi</vt:lpstr>
      <vt:lpstr>Tietoa ja tukea lukiolaisten tulevaisuussuunnitteluun </vt:lpstr>
      <vt:lpstr>Hankehakemukseen kirjattu seuraavaa:</vt:lpstr>
      <vt:lpstr>Jyväskylän yliopiston IT-tiedekunta</vt:lpstr>
      <vt:lpstr>Hankesuunnitelma:</vt:lpstr>
      <vt:lpstr>Hankkeen tavoitteet:</vt:lpstr>
      <vt:lpstr>PowerPoint-esitys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Tietoa ja tukea lukiolaisten tulevaisuussuunnitteluun </dc:title>
  <dc:creator>Eveliina Ojala</dc:creator>
  <cp:lastModifiedBy>Eveliina Ojala</cp:lastModifiedBy>
  <cp:revision>14</cp:revision>
  <cp:lastPrinted>2022-03-31T06:08:01Z</cp:lastPrinted>
  <dcterms:created xsi:type="dcterms:W3CDTF">2022-03-31T05:36:18Z</dcterms:created>
  <dcterms:modified xsi:type="dcterms:W3CDTF">2022-03-31T10:35:00Z</dcterms:modified>
</cp:coreProperties>
</file>