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1" r:id="rId1"/>
  </p:sldMasterIdLst>
  <p:notesMasterIdLst>
    <p:notesMasterId r:id="rId10"/>
  </p:notesMasterIdLst>
  <p:sldIdLst>
    <p:sldId id="262" r:id="rId2"/>
    <p:sldId id="263" r:id="rId3"/>
    <p:sldId id="265" r:id="rId4"/>
    <p:sldId id="268" r:id="rId5"/>
    <p:sldId id="277" r:id="rId6"/>
    <p:sldId id="286" r:id="rId7"/>
    <p:sldId id="281" r:id="rId8"/>
    <p:sldId id="28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5D0F"/>
    <a:srgbClr val="505050"/>
    <a:srgbClr val="000000"/>
    <a:srgbClr val="FFFFFF"/>
    <a:srgbClr val="005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020" autoAdjust="0"/>
    <p:restoredTop sz="94621" autoAdjust="0"/>
  </p:normalViewPr>
  <p:slideViewPr>
    <p:cSldViewPr snapToGrid="0">
      <p:cViewPr>
        <p:scale>
          <a:sx n="100" d="100"/>
          <a:sy n="100" d="100"/>
        </p:scale>
        <p:origin x="-62" y="6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E42A1C-E791-42B2-A132-476D13C72A7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285D92E7-7AD5-44CF-BA9B-51CBECCA6E89}">
      <dgm:prSet phldrT="[Teksti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i-FI" dirty="0" smtClean="0"/>
            <a:t>Kunnan strategia</a:t>
          </a:r>
        </a:p>
        <a:p>
          <a:r>
            <a:rPr lang="fi-FI" dirty="0" smtClean="0"/>
            <a:t>Palvelusuunnitelma</a:t>
          </a:r>
        </a:p>
        <a:p>
          <a:r>
            <a:rPr lang="fi-FI" dirty="0" smtClean="0"/>
            <a:t>Palveluverkkoselvitys ja -suunnitelma</a:t>
          </a:r>
        </a:p>
      </dgm:t>
    </dgm:pt>
    <dgm:pt modelId="{3AAA6BAB-C31B-45D2-83B0-A01C7CA62B72}" type="parTrans" cxnId="{9ACDB9C6-A64B-43FF-A80E-ECB263CBE439}">
      <dgm:prSet/>
      <dgm:spPr/>
      <dgm:t>
        <a:bodyPr/>
        <a:lstStyle/>
        <a:p>
          <a:endParaRPr lang="fi-FI"/>
        </a:p>
      </dgm:t>
    </dgm:pt>
    <dgm:pt modelId="{184FF506-BC56-47B8-A9CB-E1CC20C3498B}" type="sibTrans" cxnId="{9ACDB9C6-A64B-43FF-A80E-ECB263CBE439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fi-FI"/>
        </a:p>
      </dgm:t>
    </dgm:pt>
    <dgm:pt modelId="{0A7DE9D7-2622-4AC3-B1F5-F36067CBD345}">
      <dgm:prSet phldrT="[Teksti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i-FI" dirty="0" smtClean="0"/>
            <a:t>Investointisuunnitelma</a:t>
          </a:r>
          <a:endParaRPr lang="fi-FI" dirty="0"/>
        </a:p>
      </dgm:t>
    </dgm:pt>
    <dgm:pt modelId="{EAE929E0-3A82-4151-B91C-96249C66083E}" type="parTrans" cxnId="{34FF7796-0633-4AA1-92F5-0F63B925774E}">
      <dgm:prSet/>
      <dgm:spPr/>
      <dgm:t>
        <a:bodyPr/>
        <a:lstStyle/>
        <a:p>
          <a:endParaRPr lang="fi-FI"/>
        </a:p>
      </dgm:t>
    </dgm:pt>
    <dgm:pt modelId="{F17242B8-3FBB-4610-9E8A-085AF11081CE}" type="sibTrans" cxnId="{34FF7796-0633-4AA1-92F5-0F63B925774E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fi-FI"/>
        </a:p>
      </dgm:t>
    </dgm:pt>
    <dgm:pt modelId="{D5B73709-FDE9-4C79-977F-CCEFD22322EB}">
      <dgm:prSet phldrT="[Teksti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i-FI" dirty="0" smtClean="0"/>
            <a:t>Tarveselvitys</a:t>
          </a:r>
        </a:p>
        <a:p>
          <a:r>
            <a:rPr lang="fi-FI" dirty="0" smtClean="0"/>
            <a:t>Hankesuunnittelu</a:t>
          </a:r>
        </a:p>
        <a:p>
          <a:r>
            <a:rPr lang="fi-FI" dirty="0" smtClean="0"/>
            <a:t>Suunnittelu</a:t>
          </a:r>
          <a:endParaRPr lang="fi-FI" dirty="0"/>
        </a:p>
      </dgm:t>
    </dgm:pt>
    <dgm:pt modelId="{792F115B-BB18-4DC1-83EC-942B352CCC7D}" type="parTrans" cxnId="{3489E067-ECD6-4F48-B428-2DB2D2BC1EDC}">
      <dgm:prSet/>
      <dgm:spPr/>
      <dgm:t>
        <a:bodyPr/>
        <a:lstStyle/>
        <a:p>
          <a:endParaRPr lang="fi-FI"/>
        </a:p>
      </dgm:t>
    </dgm:pt>
    <dgm:pt modelId="{51F107DE-A04A-4185-A7BD-5E014AA921BE}" type="sibTrans" cxnId="{3489E067-ECD6-4F48-B428-2DB2D2BC1EDC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fi-FI"/>
        </a:p>
      </dgm:t>
    </dgm:pt>
    <dgm:pt modelId="{463660BB-4518-40C4-8E7E-59E9C098C133}">
      <dgm:prSet phldrT="[Teksti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i-FI" dirty="0" smtClean="0"/>
            <a:t>Rakentaminen</a:t>
          </a:r>
        </a:p>
      </dgm:t>
    </dgm:pt>
    <dgm:pt modelId="{5746A4CF-A40C-42B3-81D9-877E8E973375}" type="parTrans" cxnId="{E38B4F2F-B853-4C75-8C2F-B05BD4A5E28A}">
      <dgm:prSet/>
      <dgm:spPr/>
      <dgm:t>
        <a:bodyPr/>
        <a:lstStyle/>
        <a:p>
          <a:endParaRPr lang="fi-FI"/>
        </a:p>
      </dgm:t>
    </dgm:pt>
    <dgm:pt modelId="{EAA49167-52F6-414F-925A-8FB7ECF37EFD}" type="sibTrans" cxnId="{E38B4F2F-B853-4C75-8C2F-B05BD4A5E28A}">
      <dgm:prSet/>
      <dgm:spPr/>
      <dgm:t>
        <a:bodyPr/>
        <a:lstStyle/>
        <a:p>
          <a:endParaRPr lang="fi-FI"/>
        </a:p>
      </dgm:t>
    </dgm:pt>
    <dgm:pt modelId="{A195F8CD-CF4A-4A00-88E5-225405092B32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i-FI" dirty="0" smtClean="0"/>
            <a:t>Hankkeen toimintasuunnitelma</a:t>
          </a:r>
        </a:p>
      </dgm:t>
    </dgm:pt>
    <dgm:pt modelId="{AABC3F3A-9A0D-4C54-8992-FC75C2722939}" type="parTrans" cxnId="{1BC520B8-B9AB-4FE6-9981-2E5CF9990E33}">
      <dgm:prSet/>
      <dgm:spPr/>
      <dgm:t>
        <a:bodyPr/>
        <a:lstStyle/>
        <a:p>
          <a:endParaRPr lang="fi-FI"/>
        </a:p>
      </dgm:t>
    </dgm:pt>
    <dgm:pt modelId="{F6102889-D7A4-467A-AD2B-88B51D41673D}" type="sibTrans" cxnId="{1BC520B8-B9AB-4FE6-9981-2E5CF9990E33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fi-FI"/>
        </a:p>
      </dgm:t>
    </dgm:pt>
    <dgm:pt modelId="{7930B03E-F120-446E-A294-3FB067CD9CDF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i-FI" dirty="0" smtClean="0"/>
            <a:t>Käyttöönotto</a:t>
          </a:r>
          <a:endParaRPr lang="fi-FI" dirty="0"/>
        </a:p>
      </dgm:t>
    </dgm:pt>
    <dgm:pt modelId="{CEA30F9E-3173-4909-B4C4-10A5057C0ADD}" type="parTrans" cxnId="{4B8AB984-5A5F-44E3-B52C-44593BC90642}">
      <dgm:prSet/>
      <dgm:spPr/>
      <dgm:t>
        <a:bodyPr/>
        <a:lstStyle/>
        <a:p>
          <a:endParaRPr lang="fi-FI"/>
        </a:p>
      </dgm:t>
    </dgm:pt>
    <dgm:pt modelId="{C2D42427-DC9B-4391-BEA5-A7CB6E653EF1}" type="sibTrans" cxnId="{4B8AB984-5A5F-44E3-B52C-44593BC90642}">
      <dgm:prSet/>
      <dgm:spPr/>
      <dgm:t>
        <a:bodyPr/>
        <a:lstStyle/>
        <a:p>
          <a:endParaRPr lang="fi-FI"/>
        </a:p>
      </dgm:t>
    </dgm:pt>
    <dgm:pt modelId="{4D622D64-A3BC-4791-9A18-21CAB2266EDA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i-FI" dirty="0" smtClean="0"/>
            <a:t>Käyttö</a:t>
          </a:r>
          <a:endParaRPr lang="fi-FI" dirty="0"/>
        </a:p>
      </dgm:t>
    </dgm:pt>
    <dgm:pt modelId="{1C5B4909-A4A4-457E-9C19-AB6F6CDA8EF6}" type="parTrans" cxnId="{2011E16E-8045-46DF-A71A-77001453D88C}">
      <dgm:prSet/>
      <dgm:spPr/>
      <dgm:t>
        <a:bodyPr/>
        <a:lstStyle/>
        <a:p>
          <a:endParaRPr lang="fi-FI"/>
        </a:p>
      </dgm:t>
    </dgm:pt>
    <dgm:pt modelId="{07174EF4-0B77-46FC-885C-59628D1829D3}" type="sibTrans" cxnId="{2011E16E-8045-46DF-A71A-77001453D88C}">
      <dgm:prSet/>
      <dgm:spPr/>
      <dgm:t>
        <a:bodyPr/>
        <a:lstStyle/>
        <a:p>
          <a:endParaRPr lang="fi-FI"/>
        </a:p>
      </dgm:t>
    </dgm:pt>
    <dgm:pt modelId="{6B3FCF70-7D79-4F97-A5EB-FD9397A3143E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i-FI" dirty="0" smtClean="0"/>
            <a:t>Takuuaika</a:t>
          </a:r>
          <a:endParaRPr lang="fi-FI" dirty="0"/>
        </a:p>
      </dgm:t>
    </dgm:pt>
    <dgm:pt modelId="{97F4102A-E947-4667-A470-FAF0E7D77C96}" type="parTrans" cxnId="{08D7E07D-D666-47DB-A8F4-3505C6069EF6}">
      <dgm:prSet/>
      <dgm:spPr/>
      <dgm:t>
        <a:bodyPr/>
        <a:lstStyle/>
        <a:p>
          <a:endParaRPr lang="fi-FI"/>
        </a:p>
      </dgm:t>
    </dgm:pt>
    <dgm:pt modelId="{8C55E1CA-D443-4C98-BAAC-5CEDA2D4B26F}" type="sibTrans" cxnId="{08D7E07D-D666-47DB-A8F4-3505C6069EF6}">
      <dgm:prSet/>
      <dgm:spPr/>
      <dgm:t>
        <a:bodyPr/>
        <a:lstStyle/>
        <a:p>
          <a:endParaRPr lang="fi-FI"/>
        </a:p>
      </dgm:t>
    </dgm:pt>
    <dgm:pt modelId="{950F1706-4064-4585-A713-003FBC1B8C16}" type="pres">
      <dgm:prSet presAssocID="{35E42A1C-E791-42B2-A132-476D13C72A7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0920C5F6-BA72-44D1-9637-D645A0D2C1CB}" type="pres">
      <dgm:prSet presAssocID="{35E42A1C-E791-42B2-A132-476D13C72A7A}" presName="dummyMaxCanvas" presStyleCnt="0">
        <dgm:presLayoutVars/>
      </dgm:prSet>
      <dgm:spPr/>
    </dgm:pt>
    <dgm:pt modelId="{497F4BCC-682E-4968-8C96-6B9F9F1E8417}" type="pres">
      <dgm:prSet presAssocID="{35E42A1C-E791-42B2-A132-476D13C72A7A}" presName="FiveNodes_1" presStyleLbl="node1" presStyleIdx="0" presStyleCnt="5" custScaleX="82645" custScaleY="8264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980965A-2FB4-4106-92F5-53DDEDDF164B}" type="pres">
      <dgm:prSet presAssocID="{35E42A1C-E791-42B2-A132-476D13C72A7A}" presName="FiveNodes_2" presStyleLbl="node1" presStyleIdx="1" presStyleCnt="5" custScaleX="82645" custScaleY="8264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72449D4-8DF8-40D0-8663-D80344B491EC}" type="pres">
      <dgm:prSet presAssocID="{35E42A1C-E791-42B2-A132-476D13C72A7A}" presName="FiveNodes_3" presStyleLbl="node1" presStyleIdx="2" presStyleCnt="5" custScaleX="82645" custScaleY="8264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92EE2E4-B071-4535-96C2-1DE80D9EEBDD}" type="pres">
      <dgm:prSet presAssocID="{35E42A1C-E791-42B2-A132-476D13C72A7A}" presName="FiveNodes_4" presStyleLbl="node1" presStyleIdx="3" presStyleCnt="5" custScaleX="82645" custScaleY="8264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0934646-D6DC-443A-BA11-31D7C1B55FEB}" type="pres">
      <dgm:prSet presAssocID="{35E42A1C-E791-42B2-A132-476D13C72A7A}" presName="FiveNodes_5" presStyleLbl="node1" presStyleIdx="4" presStyleCnt="5" custScaleX="82645" custScaleY="8264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FB016C44-779B-4F0A-91B6-567E96F48AAE}" type="pres">
      <dgm:prSet presAssocID="{35E42A1C-E791-42B2-A132-476D13C72A7A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36E0E6A-C59C-4DA3-B8E5-EC46FEDD3716}" type="pres">
      <dgm:prSet presAssocID="{35E42A1C-E791-42B2-A132-476D13C72A7A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B63CFD0-10C0-4592-AC0F-D7964EC40C02}" type="pres">
      <dgm:prSet presAssocID="{35E42A1C-E791-42B2-A132-476D13C72A7A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16A4D0B-1663-43D1-AD9C-9E0BA32B8CC1}" type="pres">
      <dgm:prSet presAssocID="{35E42A1C-E791-42B2-A132-476D13C72A7A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443DD45-DCB5-4673-A476-C0CFBFBBF739}" type="pres">
      <dgm:prSet presAssocID="{35E42A1C-E791-42B2-A132-476D13C72A7A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F3B9B1D-AF38-482D-A86F-3EAE8CEDDA62}" type="pres">
      <dgm:prSet presAssocID="{35E42A1C-E791-42B2-A132-476D13C72A7A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E6F8C5E-818C-4596-AED7-6A80F7B74A74}" type="pres">
      <dgm:prSet presAssocID="{35E42A1C-E791-42B2-A132-476D13C72A7A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0DDE0AB-992C-4DBF-B6DD-165274729862}" type="pres">
      <dgm:prSet presAssocID="{35E42A1C-E791-42B2-A132-476D13C72A7A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121F964-3D50-4F43-86A4-D153671CEC33}" type="pres">
      <dgm:prSet presAssocID="{35E42A1C-E791-42B2-A132-476D13C72A7A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34FF7796-0633-4AA1-92F5-0F63B925774E}" srcId="{35E42A1C-E791-42B2-A132-476D13C72A7A}" destId="{0A7DE9D7-2622-4AC3-B1F5-F36067CBD345}" srcOrd="1" destOrd="0" parTransId="{EAE929E0-3A82-4151-B91C-96249C66083E}" sibTransId="{F17242B8-3FBB-4610-9E8A-085AF11081CE}"/>
    <dgm:cxn modelId="{08D7E07D-D666-47DB-A8F4-3505C6069EF6}" srcId="{463660BB-4518-40C4-8E7E-59E9C098C133}" destId="{6B3FCF70-7D79-4F97-A5EB-FD9397A3143E}" srcOrd="2" destOrd="0" parTransId="{97F4102A-E947-4667-A470-FAF0E7D77C96}" sibTransId="{8C55E1CA-D443-4C98-BAAC-5CEDA2D4B26F}"/>
    <dgm:cxn modelId="{FFC35664-55AC-4C33-9955-C605C881FC7C}" type="presOf" srcId="{4D622D64-A3BC-4791-9A18-21CAB2266EDA}" destId="{9121F964-3D50-4F43-86A4-D153671CEC33}" srcOrd="1" destOrd="2" presId="urn:microsoft.com/office/officeart/2005/8/layout/vProcess5"/>
    <dgm:cxn modelId="{3489E067-ECD6-4F48-B428-2DB2D2BC1EDC}" srcId="{35E42A1C-E791-42B2-A132-476D13C72A7A}" destId="{D5B73709-FDE9-4C79-977F-CCEFD22322EB}" srcOrd="3" destOrd="0" parTransId="{792F115B-BB18-4DC1-83EC-942B352CCC7D}" sibTransId="{51F107DE-A04A-4185-A7BD-5E014AA921BE}"/>
    <dgm:cxn modelId="{1BC520B8-B9AB-4FE6-9981-2E5CF9990E33}" srcId="{35E42A1C-E791-42B2-A132-476D13C72A7A}" destId="{A195F8CD-CF4A-4A00-88E5-225405092B32}" srcOrd="2" destOrd="0" parTransId="{AABC3F3A-9A0D-4C54-8992-FC75C2722939}" sibTransId="{F6102889-D7A4-467A-AD2B-88B51D41673D}"/>
    <dgm:cxn modelId="{E38B4F2F-B853-4C75-8C2F-B05BD4A5E28A}" srcId="{35E42A1C-E791-42B2-A132-476D13C72A7A}" destId="{463660BB-4518-40C4-8E7E-59E9C098C133}" srcOrd="4" destOrd="0" parTransId="{5746A4CF-A40C-42B3-81D9-877E8E973375}" sibTransId="{EAA49167-52F6-414F-925A-8FB7ECF37EFD}"/>
    <dgm:cxn modelId="{FCDA37E8-1868-4D4B-9D6F-0FF72C7CD2D6}" type="presOf" srcId="{A195F8CD-CF4A-4A00-88E5-225405092B32}" destId="{DE6F8C5E-818C-4596-AED7-6A80F7B74A74}" srcOrd="1" destOrd="0" presId="urn:microsoft.com/office/officeart/2005/8/layout/vProcess5"/>
    <dgm:cxn modelId="{3ACF6266-A69A-43FD-A39C-8F6E626308F5}" type="presOf" srcId="{6B3FCF70-7D79-4F97-A5EB-FD9397A3143E}" destId="{E0934646-D6DC-443A-BA11-31D7C1B55FEB}" srcOrd="0" destOrd="3" presId="urn:microsoft.com/office/officeart/2005/8/layout/vProcess5"/>
    <dgm:cxn modelId="{94E9D17E-C8B0-47E5-9614-0670D4A473CB}" type="presOf" srcId="{D5B73709-FDE9-4C79-977F-CCEFD22322EB}" destId="{50DDE0AB-992C-4DBF-B6DD-165274729862}" srcOrd="1" destOrd="0" presId="urn:microsoft.com/office/officeart/2005/8/layout/vProcess5"/>
    <dgm:cxn modelId="{4B8AB984-5A5F-44E3-B52C-44593BC90642}" srcId="{463660BB-4518-40C4-8E7E-59E9C098C133}" destId="{7930B03E-F120-446E-A294-3FB067CD9CDF}" srcOrd="0" destOrd="0" parTransId="{CEA30F9E-3173-4909-B4C4-10A5057C0ADD}" sibTransId="{C2D42427-DC9B-4391-BEA5-A7CB6E653EF1}"/>
    <dgm:cxn modelId="{2A28CF05-8CF3-4F22-936A-DA2CD3BA852D}" type="presOf" srcId="{51F107DE-A04A-4185-A7BD-5E014AA921BE}" destId="{716A4D0B-1663-43D1-AD9C-9E0BA32B8CC1}" srcOrd="0" destOrd="0" presId="urn:microsoft.com/office/officeart/2005/8/layout/vProcess5"/>
    <dgm:cxn modelId="{9ACDB9C6-A64B-43FF-A80E-ECB263CBE439}" srcId="{35E42A1C-E791-42B2-A132-476D13C72A7A}" destId="{285D92E7-7AD5-44CF-BA9B-51CBECCA6E89}" srcOrd="0" destOrd="0" parTransId="{3AAA6BAB-C31B-45D2-83B0-A01C7CA62B72}" sibTransId="{184FF506-BC56-47B8-A9CB-E1CC20C3498B}"/>
    <dgm:cxn modelId="{A233F812-5D54-42D3-9B46-E86A362B5CC8}" type="presOf" srcId="{F6102889-D7A4-467A-AD2B-88B51D41673D}" destId="{0B63CFD0-10C0-4592-AC0F-D7964EC40C02}" srcOrd="0" destOrd="0" presId="urn:microsoft.com/office/officeart/2005/8/layout/vProcess5"/>
    <dgm:cxn modelId="{08ED1D3B-2693-4910-A1C1-1F0C203C12AF}" type="presOf" srcId="{7930B03E-F120-446E-A294-3FB067CD9CDF}" destId="{E0934646-D6DC-443A-BA11-31D7C1B55FEB}" srcOrd="0" destOrd="1" presId="urn:microsoft.com/office/officeart/2005/8/layout/vProcess5"/>
    <dgm:cxn modelId="{A6AE522F-5F94-4FE7-A862-20C1D91B3714}" type="presOf" srcId="{0A7DE9D7-2622-4AC3-B1F5-F36067CBD345}" destId="{3F3B9B1D-AF38-482D-A86F-3EAE8CEDDA62}" srcOrd="1" destOrd="0" presId="urn:microsoft.com/office/officeart/2005/8/layout/vProcess5"/>
    <dgm:cxn modelId="{7995F4F1-1638-4B7F-AAC0-F53712B69AC9}" type="presOf" srcId="{463660BB-4518-40C4-8E7E-59E9C098C133}" destId="{9121F964-3D50-4F43-86A4-D153671CEC33}" srcOrd="1" destOrd="0" presId="urn:microsoft.com/office/officeart/2005/8/layout/vProcess5"/>
    <dgm:cxn modelId="{0E6DC50C-90F4-4234-9741-8FEB0551E0FE}" type="presOf" srcId="{184FF506-BC56-47B8-A9CB-E1CC20C3498B}" destId="{FB016C44-779B-4F0A-91B6-567E96F48AAE}" srcOrd="0" destOrd="0" presId="urn:microsoft.com/office/officeart/2005/8/layout/vProcess5"/>
    <dgm:cxn modelId="{AD1644AA-0E79-4343-A9E9-39BB389EE52D}" type="presOf" srcId="{35E42A1C-E791-42B2-A132-476D13C72A7A}" destId="{950F1706-4064-4585-A713-003FBC1B8C16}" srcOrd="0" destOrd="0" presId="urn:microsoft.com/office/officeart/2005/8/layout/vProcess5"/>
    <dgm:cxn modelId="{97E094CF-B58F-4531-B444-200D975735B1}" type="presOf" srcId="{F17242B8-3FBB-4610-9E8A-085AF11081CE}" destId="{D36E0E6A-C59C-4DA3-B8E5-EC46FEDD3716}" srcOrd="0" destOrd="0" presId="urn:microsoft.com/office/officeart/2005/8/layout/vProcess5"/>
    <dgm:cxn modelId="{4FD669BC-6DB1-42C8-8CD3-CFCAF43775DD}" type="presOf" srcId="{4D622D64-A3BC-4791-9A18-21CAB2266EDA}" destId="{E0934646-D6DC-443A-BA11-31D7C1B55FEB}" srcOrd="0" destOrd="2" presId="urn:microsoft.com/office/officeart/2005/8/layout/vProcess5"/>
    <dgm:cxn modelId="{98AE0603-AFA4-47AD-A9EB-8155FCBD35E0}" type="presOf" srcId="{463660BB-4518-40C4-8E7E-59E9C098C133}" destId="{E0934646-D6DC-443A-BA11-31D7C1B55FEB}" srcOrd="0" destOrd="0" presId="urn:microsoft.com/office/officeart/2005/8/layout/vProcess5"/>
    <dgm:cxn modelId="{2011E16E-8045-46DF-A71A-77001453D88C}" srcId="{463660BB-4518-40C4-8E7E-59E9C098C133}" destId="{4D622D64-A3BC-4791-9A18-21CAB2266EDA}" srcOrd="1" destOrd="0" parTransId="{1C5B4909-A4A4-457E-9C19-AB6F6CDA8EF6}" sibTransId="{07174EF4-0B77-46FC-885C-59628D1829D3}"/>
    <dgm:cxn modelId="{1B2BDE05-A9C2-4DC2-AD84-BB6C5EC5BD6E}" type="presOf" srcId="{D5B73709-FDE9-4C79-977F-CCEFD22322EB}" destId="{492EE2E4-B071-4535-96C2-1DE80D9EEBDD}" srcOrd="0" destOrd="0" presId="urn:microsoft.com/office/officeart/2005/8/layout/vProcess5"/>
    <dgm:cxn modelId="{8B579EA8-AB75-4DF7-9672-4EB6141633AC}" type="presOf" srcId="{6B3FCF70-7D79-4F97-A5EB-FD9397A3143E}" destId="{9121F964-3D50-4F43-86A4-D153671CEC33}" srcOrd="1" destOrd="3" presId="urn:microsoft.com/office/officeart/2005/8/layout/vProcess5"/>
    <dgm:cxn modelId="{F90FA594-F506-4DD4-80CA-CD6139B641CF}" type="presOf" srcId="{A195F8CD-CF4A-4A00-88E5-225405092B32}" destId="{872449D4-8DF8-40D0-8663-D80344B491EC}" srcOrd="0" destOrd="0" presId="urn:microsoft.com/office/officeart/2005/8/layout/vProcess5"/>
    <dgm:cxn modelId="{442B9593-A214-496B-BD02-B1AAED22F715}" type="presOf" srcId="{7930B03E-F120-446E-A294-3FB067CD9CDF}" destId="{9121F964-3D50-4F43-86A4-D153671CEC33}" srcOrd="1" destOrd="1" presId="urn:microsoft.com/office/officeart/2005/8/layout/vProcess5"/>
    <dgm:cxn modelId="{743F1646-B07A-48A8-AB18-E77D04E7C868}" type="presOf" srcId="{0A7DE9D7-2622-4AC3-B1F5-F36067CBD345}" destId="{B980965A-2FB4-4106-92F5-53DDEDDF164B}" srcOrd="0" destOrd="0" presId="urn:microsoft.com/office/officeart/2005/8/layout/vProcess5"/>
    <dgm:cxn modelId="{16808E73-6C16-479A-A445-AD643D83F49C}" type="presOf" srcId="{285D92E7-7AD5-44CF-BA9B-51CBECCA6E89}" destId="{0443DD45-DCB5-4673-A476-C0CFBFBBF739}" srcOrd="1" destOrd="0" presId="urn:microsoft.com/office/officeart/2005/8/layout/vProcess5"/>
    <dgm:cxn modelId="{67769B39-AFFA-4856-BF43-01FB2E5E139D}" type="presOf" srcId="{285D92E7-7AD5-44CF-BA9B-51CBECCA6E89}" destId="{497F4BCC-682E-4968-8C96-6B9F9F1E8417}" srcOrd="0" destOrd="0" presId="urn:microsoft.com/office/officeart/2005/8/layout/vProcess5"/>
    <dgm:cxn modelId="{92B32AF5-140F-4FCD-8C35-AAB53EA5F638}" type="presParOf" srcId="{950F1706-4064-4585-A713-003FBC1B8C16}" destId="{0920C5F6-BA72-44D1-9637-D645A0D2C1CB}" srcOrd="0" destOrd="0" presId="urn:microsoft.com/office/officeart/2005/8/layout/vProcess5"/>
    <dgm:cxn modelId="{2815A879-BF5F-452A-9B53-A87AA98A0FDD}" type="presParOf" srcId="{950F1706-4064-4585-A713-003FBC1B8C16}" destId="{497F4BCC-682E-4968-8C96-6B9F9F1E8417}" srcOrd="1" destOrd="0" presId="urn:microsoft.com/office/officeart/2005/8/layout/vProcess5"/>
    <dgm:cxn modelId="{D15AA2C6-45E9-4C39-845C-5E543F3B3EFC}" type="presParOf" srcId="{950F1706-4064-4585-A713-003FBC1B8C16}" destId="{B980965A-2FB4-4106-92F5-53DDEDDF164B}" srcOrd="2" destOrd="0" presId="urn:microsoft.com/office/officeart/2005/8/layout/vProcess5"/>
    <dgm:cxn modelId="{2FC767FD-1E5E-4288-9523-3BA7DA0D0DB4}" type="presParOf" srcId="{950F1706-4064-4585-A713-003FBC1B8C16}" destId="{872449D4-8DF8-40D0-8663-D80344B491EC}" srcOrd="3" destOrd="0" presId="urn:microsoft.com/office/officeart/2005/8/layout/vProcess5"/>
    <dgm:cxn modelId="{9DC00F6C-BC71-4B0B-B39E-7BF1E7AB8858}" type="presParOf" srcId="{950F1706-4064-4585-A713-003FBC1B8C16}" destId="{492EE2E4-B071-4535-96C2-1DE80D9EEBDD}" srcOrd="4" destOrd="0" presId="urn:microsoft.com/office/officeart/2005/8/layout/vProcess5"/>
    <dgm:cxn modelId="{DCD138BC-B40B-479F-B0CA-454AF663FA0E}" type="presParOf" srcId="{950F1706-4064-4585-A713-003FBC1B8C16}" destId="{E0934646-D6DC-443A-BA11-31D7C1B55FEB}" srcOrd="5" destOrd="0" presId="urn:microsoft.com/office/officeart/2005/8/layout/vProcess5"/>
    <dgm:cxn modelId="{74E0A788-0955-4094-AEDA-7A4E659F7C30}" type="presParOf" srcId="{950F1706-4064-4585-A713-003FBC1B8C16}" destId="{FB016C44-779B-4F0A-91B6-567E96F48AAE}" srcOrd="6" destOrd="0" presId="urn:microsoft.com/office/officeart/2005/8/layout/vProcess5"/>
    <dgm:cxn modelId="{7D840D5D-6A14-486A-A9B6-C2620480730A}" type="presParOf" srcId="{950F1706-4064-4585-A713-003FBC1B8C16}" destId="{D36E0E6A-C59C-4DA3-B8E5-EC46FEDD3716}" srcOrd="7" destOrd="0" presId="urn:microsoft.com/office/officeart/2005/8/layout/vProcess5"/>
    <dgm:cxn modelId="{F98EAAB8-E591-4D99-8DE4-0B65120DB205}" type="presParOf" srcId="{950F1706-4064-4585-A713-003FBC1B8C16}" destId="{0B63CFD0-10C0-4592-AC0F-D7964EC40C02}" srcOrd="8" destOrd="0" presId="urn:microsoft.com/office/officeart/2005/8/layout/vProcess5"/>
    <dgm:cxn modelId="{4962D1C5-8B82-48EE-A96F-6362779A2829}" type="presParOf" srcId="{950F1706-4064-4585-A713-003FBC1B8C16}" destId="{716A4D0B-1663-43D1-AD9C-9E0BA32B8CC1}" srcOrd="9" destOrd="0" presId="urn:microsoft.com/office/officeart/2005/8/layout/vProcess5"/>
    <dgm:cxn modelId="{19DDB196-77BB-4F2F-B77A-9C3BFC2AD670}" type="presParOf" srcId="{950F1706-4064-4585-A713-003FBC1B8C16}" destId="{0443DD45-DCB5-4673-A476-C0CFBFBBF739}" srcOrd="10" destOrd="0" presId="urn:microsoft.com/office/officeart/2005/8/layout/vProcess5"/>
    <dgm:cxn modelId="{BA25077D-2C66-493E-9D9C-D4064F690751}" type="presParOf" srcId="{950F1706-4064-4585-A713-003FBC1B8C16}" destId="{3F3B9B1D-AF38-482D-A86F-3EAE8CEDDA62}" srcOrd="11" destOrd="0" presId="urn:microsoft.com/office/officeart/2005/8/layout/vProcess5"/>
    <dgm:cxn modelId="{A2C5C820-4C1D-4137-95E5-53955C719984}" type="presParOf" srcId="{950F1706-4064-4585-A713-003FBC1B8C16}" destId="{DE6F8C5E-818C-4596-AED7-6A80F7B74A74}" srcOrd="12" destOrd="0" presId="urn:microsoft.com/office/officeart/2005/8/layout/vProcess5"/>
    <dgm:cxn modelId="{C824E8F5-0CA6-4BBD-8703-BCCC58809F91}" type="presParOf" srcId="{950F1706-4064-4585-A713-003FBC1B8C16}" destId="{50DDE0AB-992C-4DBF-B6DD-165274729862}" srcOrd="13" destOrd="0" presId="urn:microsoft.com/office/officeart/2005/8/layout/vProcess5"/>
    <dgm:cxn modelId="{1285C650-8681-489B-A951-DE1A7B186439}" type="presParOf" srcId="{950F1706-4064-4585-A713-003FBC1B8C16}" destId="{9121F964-3D50-4F43-86A4-D153671CEC33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7F4BCC-682E-4968-8C96-6B9F9F1E8417}">
      <dsp:nvSpPr>
        <dsp:cNvPr id="0" name=""/>
        <dsp:cNvSpPr/>
      </dsp:nvSpPr>
      <dsp:spPr>
        <a:xfrm>
          <a:off x="407314" y="73515"/>
          <a:ext cx="3879290" cy="70016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Kunnan strategia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Palvelusuunnitelma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Palveluverkkoselvitys ja -suunnitelma</a:t>
          </a:r>
        </a:p>
      </dsp:txBody>
      <dsp:txXfrm>
        <a:off x="427821" y="94022"/>
        <a:ext cx="3041842" cy="659147"/>
      </dsp:txXfrm>
    </dsp:sp>
    <dsp:sp modelId="{B980965A-2FB4-4106-92F5-53DDEDDF164B}">
      <dsp:nvSpPr>
        <dsp:cNvPr id="0" name=""/>
        <dsp:cNvSpPr/>
      </dsp:nvSpPr>
      <dsp:spPr>
        <a:xfrm>
          <a:off x="757834" y="1038372"/>
          <a:ext cx="3879290" cy="70016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Investointisuunnitelma</a:t>
          </a:r>
          <a:endParaRPr lang="fi-FI" sz="1000" kern="1200" dirty="0"/>
        </a:p>
      </dsp:txBody>
      <dsp:txXfrm>
        <a:off x="778341" y="1058879"/>
        <a:ext cx="3093483" cy="659147"/>
      </dsp:txXfrm>
    </dsp:sp>
    <dsp:sp modelId="{872449D4-8DF8-40D0-8663-D80344B491EC}">
      <dsp:nvSpPr>
        <dsp:cNvPr id="0" name=""/>
        <dsp:cNvSpPr/>
      </dsp:nvSpPr>
      <dsp:spPr>
        <a:xfrm>
          <a:off x="1108354" y="2003229"/>
          <a:ext cx="3879290" cy="70016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Hankkeen toimintasuunnitelma</a:t>
          </a:r>
        </a:p>
      </dsp:txBody>
      <dsp:txXfrm>
        <a:off x="1128861" y="2023736"/>
        <a:ext cx="3093483" cy="659147"/>
      </dsp:txXfrm>
    </dsp:sp>
    <dsp:sp modelId="{492EE2E4-B071-4535-96C2-1DE80D9EEBDD}">
      <dsp:nvSpPr>
        <dsp:cNvPr id="0" name=""/>
        <dsp:cNvSpPr/>
      </dsp:nvSpPr>
      <dsp:spPr>
        <a:xfrm>
          <a:off x="1458874" y="2968086"/>
          <a:ext cx="3879290" cy="70016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Tarveselvitys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Hankesuunnittelu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Suunnittelu</a:t>
          </a:r>
          <a:endParaRPr lang="fi-FI" sz="1000" kern="1200" dirty="0"/>
        </a:p>
      </dsp:txBody>
      <dsp:txXfrm>
        <a:off x="1479381" y="2988593"/>
        <a:ext cx="3093483" cy="659147"/>
      </dsp:txXfrm>
    </dsp:sp>
    <dsp:sp modelId="{E0934646-D6DC-443A-BA11-31D7C1B55FEB}">
      <dsp:nvSpPr>
        <dsp:cNvPr id="0" name=""/>
        <dsp:cNvSpPr/>
      </dsp:nvSpPr>
      <dsp:spPr>
        <a:xfrm>
          <a:off x="1809394" y="3932943"/>
          <a:ext cx="3879290" cy="70016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Rakentaminen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800" kern="1200" dirty="0" smtClean="0"/>
            <a:t>Käyttöönotto</a:t>
          </a:r>
          <a:endParaRPr lang="fi-FI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800" kern="1200" dirty="0" smtClean="0"/>
            <a:t>Käyttö</a:t>
          </a:r>
          <a:endParaRPr lang="fi-FI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800" kern="1200" dirty="0" smtClean="0"/>
            <a:t>Takuuaika</a:t>
          </a:r>
          <a:endParaRPr lang="fi-FI" sz="800" kern="1200" dirty="0"/>
        </a:p>
      </dsp:txBody>
      <dsp:txXfrm>
        <a:off x="1829901" y="3953450"/>
        <a:ext cx="3093483" cy="659147"/>
      </dsp:txXfrm>
    </dsp:sp>
    <dsp:sp modelId="{FB016C44-779B-4F0A-91B6-567E96F48AAE}">
      <dsp:nvSpPr>
        <dsp:cNvPr id="0" name=""/>
        <dsp:cNvSpPr/>
      </dsp:nvSpPr>
      <dsp:spPr>
        <a:xfrm>
          <a:off x="4143245" y="618920"/>
          <a:ext cx="550674" cy="550674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2500" kern="1200"/>
        </a:p>
      </dsp:txBody>
      <dsp:txXfrm>
        <a:off x="4267147" y="618920"/>
        <a:ext cx="302870" cy="414382"/>
      </dsp:txXfrm>
    </dsp:sp>
    <dsp:sp modelId="{D36E0E6A-C59C-4DA3-B8E5-EC46FEDD3716}">
      <dsp:nvSpPr>
        <dsp:cNvPr id="0" name=""/>
        <dsp:cNvSpPr/>
      </dsp:nvSpPr>
      <dsp:spPr>
        <a:xfrm>
          <a:off x="4493765" y="1583777"/>
          <a:ext cx="550674" cy="550674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2500" kern="1200"/>
        </a:p>
      </dsp:txBody>
      <dsp:txXfrm>
        <a:off x="4617667" y="1583777"/>
        <a:ext cx="302870" cy="414382"/>
      </dsp:txXfrm>
    </dsp:sp>
    <dsp:sp modelId="{0B63CFD0-10C0-4592-AC0F-D7964EC40C02}">
      <dsp:nvSpPr>
        <dsp:cNvPr id="0" name=""/>
        <dsp:cNvSpPr/>
      </dsp:nvSpPr>
      <dsp:spPr>
        <a:xfrm>
          <a:off x="4844285" y="2534514"/>
          <a:ext cx="550674" cy="550674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2500" kern="1200"/>
        </a:p>
      </dsp:txBody>
      <dsp:txXfrm>
        <a:off x="4968187" y="2534514"/>
        <a:ext cx="302870" cy="414382"/>
      </dsp:txXfrm>
    </dsp:sp>
    <dsp:sp modelId="{716A4D0B-1663-43D1-AD9C-9E0BA32B8CC1}">
      <dsp:nvSpPr>
        <dsp:cNvPr id="0" name=""/>
        <dsp:cNvSpPr/>
      </dsp:nvSpPr>
      <dsp:spPr>
        <a:xfrm>
          <a:off x="5194805" y="3508785"/>
          <a:ext cx="550674" cy="550674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2500" kern="1200"/>
        </a:p>
      </dsp:txBody>
      <dsp:txXfrm>
        <a:off x="5318707" y="3508785"/>
        <a:ext cx="302870" cy="4143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781C6-803F-4FAC-A214-D398B78875D0}" type="datetimeFigureOut">
              <a:rPr lang="fi-FI" smtClean="0"/>
              <a:t>19.4.2016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165DD-4D82-46D9-BDF9-17EB4A2816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8343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9" y="6452431"/>
            <a:ext cx="1704445" cy="1975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22363"/>
            <a:ext cx="8229600" cy="2387600"/>
          </a:xfrm>
        </p:spPr>
        <p:txBody>
          <a:bodyPr anchor="b"/>
          <a:lstStyle>
            <a:lvl1pPr algn="ctr">
              <a:defRPr sz="2600">
                <a:solidFill>
                  <a:schemeClr val="accent6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02038"/>
            <a:ext cx="82296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rgbClr val="5050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Raila Oksanen</a:t>
            </a:r>
            <a:endParaRPr lang="fi-FI"/>
          </a:p>
        </p:txBody>
      </p:sp>
      <p:cxnSp>
        <p:nvCxnSpPr>
          <p:cNvPr id="12" name="Suora yhdysviiva 11"/>
          <p:cNvCxnSpPr/>
          <p:nvPr/>
        </p:nvCxnSpPr>
        <p:spPr bwMode="auto">
          <a:xfrm>
            <a:off x="0" y="6256338"/>
            <a:ext cx="9144000" cy="0"/>
          </a:xfrm>
          <a:prstGeom prst="line">
            <a:avLst/>
          </a:prstGeom>
          <a:solidFill>
            <a:schemeClr val="bg2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Ellipsi 12"/>
          <p:cNvSpPr/>
          <p:nvPr/>
        </p:nvSpPr>
        <p:spPr bwMode="black">
          <a:xfrm>
            <a:off x="7575959" y="6113423"/>
            <a:ext cx="285829" cy="285829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4" name="Rectangle 14"/>
          <p:cNvSpPr txBox="1">
            <a:spLocks noChangeArrowheads="1"/>
          </p:cNvSpPr>
          <p:nvPr/>
        </p:nvSpPr>
        <p:spPr bwMode="auto">
          <a:xfrm>
            <a:off x="5751513" y="6503988"/>
            <a:ext cx="3179762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rgbClr val="ADAEA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/>
              <a:t> </a:t>
            </a:r>
            <a:fld id="{BCC369D7-AD67-4007-8CD9-AD74EEED516B}" type="datetime1">
              <a:rPr lang="fi-FI" sz="800" smtClean="0"/>
              <a:pPr/>
              <a:t>19.4.2016</a:t>
            </a:fld>
            <a:r>
              <a:rPr lang="fi-FI" sz="800" dirty="0" smtClean="0"/>
              <a:t>  Page </a:t>
            </a:r>
            <a:fld id="{EB7EC751-C128-4BC6-B06C-92EC109D3C79}" type="slidenum">
              <a:rPr lang="fi-FI" sz="800" smtClean="0"/>
              <a:pPr/>
              <a:t>‹#›</a:t>
            </a:fld>
            <a:endParaRPr lang="fi-FI" sz="800" dirty="0"/>
          </a:p>
        </p:txBody>
      </p:sp>
      <p:pic>
        <p:nvPicPr>
          <p:cNvPr id="15" name="Kuva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106" b="27529"/>
          <a:stretch/>
        </p:blipFill>
        <p:spPr>
          <a:xfrm>
            <a:off x="471489" y="229961"/>
            <a:ext cx="1324211" cy="572725"/>
          </a:xfrm>
          <a:prstGeom prst="rect">
            <a:avLst/>
          </a:prstGeom>
        </p:spPr>
      </p:pic>
      <p:sp>
        <p:nvSpPr>
          <p:cNvPr id="16" name="Ellipsi 6"/>
          <p:cNvSpPr/>
          <p:nvPr/>
        </p:nvSpPr>
        <p:spPr bwMode="auto">
          <a:xfrm>
            <a:off x="1908143" y="511648"/>
            <a:ext cx="219600" cy="219600"/>
          </a:xfrm>
          <a:prstGeom prst="ellipse">
            <a:avLst/>
          </a:prstGeom>
          <a:solidFill>
            <a:srgbClr val="E95D0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879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2400"/>
            <a:ext cx="8229600" cy="4752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buClr>
                <a:srgbClr val="005192"/>
              </a:buClr>
              <a:defRPr sz="2000">
                <a:solidFill>
                  <a:srgbClr val="505050"/>
                </a:solidFill>
              </a:defRPr>
            </a:lvl1pPr>
            <a:lvl2pPr>
              <a:buClr>
                <a:srgbClr val="005192"/>
              </a:buClr>
              <a:defRPr sz="1800">
                <a:solidFill>
                  <a:srgbClr val="505050"/>
                </a:solidFill>
              </a:defRPr>
            </a:lvl2pPr>
            <a:lvl3pPr>
              <a:buClr>
                <a:srgbClr val="005192"/>
              </a:buClr>
              <a:defRPr sz="1600">
                <a:solidFill>
                  <a:srgbClr val="505050"/>
                </a:solidFill>
              </a:defRPr>
            </a:lvl3pPr>
            <a:lvl4pPr>
              <a:buClr>
                <a:srgbClr val="005192"/>
              </a:buClr>
              <a:defRPr sz="1400">
                <a:solidFill>
                  <a:srgbClr val="505050"/>
                </a:solidFill>
              </a:defRPr>
            </a:lvl4pPr>
            <a:lvl5pPr>
              <a:buClr>
                <a:srgbClr val="005192"/>
              </a:buClr>
              <a:defRPr sz="1400">
                <a:solidFill>
                  <a:srgbClr val="505050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Raila Oksanen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6716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2400"/>
            <a:ext cx="4039200" cy="4752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7600" y="1292400"/>
            <a:ext cx="4039200" cy="4752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Raila Oksanen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8233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Raila Oksanen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4359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ukautettu asettelu">
    <p:bg>
      <p:bgPr>
        <a:solidFill>
          <a:srgbClr val="E95D0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186000"/>
            <a:ext cx="8229600" cy="822528"/>
          </a:xfrm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Raila Oksanen</a:t>
            </a:r>
            <a:endParaRPr lang="fi-FI" dirty="0"/>
          </a:p>
        </p:txBody>
      </p:sp>
      <p:cxnSp>
        <p:nvCxnSpPr>
          <p:cNvPr id="4" name="Suora yhdysviiva 3"/>
          <p:cNvCxnSpPr/>
          <p:nvPr/>
        </p:nvCxnSpPr>
        <p:spPr bwMode="auto">
          <a:xfrm>
            <a:off x="0" y="6256338"/>
            <a:ext cx="9144000" cy="0"/>
          </a:xfrm>
          <a:prstGeom prst="line">
            <a:avLst/>
          </a:prstGeom>
          <a:solidFill>
            <a:schemeClr val="bg2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Ellipsi 4"/>
          <p:cNvSpPr/>
          <p:nvPr/>
        </p:nvSpPr>
        <p:spPr bwMode="invGray">
          <a:xfrm>
            <a:off x="7575959" y="6113423"/>
            <a:ext cx="285829" cy="285829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7" name="Rectangle 14"/>
          <p:cNvSpPr txBox="1">
            <a:spLocks noChangeArrowheads="1"/>
          </p:cNvSpPr>
          <p:nvPr/>
        </p:nvSpPr>
        <p:spPr bwMode="auto">
          <a:xfrm>
            <a:off x="5751513" y="6503988"/>
            <a:ext cx="3179762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rgbClr val="ADAEA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>
                <a:solidFill>
                  <a:schemeClr val="bg1"/>
                </a:solidFill>
              </a:rPr>
              <a:t> </a:t>
            </a:r>
            <a:fld id="{BCC369D7-AD67-4007-8CD9-AD74EEED516B}" type="datetime1">
              <a:rPr lang="fi-FI" sz="800" smtClean="0">
                <a:solidFill>
                  <a:schemeClr val="bg1"/>
                </a:solidFill>
              </a:rPr>
              <a:pPr/>
              <a:t>19.4.2016</a:t>
            </a:fld>
            <a:r>
              <a:rPr lang="fi-FI" sz="800" dirty="0" smtClean="0">
                <a:solidFill>
                  <a:schemeClr val="bg1"/>
                </a:solidFill>
              </a:rPr>
              <a:t>  Page </a:t>
            </a:r>
            <a:fld id="{EB7EC751-C128-4BC6-B06C-92EC109D3C79}" type="slidenum">
              <a:rPr lang="fi-FI" sz="800" smtClean="0">
                <a:solidFill>
                  <a:schemeClr val="bg1"/>
                </a:solidFill>
              </a:rPr>
              <a:pPr/>
              <a:t>‹#›</a:t>
            </a:fld>
            <a:endParaRPr lang="fi-FI" sz="800" dirty="0">
              <a:solidFill>
                <a:schemeClr val="bg1"/>
              </a:solidFill>
            </a:endParaRPr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056"/>
          <a:stretch/>
        </p:blipFill>
        <p:spPr>
          <a:xfrm>
            <a:off x="471600" y="6390000"/>
            <a:ext cx="982550" cy="3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359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Mukautettu asettelu">
    <p:bg>
      <p:bgPr>
        <a:solidFill>
          <a:srgbClr val="E95D0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92" t="15335" r="4901" b="3223"/>
          <a:stretch/>
        </p:blipFill>
        <p:spPr>
          <a:xfrm>
            <a:off x="0" y="0"/>
            <a:ext cx="9144000" cy="6256337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206000"/>
            <a:ext cx="8229600" cy="822528"/>
          </a:xfrm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Raila Oksanen</a:t>
            </a:r>
            <a:endParaRPr lang="fi-FI" dirty="0"/>
          </a:p>
        </p:txBody>
      </p:sp>
      <p:cxnSp>
        <p:nvCxnSpPr>
          <p:cNvPr id="4" name="Suora yhdysviiva 3"/>
          <p:cNvCxnSpPr/>
          <p:nvPr/>
        </p:nvCxnSpPr>
        <p:spPr bwMode="auto">
          <a:xfrm>
            <a:off x="0" y="6256338"/>
            <a:ext cx="9144000" cy="0"/>
          </a:xfrm>
          <a:prstGeom prst="line">
            <a:avLst/>
          </a:prstGeom>
          <a:solidFill>
            <a:schemeClr val="bg2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Ellipsi 4"/>
          <p:cNvSpPr/>
          <p:nvPr/>
        </p:nvSpPr>
        <p:spPr bwMode="invGray">
          <a:xfrm>
            <a:off x="7575959" y="6113423"/>
            <a:ext cx="285829" cy="285829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7" name="Rectangle 14"/>
          <p:cNvSpPr txBox="1">
            <a:spLocks noChangeArrowheads="1"/>
          </p:cNvSpPr>
          <p:nvPr/>
        </p:nvSpPr>
        <p:spPr bwMode="auto">
          <a:xfrm>
            <a:off x="5751513" y="6503988"/>
            <a:ext cx="3179762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rgbClr val="ADAEA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>
                <a:solidFill>
                  <a:schemeClr val="bg1"/>
                </a:solidFill>
              </a:rPr>
              <a:t> </a:t>
            </a:r>
            <a:fld id="{BCC369D7-AD67-4007-8CD9-AD74EEED516B}" type="datetime1">
              <a:rPr lang="fi-FI" sz="800" smtClean="0">
                <a:solidFill>
                  <a:schemeClr val="bg1"/>
                </a:solidFill>
              </a:rPr>
              <a:pPr/>
              <a:t>19.4.2016</a:t>
            </a:fld>
            <a:r>
              <a:rPr lang="fi-FI" sz="800" dirty="0" smtClean="0">
                <a:solidFill>
                  <a:schemeClr val="bg1"/>
                </a:solidFill>
              </a:rPr>
              <a:t>  Page </a:t>
            </a:r>
            <a:fld id="{EB7EC751-C128-4BC6-B06C-92EC109D3C79}" type="slidenum">
              <a:rPr lang="fi-FI" sz="800" smtClean="0">
                <a:solidFill>
                  <a:schemeClr val="bg1"/>
                </a:solidFill>
              </a:rPr>
              <a:pPr/>
              <a:t>‹#›</a:t>
            </a:fld>
            <a:endParaRPr lang="fi-FI" sz="800" dirty="0">
              <a:solidFill>
                <a:schemeClr val="bg1"/>
              </a:solidFill>
            </a:endParaRPr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88" y="6379775"/>
            <a:ext cx="1055687" cy="36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989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7472"/>
            <a:ext cx="8229600" cy="82252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55464" y="147600"/>
            <a:ext cx="4025736" cy="199872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Raila Oksanen</a:t>
            </a:r>
            <a:endParaRPr lang="fi-FI"/>
          </a:p>
        </p:txBody>
      </p:sp>
      <p:cxnSp>
        <p:nvCxnSpPr>
          <p:cNvPr id="7" name="Suora yhdysviiva 6"/>
          <p:cNvCxnSpPr/>
          <p:nvPr/>
        </p:nvCxnSpPr>
        <p:spPr bwMode="black">
          <a:xfrm>
            <a:off x="0" y="6256338"/>
            <a:ext cx="9144000" cy="0"/>
          </a:xfrm>
          <a:prstGeom prst="line">
            <a:avLst/>
          </a:prstGeom>
          <a:solidFill>
            <a:schemeClr val="bg2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14"/>
          <p:cNvSpPr txBox="1">
            <a:spLocks noChangeArrowheads="1"/>
          </p:cNvSpPr>
          <p:nvPr/>
        </p:nvSpPr>
        <p:spPr bwMode="auto">
          <a:xfrm>
            <a:off x="5751513" y="6503988"/>
            <a:ext cx="3179762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rgbClr val="ADAEA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/>
              <a:t> </a:t>
            </a:r>
            <a:fld id="{BCC369D7-AD67-4007-8CD9-AD74EEED516B}" type="datetime1">
              <a:rPr lang="fi-FI" sz="800" smtClean="0"/>
              <a:pPr/>
              <a:t>19.4.2016</a:t>
            </a:fld>
            <a:r>
              <a:rPr lang="fi-FI" sz="800" dirty="0" smtClean="0"/>
              <a:t>  Page </a:t>
            </a:r>
            <a:fld id="{EB7EC751-C128-4BC6-B06C-92EC109D3C79}" type="slidenum">
              <a:rPr lang="fi-FI" sz="800" smtClean="0"/>
              <a:pPr/>
              <a:t>‹#›</a:t>
            </a:fld>
            <a:endParaRPr lang="fi-FI" sz="800" dirty="0"/>
          </a:p>
        </p:txBody>
      </p:sp>
      <p:sp>
        <p:nvSpPr>
          <p:cNvPr id="10" name="Ellipsi 9"/>
          <p:cNvSpPr/>
          <p:nvPr/>
        </p:nvSpPr>
        <p:spPr bwMode="black">
          <a:xfrm>
            <a:off x="7575959" y="6113423"/>
            <a:ext cx="285829" cy="285829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2" name="Tekstin paikkamerkki 11"/>
          <p:cNvSpPr>
            <a:spLocks noGrp="1"/>
          </p:cNvSpPr>
          <p:nvPr>
            <p:ph type="body" idx="1"/>
          </p:nvPr>
        </p:nvSpPr>
        <p:spPr>
          <a:xfrm>
            <a:off x="457200" y="1292400"/>
            <a:ext cx="8229600" cy="475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pic>
        <p:nvPicPr>
          <p:cNvPr id="18" name="Kuva 17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487"/>
          <a:stretch/>
        </p:blipFill>
        <p:spPr>
          <a:xfrm>
            <a:off x="471489" y="6388802"/>
            <a:ext cx="792536" cy="338400"/>
          </a:xfrm>
          <a:prstGeom prst="rect">
            <a:avLst/>
          </a:prstGeom>
        </p:spPr>
      </p:pic>
      <p:sp>
        <p:nvSpPr>
          <p:cNvPr id="19" name="Ellipsi 10"/>
          <p:cNvSpPr/>
          <p:nvPr/>
        </p:nvSpPr>
        <p:spPr bwMode="auto">
          <a:xfrm>
            <a:off x="1309181" y="6554261"/>
            <a:ext cx="129600" cy="129600"/>
          </a:xfrm>
          <a:prstGeom prst="ellipse">
            <a:avLst/>
          </a:prstGeom>
          <a:solidFill>
            <a:srgbClr val="E95D0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44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8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237600" indent="-237600" algn="l" defTabSz="914400" rtl="0" eaLnBrk="1" latinLnBrk="0" hangingPunct="1">
        <a:lnSpc>
          <a:spcPct val="100000"/>
        </a:lnSpc>
        <a:spcBef>
          <a:spcPts val="480"/>
        </a:spcBef>
        <a:buClr>
          <a:schemeClr val="accent6"/>
        </a:buClr>
        <a:buFont typeface="Arial" panose="020B0604020202020204" pitchFamily="34" charset="0"/>
        <a:buChar char="•"/>
        <a:defRPr lang="fi-FI" sz="2000" kern="1200" smtClean="0">
          <a:solidFill>
            <a:srgbClr val="505050"/>
          </a:solidFill>
          <a:latin typeface="+mn-lt"/>
          <a:ea typeface="+mn-ea"/>
          <a:cs typeface="+mn-cs"/>
        </a:defRPr>
      </a:lvl1pPr>
      <a:lvl2pPr marL="496800" indent="-255600" algn="l" defTabSz="914400" rtl="0" eaLnBrk="1" latinLnBrk="0" hangingPunct="1">
        <a:lnSpc>
          <a:spcPct val="100000"/>
        </a:lnSpc>
        <a:spcBef>
          <a:spcPts val="432"/>
        </a:spcBef>
        <a:buClr>
          <a:schemeClr val="accent6"/>
        </a:buClr>
        <a:buFont typeface="Arial" panose="020B0604020202020204" pitchFamily="34" charset="0"/>
        <a:buChar char="•"/>
        <a:defRPr lang="fi-FI" sz="1800" kern="1200" smtClean="0">
          <a:solidFill>
            <a:srgbClr val="505050"/>
          </a:solidFill>
          <a:latin typeface="+mn-lt"/>
          <a:ea typeface="+mn-ea"/>
          <a:cs typeface="+mn-cs"/>
        </a:defRPr>
      </a:lvl2pPr>
      <a:lvl3pPr marL="752400" indent="-255600" algn="l" defTabSz="914400" rtl="0" eaLnBrk="1" latinLnBrk="0" hangingPunct="1">
        <a:lnSpc>
          <a:spcPct val="100000"/>
        </a:lnSpc>
        <a:spcBef>
          <a:spcPts val="384"/>
        </a:spcBef>
        <a:buClr>
          <a:schemeClr val="accent6"/>
        </a:buClr>
        <a:buFont typeface="Arial" panose="020B0604020202020204" pitchFamily="34" charset="0"/>
        <a:buChar char="•"/>
        <a:defRPr lang="fi-FI" sz="1600" kern="1200" smtClean="0">
          <a:solidFill>
            <a:srgbClr val="505050"/>
          </a:solidFill>
          <a:latin typeface="+mn-lt"/>
          <a:ea typeface="+mn-ea"/>
          <a:cs typeface="+mn-cs"/>
        </a:defRPr>
      </a:lvl3pPr>
      <a:lvl4pPr marL="990000" indent="-237600" algn="l" defTabSz="914400" rtl="0" eaLnBrk="1" latinLnBrk="0" hangingPunct="1">
        <a:lnSpc>
          <a:spcPct val="100000"/>
        </a:lnSpc>
        <a:spcBef>
          <a:spcPts val="336"/>
        </a:spcBef>
        <a:buClr>
          <a:schemeClr val="accent6"/>
        </a:buClr>
        <a:buFont typeface="Arial" panose="020B0604020202020204" pitchFamily="34" charset="0"/>
        <a:buChar char="•"/>
        <a:defRPr lang="fi-FI" sz="1400" kern="1200" smtClean="0">
          <a:solidFill>
            <a:srgbClr val="505050"/>
          </a:solidFill>
          <a:latin typeface="+mn-lt"/>
          <a:ea typeface="+mn-ea"/>
          <a:cs typeface="+mn-cs"/>
        </a:defRPr>
      </a:lvl4pPr>
      <a:lvl5pPr marL="1162800" indent="-144000" algn="l" defTabSz="914400" rtl="0" eaLnBrk="1" latinLnBrk="0" hangingPunct="1">
        <a:lnSpc>
          <a:spcPct val="100000"/>
        </a:lnSpc>
        <a:spcBef>
          <a:spcPts val="336"/>
        </a:spcBef>
        <a:buClr>
          <a:schemeClr val="accent6"/>
        </a:buClr>
        <a:buFont typeface="Arial" panose="020B0604020202020204" pitchFamily="34" charset="0"/>
        <a:buChar char="•"/>
        <a:defRPr lang="en-US" sz="1400" kern="1200" dirty="0">
          <a:solidFill>
            <a:srgbClr val="505050"/>
          </a:solidFill>
          <a:latin typeface="+mn-lt"/>
          <a:ea typeface="+mn-ea"/>
          <a:cs typeface="+mn-cs"/>
        </a:defRPr>
      </a:lvl5pPr>
      <a:lvl6pPr marL="1343025" indent="-142875" algn="l" defTabSz="914400" rtl="0" eaLnBrk="1" latinLnBrk="0" hangingPunct="1">
        <a:lnSpc>
          <a:spcPct val="100000"/>
        </a:lnSpc>
        <a:spcBef>
          <a:spcPts val="336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524000" indent="-142875" algn="l" defTabSz="914400" rtl="0" eaLnBrk="1" latinLnBrk="0" hangingPunct="1">
        <a:lnSpc>
          <a:spcPct val="100000"/>
        </a:lnSpc>
        <a:spcBef>
          <a:spcPts val="336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704975" indent="-142875" algn="l" defTabSz="914400" rtl="0" eaLnBrk="1" latinLnBrk="0" hangingPunct="1">
        <a:lnSpc>
          <a:spcPct val="100000"/>
        </a:lnSpc>
        <a:spcBef>
          <a:spcPts val="336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885950" indent="-142875" algn="l" defTabSz="914400" rtl="0" eaLnBrk="1" latinLnBrk="0" hangingPunct="1">
        <a:lnSpc>
          <a:spcPct val="100000"/>
        </a:lnSpc>
        <a:spcBef>
          <a:spcPts val="336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4294967295" orient="horz" pos="2160">
          <p15:clr>
            <a:srgbClr val="F26B43"/>
          </p15:clr>
        </p15:guide>
        <p15:guide id="4294967295" pos="2880">
          <p15:clr>
            <a:srgbClr val="F26B43"/>
          </p15:clr>
        </p15:guide>
        <p15:guide id="4294967295" pos="561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Yhteistoiminnallisen hankemenettelyn kehittäminen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1"/>
                </a:solidFill>
              </a:rPr>
              <a:t>Lahti 21.4.2016</a:t>
            </a:r>
          </a:p>
          <a:p>
            <a:r>
              <a:rPr lang="fi-FI" dirty="0" smtClean="0">
                <a:solidFill>
                  <a:schemeClr val="tx1"/>
                </a:solidFill>
              </a:rPr>
              <a:t>Raila Oksanen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44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Yhteistoiminnallisuus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sz="1600" dirty="0" smtClean="0">
              <a:solidFill>
                <a:schemeClr val="tx1"/>
              </a:solidFill>
            </a:endParaRPr>
          </a:p>
          <a:p>
            <a:r>
              <a:rPr lang="fi-FI" sz="1600" dirty="0" smtClean="0">
                <a:solidFill>
                  <a:schemeClr val="tx1"/>
                </a:solidFill>
              </a:rPr>
              <a:t>Yhteistoiminnallisten toimintatapojen katsotaan soveltuvan hyvin uuden tiedon luomiseen ja tiedon prosessointiin.</a:t>
            </a:r>
          </a:p>
          <a:p>
            <a:endParaRPr lang="fi-FI" sz="1600" dirty="0">
              <a:solidFill>
                <a:schemeClr val="tx1"/>
              </a:solidFill>
            </a:endParaRPr>
          </a:p>
          <a:p>
            <a:r>
              <a:rPr lang="fi-FI" sz="1600" dirty="0" smtClean="0">
                <a:solidFill>
                  <a:schemeClr val="tx1"/>
                </a:solidFill>
              </a:rPr>
              <a:t>Kun on yhteinen kieli, luodaan yhteistä ymmärrystä puhumalla ja kuuntelemalla.</a:t>
            </a:r>
          </a:p>
          <a:p>
            <a:endParaRPr lang="fi-FI" sz="1600" dirty="0" smtClean="0">
              <a:solidFill>
                <a:schemeClr val="tx1"/>
              </a:solidFill>
            </a:endParaRPr>
          </a:p>
          <a:p>
            <a:r>
              <a:rPr lang="fi-FI" sz="1600" dirty="0" smtClean="0">
                <a:solidFill>
                  <a:schemeClr val="tx1"/>
                </a:solidFill>
              </a:rPr>
              <a:t>Uskotaan, että ihminen oppii parhaiden yhdessä toisten ihmisten kanssa.</a:t>
            </a:r>
          </a:p>
          <a:p>
            <a:endParaRPr lang="fi-FI" sz="1600" dirty="0">
              <a:solidFill>
                <a:schemeClr val="tx1"/>
              </a:solidFill>
            </a:endParaRPr>
          </a:p>
          <a:p>
            <a:r>
              <a:rPr lang="fi-FI" sz="1600" dirty="0" smtClean="0">
                <a:solidFill>
                  <a:schemeClr val="tx1"/>
                </a:solidFill>
              </a:rPr>
              <a:t>Yhteistoiminnallisilla menetelmillä ryhmä on kykenevä korkeatasoisempaan ajatteluun ja ongelmanratkaisuun/ajatusrakenteisiin.</a:t>
            </a:r>
          </a:p>
          <a:p>
            <a:pPr marL="0" indent="-18000">
              <a:buNone/>
            </a:pPr>
            <a:endParaRPr lang="fi-FI" sz="1600" dirty="0" smtClean="0">
              <a:solidFill>
                <a:schemeClr val="tx1"/>
              </a:solidFill>
            </a:endParaRPr>
          </a:p>
          <a:p>
            <a:pPr marL="0" indent="-18000">
              <a:buNone/>
            </a:pPr>
            <a:r>
              <a:rPr lang="fi-FI" sz="1600" b="1" dirty="0" smtClean="0">
                <a:solidFill>
                  <a:schemeClr val="accent6"/>
                </a:solidFill>
                <a:latin typeface="Calibri"/>
              </a:rPr>
              <a:t>→ </a:t>
            </a:r>
            <a:r>
              <a:rPr lang="fi-FI" sz="1600" dirty="0" smtClean="0">
                <a:solidFill>
                  <a:schemeClr val="tx1"/>
                </a:solidFill>
              </a:rPr>
              <a:t>Perusedellytys modernien oppimisympäristöjen suunnittelussa</a:t>
            </a:r>
            <a:endParaRPr lang="fi-FI" sz="1600" dirty="0">
              <a:solidFill>
                <a:schemeClr val="tx1"/>
              </a:solidFill>
            </a:endParaRPr>
          </a:p>
          <a:p>
            <a:pPr marL="0" indent="-18000">
              <a:buNone/>
            </a:pPr>
            <a:endParaRPr lang="fi-FI" sz="1600" dirty="0">
              <a:solidFill>
                <a:schemeClr val="tx1"/>
              </a:solidFill>
            </a:endParaRPr>
          </a:p>
          <a:p>
            <a:pPr marL="0" indent="-18000">
              <a:buNone/>
            </a:pPr>
            <a:r>
              <a:rPr lang="fi-FI" sz="1200" dirty="0" smtClean="0">
                <a:solidFill>
                  <a:schemeClr val="tx1"/>
                </a:solidFill>
              </a:rPr>
              <a:t>		(Hellström, Johnson, </a:t>
            </a:r>
            <a:r>
              <a:rPr lang="fi-FI" sz="1200" dirty="0" err="1" smtClean="0">
                <a:solidFill>
                  <a:schemeClr val="tx1"/>
                </a:solidFill>
              </a:rPr>
              <a:t>Leppilampi</a:t>
            </a:r>
            <a:r>
              <a:rPr lang="fi-FI" sz="1200" dirty="0" smtClean="0">
                <a:solidFill>
                  <a:schemeClr val="tx1"/>
                </a:solidFill>
              </a:rPr>
              <a:t> &amp; </a:t>
            </a:r>
            <a:r>
              <a:rPr lang="fi-FI" sz="1200" dirty="0" err="1" smtClean="0">
                <a:solidFill>
                  <a:schemeClr val="tx1"/>
                </a:solidFill>
              </a:rPr>
              <a:t>Sahlberg</a:t>
            </a:r>
            <a:r>
              <a:rPr lang="fi-FI" sz="1200" dirty="0" smtClean="0">
                <a:solidFill>
                  <a:schemeClr val="tx1"/>
                </a:solidFill>
              </a:rPr>
              <a:t>. 2015. Yhdessä oppiminen.)</a:t>
            </a: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Raila Oksanen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125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Yhteistoiminnallisuuden edellytykset ja hyötyjä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 sz="1600" dirty="0" smtClean="0">
              <a:solidFill>
                <a:schemeClr val="tx1"/>
              </a:solidFill>
            </a:endParaRPr>
          </a:p>
          <a:p>
            <a:r>
              <a:rPr lang="fi-FI" sz="1600" dirty="0" smtClean="0">
                <a:solidFill>
                  <a:schemeClr val="tx1"/>
                </a:solidFill>
              </a:rPr>
              <a:t>Yhteistoiminnallisuuden </a:t>
            </a:r>
            <a:r>
              <a:rPr lang="fi-FI" sz="1600" dirty="0">
                <a:solidFill>
                  <a:schemeClr val="tx1"/>
                </a:solidFill>
              </a:rPr>
              <a:t>osatekijöitä ovat:</a:t>
            </a:r>
          </a:p>
          <a:p>
            <a:pPr lvl="1"/>
            <a:r>
              <a:rPr lang="fi-FI" sz="1600" dirty="0">
                <a:solidFill>
                  <a:schemeClr val="tx1"/>
                </a:solidFill>
              </a:rPr>
              <a:t>Positiivinen sosiaalinen riippuvuus</a:t>
            </a:r>
          </a:p>
          <a:p>
            <a:pPr lvl="1"/>
            <a:r>
              <a:rPr lang="fi-FI" sz="1600" dirty="0">
                <a:solidFill>
                  <a:schemeClr val="tx1"/>
                </a:solidFill>
              </a:rPr>
              <a:t>Yksilöllinen vastuu</a:t>
            </a:r>
          </a:p>
          <a:p>
            <a:pPr lvl="1"/>
            <a:r>
              <a:rPr lang="fi-FI" sz="1600" dirty="0">
                <a:solidFill>
                  <a:schemeClr val="tx1"/>
                </a:solidFill>
              </a:rPr>
              <a:t>Osallistuva, avoin vuorovaikutus</a:t>
            </a:r>
          </a:p>
          <a:p>
            <a:pPr lvl="1"/>
            <a:r>
              <a:rPr lang="fi-FI" sz="1600" dirty="0">
                <a:solidFill>
                  <a:schemeClr val="tx1"/>
                </a:solidFill>
              </a:rPr>
              <a:t>Sosiaalisten taitojen hallinta</a:t>
            </a:r>
          </a:p>
          <a:p>
            <a:pPr lvl="1"/>
            <a:r>
              <a:rPr lang="fi-FI" sz="1600" dirty="0">
                <a:solidFill>
                  <a:schemeClr val="tx1"/>
                </a:solidFill>
              </a:rPr>
              <a:t>Yhdessä arviointi ja pohdiskelu (</a:t>
            </a:r>
            <a:r>
              <a:rPr lang="fi-FI" sz="1600" dirty="0" err="1">
                <a:solidFill>
                  <a:schemeClr val="tx1"/>
                </a:solidFill>
              </a:rPr>
              <a:t>reflektio</a:t>
            </a:r>
            <a:r>
              <a:rPr lang="fi-FI" sz="1600" dirty="0" smtClean="0">
                <a:solidFill>
                  <a:schemeClr val="tx1"/>
                </a:solidFill>
              </a:rPr>
              <a:t>)</a:t>
            </a:r>
          </a:p>
          <a:p>
            <a:pPr marL="241200" lvl="1" indent="0">
              <a:buNone/>
            </a:pPr>
            <a:endParaRPr lang="fi-FI" sz="16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-18000">
              <a:buNone/>
            </a:pPr>
            <a:r>
              <a:rPr lang="fi-FI" sz="1600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→ Hyvin suunniteltu on puoliksi tehty</a:t>
            </a:r>
            <a:endParaRPr lang="fi-FI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41200" lvl="1" indent="0">
              <a:buNone/>
            </a:pPr>
            <a:endParaRPr lang="fi-FI" sz="16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41200" lvl="1" indent="0">
              <a:buNone/>
            </a:pPr>
            <a:endParaRPr lang="fi-FI" sz="1600" dirty="0">
              <a:solidFill>
                <a:schemeClr val="tx1"/>
              </a:solidFill>
            </a:endParaRPr>
          </a:p>
          <a:p>
            <a:pPr marL="241200" lvl="1" indent="0">
              <a:buNone/>
            </a:pPr>
            <a:endParaRPr lang="fi-FI" sz="1600" dirty="0">
              <a:solidFill>
                <a:schemeClr val="tx1"/>
              </a:solidFill>
            </a:endParaRPr>
          </a:p>
          <a:p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i-FI" sz="1600" dirty="0" smtClean="0">
              <a:solidFill>
                <a:schemeClr val="tx1"/>
              </a:solidFill>
            </a:endParaRPr>
          </a:p>
          <a:p>
            <a:r>
              <a:rPr lang="fi-FI" sz="1600" dirty="0" smtClean="0">
                <a:solidFill>
                  <a:schemeClr val="tx1"/>
                </a:solidFill>
              </a:rPr>
              <a:t>Näin ollen </a:t>
            </a:r>
            <a:r>
              <a:rPr lang="fi-FI" sz="1600" dirty="0" err="1" smtClean="0">
                <a:solidFill>
                  <a:schemeClr val="tx1"/>
                </a:solidFill>
              </a:rPr>
              <a:t>moniammatillinen</a:t>
            </a:r>
            <a:r>
              <a:rPr lang="fi-FI" sz="1600" dirty="0" smtClean="0">
                <a:solidFill>
                  <a:schemeClr val="tx1"/>
                </a:solidFill>
              </a:rPr>
              <a:t> ryhmä saavuttaa:</a:t>
            </a:r>
          </a:p>
          <a:p>
            <a:pPr lvl="1"/>
            <a:r>
              <a:rPr lang="fi-FI" sz="1600" dirty="0" smtClean="0">
                <a:solidFill>
                  <a:schemeClr val="tx1"/>
                </a:solidFill>
              </a:rPr>
              <a:t>Yhdessä oppimista</a:t>
            </a:r>
          </a:p>
          <a:p>
            <a:pPr lvl="1"/>
            <a:r>
              <a:rPr lang="fi-FI" sz="1600" dirty="0" smtClean="0">
                <a:solidFill>
                  <a:schemeClr val="tx1"/>
                </a:solidFill>
              </a:rPr>
              <a:t>Hyvinvoinnin kohentumista</a:t>
            </a:r>
          </a:p>
          <a:p>
            <a:pPr lvl="1"/>
            <a:r>
              <a:rPr lang="fi-FI" sz="1600" dirty="0" smtClean="0">
                <a:solidFill>
                  <a:schemeClr val="tx1"/>
                </a:solidFill>
              </a:rPr>
              <a:t>Yhdenvertaisuuden toteutumista</a:t>
            </a:r>
          </a:p>
          <a:p>
            <a:pPr lvl="1"/>
            <a:r>
              <a:rPr lang="fi-FI" sz="1600" dirty="0" smtClean="0">
                <a:solidFill>
                  <a:schemeClr val="tx1"/>
                </a:solidFill>
              </a:rPr>
              <a:t>Sosiaalisen pääoman karttumista</a:t>
            </a:r>
          </a:p>
          <a:p>
            <a:pPr lvl="1"/>
            <a:r>
              <a:rPr lang="fi-FI" sz="1600" dirty="0" smtClean="0">
                <a:solidFill>
                  <a:schemeClr val="tx1"/>
                </a:solidFill>
              </a:rPr>
              <a:t>Kasvua ja kehitystä</a:t>
            </a:r>
          </a:p>
          <a:p>
            <a:pPr lvl="1"/>
            <a:r>
              <a:rPr lang="fi-FI" sz="1600" dirty="0" smtClean="0">
                <a:solidFill>
                  <a:schemeClr val="tx1"/>
                </a:solidFill>
              </a:rPr>
              <a:t>Yhteisöllisyyden vahvistumista</a:t>
            </a:r>
          </a:p>
          <a:p>
            <a:endParaRPr lang="fi-FI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fi-FI" sz="16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→ </a:t>
            </a:r>
            <a:r>
              <a:rPr lang="fi-FI" sz="1600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”Yhteistä päämäärä on vaikea nähdä väittelyn keskeltä” (Veikka Gustafsson)</a:t>
            </a:r>
            <a:endParaRPr lang="fi-FI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fi-FI" sz="1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i-FI" sz="1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i-FI" sz="1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1200" dirty="0" smtClean="0">
                <a:solidFill>
                  <a:schemeClr val="tx1"/>
                </a:solidFill>
              </a:rPr>
              <a:t>(</a:t>
            </a:r>
            <a:r>
              <a:rPr lang="fi-FI" sz="1200" dirty="0">
                <a:solidFill>
                  <a:schemeClr val="tx1"/>
                </a:solidFill>
              </a:rPr>
              <a:t>Hellström </a:t>
            </a:r>
            <a:r>
              <a:rPr lang="fi-FI" sz="1200" dirty="0" err="1">
                <a:solidFill>
                  <a:schemeClr val="tx1"/>
                </a:solidFill>
              </a:rPr>
              <a:t>et.al</a:t>
            </a:r>
            <a:r>
              <a:rPr lang="fi-FI" sz="1200" dirty="0">
                <a:solidFill>
                  <a:schemeClr val="tx1"/>
                </a:solidFill>
              </a:rPr>
              <a:t>. 2015. Yhdessä oppiminen.)</a:t>
            </a:r>
          </a:p>
          <a:p>
            <a:endParaRPr lang="fi-FI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Raila Oksanen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400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Koulun muutoksen laajuuden ymmärtäminen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11480" y="1257300"/>
            <a:ext cx="8336280" cy="4787100"/>
          </a:xfrm>
        </p:spPr>
        <p:txBody>
          <a:bodyPr/>
          <a:lstStyle/>
          <a:p>
            <a:pPr marL="0" indent="0">
              <a:buNone/>
            </a:pPr>
            <a:endParaRPr lang="fi-FI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1600" dirty="0" smtClean="0">
                <a:solidFill>
                  <a:schemeClr val="tx1"/>
                </a:solidFill>
              </a:rPr>
              <a:t>”Onnistumisen edellytys on, että opettajat ymmärtävät, mitä opetuksessa pitää nykytilanteeseen nähden muuttaa. </a:t>
            </a:r>
            <a:r>
              <a:rPr lang="fi-FI" sz="1600" b="1" dirty="0" smtClean="0">
                <a:solidFill>
                  <a:schemeClr val="tx1"/>
                </a:solidFill>
              </a:rPr>
              <a:t>Tässä oleellista on tunnistaa, miten koulun arki sellaisena kuin se nyt on eroaa siitä, millainen on opetussuunnitelmassa kuvattu tahtotila. </a:t>
            </a:r>
            <a:r>
              <a:rPr lang="fi-FI" sz="1600" dirty="0" smtClean="0">
                <a:solidFill>
                  <a:schemeClr val="tx1"/>
                </a:solidFill>
              </a:rPr>
              <a:t>Opettajien täytyy tunnistaa se ja tahtoa toteuttaa muutos arjessa. Heidän täytyy ottaa uudet 2010-luvun menetelmät haltuunsa. Ja viimeiseksi: heillä tulee olla aito mahdollisuus toimia uudella tavalla.”</a:t>
            </a:r>
          </a:p>
          <a:p>
            <a:pPr marL="0" indent="0">
              <a:buNone/>
            </a:pPr>
            <a:endParaRPr lang="fi-FI" sz="1600" dirty="0">
              <a:solidFill>
                <a:schemeClr val="tx1"/>
              </a:solidFill>
            </a:endParaRPr>
          </a:p>
          <a:p>
            <a:r>
              <a:rPr lang="fi-FI" sz="1600" dirty="0">
                <a:solidFill>
                  <a:schemeClr val="tx1"/>
                </a:solidFill>
              </a:rPr>
              <a:t>Keskiössä opetus </a:t>
            </a:r>
            <a:r>
              <a:rPr lang="fi-FI" sz="1600" dirty="0" smtClean="0">
                <a:solidFill>
                  <a:schemeClr val="tx1"/>
                </a:solidFill>
              </a:rPr>
              <a:t>	</a:t>
            </a:r>
            <a:r>
              <a:rPr lang="fi-FI" sz="1600" dirty="0" smtClean="0">
                <a:solidFill>
                  <a:schemeClr val="tx1"/>
                </a:solidFill>
                <a:latin typeface="Calibri"/>
              </a:rPr>
              <a:t>→   </a:t>
            </a:r>
            <a:r>
              <a:rPr lang="fi-FI" sz="1600" dirty="0" smtClean="0">
                <a:solidFill>
                  <a:schemeClr val="tx1"/>
                </a:solidFill>
              </a:rPr>
              <a:t>oppiminen </a:t>
            </a:r>
            <a:r>
              <a:rPr lang="fi-FI" sz="1600" dirty="0">
                <a:solidFill>
                  <a:schemeClr val="tx1"/>
                </a:solidFill>
              </a:rPr>
              <a:t>keskiöön</a:t>
            </a:r>
          </a:p>
          <a:p>
            <a:r>
              <a:rPr lang="fi-FI" sz="1600" dirty="0">
                <a:solidFill>
                  <a:schemeClr val="tx1"/>
                </a:solidFill>
              </a:rPr>
              <a:t>Formaali opetus </a:t>
            </a:r>
            <a:r>
              <a:rPr lang="fi-FI" sz="1600" dirty="0" smtClean="0">
                <a:solidFill>
                  <a:schemeClr val="tx1"/>
                </a:solidFill>
              </a:rPr>
              <a:t>	</a:t>
            </a:r>
            <a:r>
              <a:rPr lang="fi-FI" sz="1600" dirty="0" smtClean="0">
                <a:solidFill>
                  <a:schemeClr val="tx1"/>
                </a:solidFill>
                <a:latin typeface="Calibri"/>
              </a:rPr>
              <a:t>→   </a:t>
            </a:r>
            <a:r>
              <a:rPr lang="fi-FI" sz="1600" dirty="0" err="1" smtClean="0">
                <a:solidFill>
                  <a:schemeClr val="tx1"/>
                </a:solidFill>
              </a:rPr>
              <a:t>informaali</a:t>
            </a:r>
            <a:r>
              <a:rPr lang="fi-FI" sz="1600" dirty="0" smtClean="0">
                <a:solidFill>
                  <a:schemeClr val="tx1"/>
                </a:solidFill>
              </a:rPr>
              <a:t> </a:t>
            </a:r>
            <a:r>
              <a:rPr lang="fi-FI" sz="1600" dirty="0">
                <a:solidFill>
                  <a:schemeClr val="tx1"/>
                </a:solidFill>
              </a:rPr>
              <a:t>oppiminen</a:t>
            </a:r>
          </a:p>
          <a:p>
            <a:r>
              <a:rPr lang="fi-FI" sz="1600" dirty="0">
                <a:solidFill>
                  <a:schemeClr val="tx1"/>
                </a:solidFill>
              </a:rPr>
              <a:t>Opettaja tietolähteenä </a:t>
            </a:r>
            <a:r>
              <a:rPr lang="fi-FI" sz="1600" dirty="0" smtClean="0">
                <a:solidFill>
                  <a:schemeClr val="tx1"/>
                </a:solidFill>
              </a:rPr>
              <a:t>	</a:t>
            </a:r>
            <a:r>
              <a:rPr lang="fi-FI" sz="1600" dirty="0" smtClean="0">
                <a:solidFill>
                  <a:schemeClr val="tx1"/>
                </a:solidFill>
                <a:latin typeface="Calibri"/>
              </a:rPr>
              <a:t>→   </a:t>
            </a:r>
            <a:r>
              <a:rPr lang="fi-FI" sz="1600" dirty="0" smtClean="0">
                <a:solidFill>
                  <a:schemeClr val="tx1"/>
                </a:solidFill>
              </a:rPr>
              <a:t>opettaja </a:t>
            </a:r>
            <a:r>
              <a:rPr lang="fi-FI" sz="1600" dirty="0">
                <a:solidFill>
                  <a:schemeClr val="tx1"/>
                </a:solidFill>
              </a:rPr>
              <a:t>ohjaaja, aktivoija, kannustaja</a:t>
            </a:r>
          </a:p>
          <a:p>
            <a:r>
              <a:rPr lang="fi-FI" sz="1600" dirty="0">
                <a:solidFill>
                  <a:schemeClr val="tx1"/>
                </a:solidFill>
              </a:rPr>
              <a:t>Oppilas seuraajana </a:t>
            </a:r>
            <a:r>
              <a:rPr lang="fi-FI" sz="1600" dirty="0" smtClean="0">
                <a:solidFill>
                  <a:schemeClr val="tx1"/>
                </a:solidFill>
              </a:rPr>
              <a:t>	</a:t>
            </a:r>
            <a:r>
              <a:rPr lang="fi-FI" sz="1600" dirty="0" smtClean="0">
                <a:solidFill>
                  <a:schemeClr val="tx1"/>
                </a:solidFill>
                <a:latin typeface="Calibri"/>
              </a:rPr>
              <a:t>→   </a:t>
            </a:r>
            <a:r>
              <a:rPr lang="fi-FI" sz="1600" dirty="0" smtClean="0">
                <a:solidFill>
                  <a:schemeClr val="tx1"/>
                </a:solidFill>
              </a:rPr>
              <a:t>oppilas </a:t>
            </a:r>
            <a:r>
              <a:rPr lang="fi-FI" sz="1600" dirty="0">
                <a:solidFill>
                  <a:schemeClr val="tx1"/>
                </a:solidFill>
              </a:rPr>
              <a:t>oppimisensa tekijä</a:t>
            </a:r>
          </a:p>
          <a:p>
            <a:r>
              <a:rPr lang="fi-FI" sz="1600" dirty="0">
                <a:solidFill>
                  <a:schemeClr val="tx1"/>
                </a:solidFill>
              </a:rPr>
              <a:t>Ulkoa opituista oikeista </a:t>
            </a:r>
            <a:r>
              <a:rPr lang="fi-FI" sz="1600" dirty="0" smtClean="0">
                <a:solidFill>
                  <a:schemeClr val="tx1"/>
                </a:solidFill>
              </a:rPr>
              <a:t>	</a:t>
            </a:r>
            <a:r>
              <a:rPr lang="fi-FI" sz="1600" dirty="0" smtClean="0">
                <a:solidFill>
                  <a:schemeClr val="tx1"/>
                </a:solidFill>
                <a:latin typeface="Calibri"/>
              </a:rPr>
              <a:t>→   </a:t>
            </a:r>
            <a:r>
              <a:rPr lang="fi-FI" sz="1600" dirty="0" smtClean="0">
                <a:solidFill>
                  <a:schemeClr val="tx1"/>
                </a:solidFill>
              </a:rPr>
              <a:t>omakohtaisiin </a:t>
            </a:r>
            <a:r>
              <a:rPr lang="fi-FI" sz="1600" dirty="0">
                <a:solidFill>
                  <a:schemeClr val="tx1"/>
                </a:solidFill>
              </a:rPr>
              <a:t>kysymykset, joihin  </a:t>
            </a:r>
            <a:r>
              <a:rPr lang="fi-FI" sz="1600" dirty="0" smtClean="0">
                <a:solidFill>
                  <a:schemeClr val="tx1"/>
                </a:solidFill>
              </a:rPr>
              <a:t>        vastauksista 		     etsitään </a:t>
            </a:r>
            <a:r>
              <a:rPr lang="fi-FI" sz="1600" dirty="0">
                <a:solidFill>
                  <a:schemeClr val="tx1"/>
                </a:solidFill>
              </a:rPr>
              <a:t>vastauksia</a:t>
            </a:r>
          </a:p>
          <a:p>
            <a:r>
              <a:rPr lang="fi-FI" sz="1600" dirty="0">
                <a:solidFill>
                  <a:schemeClr val="tx1"/>
                </a:solidFill>
              </a:rPr>
              <a:t>Opetusryhmät </a:t>
            </a:r>
            <a:r>
              <a:rPr lang="fi-FI" sz="1600" dirty="0" smtClean="0">
                <a:solidFill>
                  <a:schemeClr val="tx1"/>
                </a:solidFill>
              </a:rPr>
              <a:t>		</a:t>
            </a:r>
            <a:r>
              <a:rPr lang="fi-FI" sz="1600" dirty="0" smtClean="0">
                <a:solidFill>
                  <a:schemeClr val="tx1"/>
                </a:solidFill>
                <a:latin typeface="Calibri"/>
              </a:rPr>
              <a:t>→   </a:t>
            </a:r>
            <a:r>
              <a:rPr lang="fi-FI" sz="1600" dirty="0" smtClean="0">
                <a:solidFill>
                  <a:schemeClr val="tx1"/>
                </a:solidFill>
              </a:rPr>
              <a:t>oppimisyhteisöt</a:t>
            </a:r>
            <a:endParaRPr lang="fi-FI" sz="1600" dirty="0">
              <a:solidFill>
                <a:schemeClr val="tx1"/>
              </a:solidFill>
            </a:endParaRPr>
          </a:p>
          <a:p>
            <a:r>
              <a:rPr lang="fi-FI" sz="1600" dirty="0">
                <a:solidFill>
                  <a:schemeClr val="tx1"/>
                </a:solidFill>
              </a:rPr>
              <a:t>Luokkahuoneista </a:t>
            </a:r>
            <a:r>
              <a:rPr lang="fi-FI" sz="1600" dirty="0" smtClean="0">
                <a:solidFill>
                  <a:schemeClr val="tx1"/>
                </a:solidFill>
              </a:rPr>
              <a:t>	</a:t>
            </a:r>
            <a:r>
              <a:rPr lang="fi-FI" sz="1600" dirty="0" smtClean="0">
                <a:solidFill>
                  <a:schemeClr val="tx1"/>
                </a:solidFill>
                <a:latin typeface="Calibri"/>
              </a:rPr>
              <a:t>→   </a:t>
            </a:r>
            <a:r>
              <a:rPr lang="fi-FI" sz="1600" dirty="0" smtClean="0">
                <a:solidFill>
                  <a:schemeClr val="tx1"/>
                </a:solidFill>
              </a:rPr>
              <a:t>avoimiin </a:t>
            </a:r>
            <a:r>
              <a:rPr lang="fi-FI" sz="1600" dirty="0">
                <a:solidFill>
                  <a:schemeClr val="tx1"/>
                </a:solidFill>
              </a:rPr>
              <a:t>ja muunneltaviin </a:t>
            </a:r>
            <a:r>
              <a:rPr lang="fi-FI" sz="1600" dirty="0" smtClean="0">
                <a:solidFill>
                  <a:schemeClr val="tx1"/>
                </a:solidFill>
              </a:rPr>
              <a:t>tiloihin</a:t>
            </a:r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Raila Oksanen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255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Koulun suunnitteluprosessin eteneminen kunnassa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Raila Oksanen</a:t>
            </a:r>
            <a:endParaRPr lang="fi-FI" dirty="0"/>
          </a:p>
        </p:txBody>
      </p:sp>
      <p:graphicFrame>
        <p:nvGraphicFramePr>
          <p:cNvPr id="6" name="Kaaviokuva 5"/>
          <p:cNvGraphicFramePr/>
          <p:nvPr>
            <p:extLst>
              <p:ext uri="{D42A27DB-BD31-4B8C-83A1-F6EECF244321}">
                <p14:modId xmlns:p14="http://schemas.microsoft.com/office/powerpoint/2010/main" val="1615631215"/>
              </p:ext>
            </p:extLst>
          </p:nvPr>
        </p:nvGraphicFramePr>
        <p:xfrm>
          <a:off x="982980" y="1275080"/>
          <a:ext cx="6096000" cy="4706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543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Kiinteistökustannusten ja vaikutusmahdollisuuksien vaiheet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Raila Oksanen</a:t>
            </a:r>
            <a:endParaRPr lang="fi-FI"/>
          </a:p>
        </p:txBody>
      </p:sp>
      <p:cxnSp>
        <p:nvCxnSpPr>
          <p:cNvPr id="11" name="Suora nuoliyhdysviiva 10"/>
          <p:cNvCxnSpPr/>
          <p:nvPr/>
        </p:nvCxnSpPr>
        <p:spPr>
          <a:xfrm>
            <a:off x="960120" y="4869180"/>
            <a:ext cx="7216140" cy="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uora nuoliyhdysviiva 13"/>
          <p:cNvCxnSpPr/>
          <p:nvPr/>
        </p:nvCxnSpPr>
        <p:spPr>
          <a:xfrm flipV="1">
            <a:off x="960120" y="1264920"/>
            <a:ext cx="0" cy="360426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uorakulmio 16"/>
          <p:cNvSpPr/>
          <p:nvPr/>
        </p:nvSpPr>
        <p:spPr>
          <a:xfrm>
            <a:off x="1021080" y="4777740"/>
            <a:ext cx="830580" cy="91440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200" dirty="0" err="1" smtClean="0">
              <a:solidFill>
                <a:schemeClr val="tx2"/>
              </a:solidFill>
            </a:endParaRPr>
          </a:p>
        </p:txBody>
      </p:sp>
      <p:sp>
        <p:nvSpPr>
          <p:cNvPr id="20" name="Suorakulmio 19"/>
          <p:cNvSpPr/>
          <p:nvPr/>
        </p:nvSpPr>
        <p:spPr>
          <a:xfrm>
            <a:off x="1920240" y="4655820"/>
            <a:ext cx="830580" cy="213360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200" dirty="0" err="1" smtClean="0">
              <a:solidFill>
                <a:schemeClr val="tx2"/>
              </a:solidFill>
            </a:endParaRPr>
          </a:p>
        </p:txBody>
      </p:sp>
      <p:sp>
        <p:nvSpPr>
          <p:cNvPr id="21" name="Suorakulmio 20"/>
          <p:cNvSpPr/>
          <p:nvPr/>
        </p:nvSpPr>
        <p:spPr>
          <a:xfrm>
            <a:off x="2834640" y="3406140"/>
            <a:ext cx="830580" cy="1463040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200" dirty="0" err="1" smtClean="0">
              <a:solidFill>
                <a:schemeClr val="tx2"/>
              </a:solidFill>
            </a:endParaRPr>
          </a:p>
        </p:txBody>
      </p:sp>
      <p:sp>
        <p:nvSpPr>
          <p:cNvPr id="22" name="Suorakulmio 21"/>
          <p:cNvSpPr/>
          <p:nvPr/>
        </p:nvSpPr>
        <p:spPr>
          <a:xfrm>
            <a:off x="3737610" y="1503477"/>
            <a:ext cx="4011930" cy="3345180"/>
          </a:xfrm>
          <a:prstGeom prst="rect">
            <a:avLst/>
          </a:prstGeom>
          <a:solidFill>
            <a:srgbClr val="FF000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200" dirty="0" err="1" smtClean="0">
              <a:solidFill>
                <a:schemeClr val="tx2"/>
              </a:solidFill>
            </a:endParaRPr>
          </a:p>
        </p:txBody>
      </p:sp>
      <p:sp>
        <p:nvSpPr>
          <p:cNvPr id="23" name="Tekstiruutu 22"/>
          <p:cNvSpPr txBox="1"/>
          <p:nvPr/>
        </p:nvSpPr>
        <p:spPr>
          <a:xfrm>
            <a:off x="891539" y="5082539"/>
            <a:ext cx="10608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Tarve-selvitys</a:t>
            </a:r>
          </a:p>
          <a:p>
            <a:r>
              <a:rPr lang="fi-FI" sz="1200" dirty="0" smtClean="0"/>
              <a:t>Hanke-suunnittelu</a:t>
            </a:r>
            <a:endParaRPr lang="fi-FI" sz="1200" dirty="0"/>
          </a:p>
        </p:txBody>
      </p:sp>
      <p:sp>
        <p:nvSpPr>
          <p:cNvPr id="24" name="Tekstiruutu 23"/>
          <p:cNvSpPr txBox="1"/>
          <p:nvPr/>
        </p:nvSpPr>
        <p:spPr>
          <a:xfrm>
            <a:off x="1866789" y="5082540"/>
            <a:ext cx="1089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Rakennus-suunnittelu</a:t>
            </a:r>
            <a:endParaRPr lang="fi-FI" sz="1200" dirty="0"/>
          </a:p>
        </p:txBody>
      </p:sp>
      <p:sp>
        <p:nvSpPr>
          <p:cNvPr id="25" name="Tekstiruutu 24"/>
          <p:cNvSpPr txBox="1"/>
          <p:nvPr/>
        </p:nvSpPr>
        <p:spPr>
          <a:xfrm>
            <a:off x="2895036" y="5067298"/>
            <a:ext cx="96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err="1" smtClean="0"/>
              <a:t>Raken-</a:t>
            </a:r>
            <a:endParaRPr lang="fi-FI" sz="1200" dirty="0" smtClean="0"/>
          </a:p>
          <a:p>
            <a:r>
              <a:rPr lang="fi-FI" sz="1200" dirty="0" err="1" smtClean="0"/>
              <a:t>taminen</a:t>
            </a:r>
            <a:endParaRPr lang="fi-FI" sz="1200" dirty="0"/>
          </a:p>
        </p:txBody>
      </p:sp>
      <p:sp>
        <p:nvSpPr>
          <p:cNvPr id="26" name="Tekstiruutu 25"/>
          <p:cNvSpPr txBox="1"/>
          <p:nvPr/>
        </p:nvSpPr>
        <p:spPr>
          <a:xfrm>
            <a:off x="3900876" y="5028751"/>
            <a:ext cx="4011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Koulun toiminta 50 vuoden aikana</a:t>
            </a:r>
          </a:p>
          <a:p>
            <a:r>
              <a:rPr lang="fi-FI" sz="1200" dirty="0" smtClean="0"/>
              <a:t>Kiinteistön ylläpitokustannukset ovat n. 10-15 % koulun toimintakustannuksista</a:t>
            </a:r>
            <a:endParaRPr lang="fi-FI" sz="1200" dirty="0"/>
          </a:p>
        </p:txBody>
      </p:sp>
      <p:sp>
        <p:nvSpPr>
          <p:cNvPr id="27" name="Tekstiruutu 26"/>
          <p:cNvSpPr txBox="1"/>
          <p:nvPr/>
        </p:nvSpPr>
        <p:spPr>
          <a:xfrm>
            <a:off x="1296631" y="4706928"/>
            <a:ext cx="2584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900" dirty="0" smtClean="0"/>
              <a:t>€</a:t>
            </a:r>
            <a:endParaRPr lang="fi-FI" sz="900" dirty="0"/>
          </a:p>
        </p:txBody>
      </p:sp>
      <p:sp>
        <p:nvSpPr>
          <p:cNvPr id="28" name="Tekstiruutu 27"/>
          <p:cNvSpPr txBox="1"/>
          <p:nvPr/>
        </p:nvSpPr>
        <p:spPr>
          <a:xfrm>
            <a:off x="2131359" y="4647084"/>
            <a:ext cx="3321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900" dirty="0" smtClean="0"/>
              <a:t>€€</a:t>
            </a:r>
            <a:endParaRPr lang="fi-FI" sz="900" dirty="0"/>
          </a:p>
        </p:txBody>
      </p:sp>
      <p:sp>
        <p:nvSpPr>
          <p:cNvPr id="29" name="Tekstiruutu 28"/>
          <p:cNvSpPr txBox="1"/>
          <p:nvPr/>
        </p:nvSpPr>
        <p:spPr>
          <a:xfrm>
            <a:off x="3010121" y="395299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900" dirty="0" smtClean="0"/>
              <a:t>€€</a:t>
            </a:r>
            <a:r>
              <a:rPr lang="fi-FI" sz="900" dirty="0"/>
              <a:t>€€</a:t>
            </a:r>
          </a:p>
          <a:p>
            <a:pPr algn="ctr"/>
            <a:r>
              <a:rPr lang="fi-FI" sz="900" dirty="0" smtClean="0"/>
              <a:t>€€</a:t>
            </a:r>
            <a:endParaRPr lang="fi-FI" sz="900" dirty="0"/>
          </a:p>
        </p:txBody>
      </p:sp>
      <p:sp>
        <p:nvSpPr>
          <p:cNvPr id="30" name="Tekstiruutu 29"/>
          <p:cNvSpPr txBox="1"/>
          <p:nvPr/>
        </p:nvSpPr>
        <p:spPr>
          <a:xfrm>
            <a:off x="4711842" y="2121813"/>
            <a:ext cx="22071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900" dirty="0" smtClean="0"/>
              <a:t>€€€€€€€€€€</a:t>
            </a:r>
            <a:endParaRPr lang="fi-FI" sz="900" dirty="0"/>
          </a:p>
          <a:p>
            <a:pPr algn="ctr"/>
            <a:r>
              <a:rPr lang="fi-FI" sz="900" dirty="0" smtClean="0"/>
              <a:t>€€€€€€€€€€</a:t>
            </a:r>
            <a:endParaRPr lang="fi-FI" sz="900" dirty="0"/>
          </a:p>
          <a:p>
            <a:pPr algn="ctr"/>
            <a:r>
              <a:rPr lang="fi-FI" sz="900" dirty="0" smtClean="0"/>
              <a:t>€€€€€€€€€€</a:t>
            </a:r>
            <a:endParaRPr lang="fi-FI" sz="900" dirty="0"/>
          </a:p>
          <a:p>
            <a:pPr algn="ctr"/>
            <a:r>
              <a:rPr lang="fi-FI" sz="900" dirty="0" smtClean="0"/>
              <a:t>€€€€€</a:t>
            </a:r>
            <a:r>
              <a:rPr lang="fi-FI" sz="900" dirty="0"/>
              <a:t>€€€€€</a:t>
            </a:r>
          </a:p>
          <a:p>
            <a:pPr algn="ctr"/>
            <a:r>
              <a:rPr lang="fi-FI" sz="900" dirty="0" smtClean="0"/>
              <a:t>€€€€€€€€€€</a:t>
            </a:r>
            <a:endParaRPr lang="fi-FI" sz="900" dirty="0"/>
          </a:p>
          <a:p>
            <a:pPr algn="ctr"/>
            <a:r>
              <a:rPr lang="fi-FI" sz="900" dirty="0" smtClean="0"/>
              <a:t>€€€€€€€€€€</a:t>
            </a:r>
            <a:endParaRPr lang="fi-FI" sz="900" dirty="0"/>
          </a:p>
          <a:p>
            <a:pPr algn="ctr"/>
            <a:r>
              <a:rPr lang="fi-FI" sz="900" dirty="0" smtClean="0"/>
              <a:t>€€€€€€€€€€</a:t>
            </a:r>
          </a:p>
          <a:p>
            <a:pPr algn="ctr"/>
            <a:r>
              <a:rPr lang="fi-FI" sz="900" dirty="0" smtClean="0"/>
              <a:t>€€€€€€€€€</a:t>
            </a:r>
            <a:r>
              <a:rPr lang="fi-FI" sz="900" dirty="0"/>
              <a:t>€</a:t>
            </a:r>
          </a:p>
          <a:p>
            <a:pPr algn="ctr"/>
            <a:r>
              <a:rPr lang="fi-FI" sz="900" dirty="0" smtClean="0"/>
              <a:t>€€€€€€€€€€</a:t>
            </a:r>
            <a:endParaRPr lang="fi-FI" sz="900" dirty="0"/>
          </a:p>
          <a:p>
            <a:pPr algn="ctr"/>
            <a:r>
              <a:rPr lang="fi-FI" sz="900" dirty="0" smtClean="0"/>
              <a:t>€€€€€€€€€€</a:t>
            </a:r>
            <a:endParaRPr lang="fi-FI" sz="900" dirty="0"/>
          </a:p>
        </p:txBody>
      </p:sp>
      <p:cxnSp>
        <p:nvCxnSpPr>
          <p:cNvPr id="37" name="Suora yhdysviiva 36"/>
          <p:cNvCxnSpPr/>
          <p:nvPr/>
        </p:nvCxnSpPr>
        <p:spPr>
          <a:xfrm flipV="1">
            <a:off x="960120" y="1440180"/>
            <a:ext cx="723900" cy="762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Suora yhdysviiva 40"/>
          <p:cNvCxnSpPr/>
          <p:nvPr/>
        </p:nvCxnSpPr>
        <p:spPr>
          <a:xfrm>
            <a:off x="1684020" y="1440180"/>
            <a:ext cx="1326101" cy="294132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Suora yhdysviiva 42"/>
          <p:cNvCxnSpPr/>
          <p:nvPr/>
        </p:nvCxnSpPr>
        <p:spPr>
          <a:xfrm>
            <a:off x="3010121" y="4381500"/>
            <a:ext cx="4739419" cy="48768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4" name="Tekstiruutu 43"/>
          <p:cNvSpPr txBox="1"/>
          <p:nvPr/>
        </p:nvSpPr>
        <p:spPr>
          <a:xfrm>
            <a:off x="1820959" y="1272540"/>
            <a:ext cx="1668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/>
              <a:t>Vaikutus-mahdollisuudet</a:t>
            </a:r>
            <a:endParaRPr lang="fi-FI" sz="1400" dirty="0"/>
          </a:p>
        </p:txBody>
      </p:sp>
      <p:sp>
        <p:nvSpPr>
          <p:cNvPr id="47" name="Ellipsi 46"/>
          <p:cNvSpPr/>
          <p:nvPr/>
        </p:nvSpPr>
        <p:spPr>
          <a:xfrm>
            <a:off x="403860" y="1165860"/>
            <a:ext cx="2007869" cy="5021580"/>
          </a:xfrm>
          <a:prstGeom prst="ellipse">
            <a:avLst/>
          </a:prstGeom>
          <a:noFill/>
          <a:ln w="38100">
            <a:solidFill>
              <a:srgbClr val="7030A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200" dirty="0" err="1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40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Hankkeen tehtäväkokonaisuudet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sz="1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1800" b="1" dirty="0" smtClean="0">
                <a:solidFill>
                  <a:schemeClr val="tx1"/>
                </a:solidFill>
              </a:rPr>
              <a:t>Tarveselvityksessä </a:t>
            </a:r>
            <a:r>
              <a:rPr lang="fi-FI" sz="1800" dirty="0">
                <a:solidFill>
                  <a:schemeClr val="tx1"/>
                </a:solidFill>
              </a:rPr>
              <a:t>perustellaan tilahankinnan tarpeellisuus tai olemassa olevan tilan muutostarve, kuvataan alustavasti tarvittavat tilat ja niille asetettavat vaatimukset, tutkitaan vaihtoehtoiset käyttömahdollisuudet sekä arvioidaan eri ratkaisujen edullisuus. </a:t>
            </a:r>
          </a:p>
          <a:p>
            <a:pPr>
              <a:buFont typeface="Wingdings"/>
              <a:buChar char="Ø"/>
            </a:pPr>
            <a:r>
              <a:rPr lang="fi-FI" sz="1800" b="1" dirty="0" smtClean="0">
                <a:solidFill>
                  <a:schemeClr val="tx1"/>
                </a:solidFill>
              </a:rPr>
              <a:t>Hankepäätös</a:t>
            </a:r>
          </a:p>
          <a:p>
            <a:pPr>
              <a:buFont typeface="Wingdings"/>
              <a:buChar char="Ø"/>
            </a:pPr>
            <a:endParaRPr lang="fi-FI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1800" b="1" dirty="0">
                <a:solidFill>
                  <a:schemeClr val="tx1"/>
                </a:solidFill>
              </a:rPr>
              <a:t>Hankesuunnittelussa </a:t>
            </a:r>
            <a:r>
              <a:rPr lang="fi-FI" sz="1800" dirty="0">
                <a:solidFill>
                  <a:schemeClr val="tx1"/>
                </a:solidFill>
              </a:rPr>
              <a:t>asetetaan rakennushankkeelle täsmälliset laajuutta toimivuutta, laatua, kustannuksia, ajoitusta ja ylläpitoa koskevat tavoitteet. Hankesuunnittelun tuloksena syntyy hankesuunnitelma, joka muodostuu projektiohjelmasta ja hankeohjelmasta. Valmisteluun kuuluu tarvittavien selvitysten teettäminen ja toteutusmuodon alustava määrittäminen.</a:t>
            </a:r>
          </a:p>
          <a:p>
            <a:pPr marL="0" indent="0">
              <a:buNone/>
            </a:pPr>
            <a:r>
              <a:rPr lang="fi-FI" sz="1800" b="1" dirty="0">
                <a:solidFill>
                  <a:schemeClr val="tx1"/>
                </a:solidFill>
              </a:rPr>
              <a:t>&gt; </a:t>
            </a:r>
            <a:r>
              <a:rPr lang="fi-FI" sz="1800" b="1" dirty="0" smtClean="0">
                <a:solidFill>
                  <a:schemeClr val="tx1"/>
                </a:solidFill>
              </a:rPr>
              <a:t>Investointipäätös</a:t>
            </a:r>
            <a:endParaRPr lang="fi-FI" sz="1800" dirty="0">
              <a:solidFill>
                <a:schemeClr val="tx1"/>
              </a:solidFill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Raila Oksanen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9862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Tarveselvitys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1800" b="1" dirty="0" smtClean="0">
                <a:solidFill>
                  <a:schemeClr val="tx1"/>
                </a:solidFill>
              </a:rPr>
              <a:t>Tarveselvitysvaiheessa</a:t>
            </a:r>
            <a:r>
              <a:rPr lang="fi-FI" sz="1800" dirty="0" smtClean="0">
                <a:solidFill>
                  <a:schemeClr val="tx1"/>
                </a:solidFill>
              </a:rPr>
              <a:t> kartoitetaan hankeosapuolien </a:t>
            </a:r>
            <a:r>
              <a:rPr lang="fi-FI" sz="1800" dirty="0">
                <a:solidFill>
                  <a:schemeClr val="tx1"/>
                </a:solidFill>
              </a:rPr>
              <a:t>välisillä neuvotteluilla </a:t>
            </a:r>
            <a:r>
              <a:rPr lang="fi-FI" sz="1800" dirty="0" smtClean="0">
                <a:solidFill>
                  <a:schemeClr val="tx1"/>
                </a:solidFill>
              </a:rPr>
              <a:t>mahdollisia </a:t>
            </a:r>
            <a:r>
              <a:rPr lang="fi-FI" sz="1800" dirty="0">
                <a:solidFill>
                  <a:schemeClr val="tx1"/>
                </a:solidFill>
              </a:rPr>
              <a:t>uusia ratkaisuja. </a:t>
            </a:r>
            <a:endParaRPr lang="fi-FI" sz="1800" dirty="0" smtClean="0">
              <a:solidFill>
                <a:schemeClr val="tx1"/>
              </a:solidFill>
            </a:endParaRPr>
          </a:p>
          <a:p>
            <a:endParaRPr lang="fi-FI" sz="1800" dirty="0">
              <a:solidFill>
                <a:schemeClr val="tx1"/>
              </a:solidFill>
            </a:endParaRPr>
          </a:p>
          <a:p>
            <a:r>
              <a:rPr lang="fi-FI" sz="1800" dirty="0" smtClean="0">
                <a:solidFill>
                  <a:schemeClr val="tx1"/>
                </a:solidFill>
              </a:rPr>
              <a:t>Yleensä arkkitehti </a:t>
            </a:r>
            <a:r>
              <a:rPr lang="fi-FI" sz="1800" dirty="0">
                <a:solidFill>
                  <a:schemeClr val="tx1"/>
                </a:solidFill>
              </a:rPr>
              <a:t>selvittää hankkeen toteuttamisen kannalta sen arkkitehtoniset ja </a:t>
            </a:r>
            <a:r>
              <a:rPr lang="fi-FI" sz="1800" u="sng" dirty="0">
                <a:solidFill>
                  <a:schemeClr val="tx1"/>
                </a:solidFill>
              </a:rPr>
              <a:t>toiminnalliset</a:t>
            </a:r>
            <a:r>
              <a:rPr lang="fi-FI" sz="1800" dirty="0">
                <a:solidFill>
                  <a:schemeClr val="tx1"/>
                </a:solidFill>
              </a:rPr>
              <a:t> tavoitteet yhdistämällä erilaisia yleisiä, esimerkiksi lainsäädännöstä ym. johtuvia tavoitteita </a:t>
            </a:r>
            <a:r>
              <a:rPr lang="fi-FI" sz="1800" u="sng" dirty="0">
                <a:solidFill>
                  <a:schemeClr val="tx1"/>
                </a:solidFill>
              </a:rPr>
              <a:t>käyttäjien</a:t>
            </a:r>
            <a:r>
              <a:rPr lang="fi-FI" sz="1800" dirty="0">
                <a:solidFill>
                  <a:schemeClr val="tx1"/>
                </a:solidFill>
              </a:rPr>
              <a:t> ja </a:t>
            </a:r>
            <a:r>
              <a:rPr lang="fi-FI" sz="1800" u="sng" dirty="0">
                <a:solidFill>
                  <a:schemeClr val="tx1"/>
                </a:solidFill>
              </a:rPr>
              <a:t>omistajan</a:t>
            </a:r>
            <a:r>
              <a:rPr lang="fi-FI" sz="1800" dirty="0">
                <a:solidFill>
                  <a:schemeClr val="tx1"/>
                </a:solidFill>
              </a:rPr>
              <a:t> tavoitteisiin ja muokkaa tavoitteista yhteenvedon, joka sisältää jatkotyöskentelyä varten tarvittavat tiedot. 	</a:t>
            </a:r>
          </a:p>
          <a:p>
            <a:r>
              <a:rPr lang="fi-FI" sz="1800" dirty="0">
                <a:solidFill>
                  <a:schemeClr val="tx1"/>
                </a:solidFill>
              </a:rPr>
              <a:t>Tarveselvitysvaiheen lopputuloksena syntyneessä aineistossa </a:t>
            </a:r>
            <a:r>
              <a:rPr lang="fi-FI" sz="1800" u="sng" dirty="0">
                <a:solidFill>
                  <a:schemeClr val="tx1"/>
                </a:solidFill>
              </a:rPr>
              <a:t>kuvataan tavoitteita erikseen käyttäjien ja omistajan näkökannalta</a:t>
            </a:r>
            <a:r>
              <a:rPr lang="fi-FI" sz="1800" dirty="0">
                <a:solidFill>
                  <a:schemeClr val="tx1"/>
                </a:solidFill>
              </a:rPr>
              <a:t>. Käyttäjien tavoitteet voivat liittyä esimerkiksi tilojen toimivuuteen ja siihen mielikuvaan, jonka käyttäjä haluaa tiloillaan luoda, ja omistajan vastaavasti tilojen arvoon ja haluttavuuteen. </a:t>
            </a:r>
            <a:endParaRPr lang="fi-FI" sz="1800" dirty="0" smtClean="0">
              <a:solidFill>
                <a:schemeClr val="tx1"/>
              </a:solidFill>
            </a:endParaRPr>
          </a:p>
          <a:p>
            <a:endParaRPr lang="fi-FI" sz="1800" b="1" dirty="0"/>
          </a:p>
          <a:p>
            <a:r>
              <a:rPr lang="fi-FI" sz="1800" b="1" dirty="0" smtClean="0"/>
              <a:t>Vaiheen </a:t>
            </a:r>
            <a:r>
              <a:rPr lang="fi-FI" sz="1800" b="1" dirty="0"/>
              <a:t>tuloksena syntyy hyväksytty tarveselvitys ja hankepäätös</a:t>
            </a:r>
            <a:r>
              <a:rPr lang="fi-FI" sz="1800" b="1" dirty="0" smtClean="0"/>
              <a:t>.</a:t>
            </a:r>
            <a:endParaRPr lang="fi-FI" sz="18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Raila Oksanen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271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 peruspohja 4x3 oranssi">
  <a:themeElements>
    <a:clrScheme name="Liiketoiminnot">
      <a:dk1>
        <a:sysClr val="windowText" lastClr="000000"/>
      </a:dk1>
      <a:lt1>
        <a:sysClr val="window" lastClr="FFFFFF"/>
      </a:lt1>
      <a:dk2>
        <a:srgbClr val="464646"/>
      </a:dk2>
      <a:lt2>
        <a:srgbClr val="FFFFFF"/>
      </a:lt2>
      <a:accent1>
        <a:srgbClr val="005F92"/>
      </a:accent1>
      <a:accent2>
        <a:srgbClr val="1896C8"/>
      </a:accent2>
      <a:accent3>
        <a:srgbClr val="65C6EC"/>
      </a:accent3>
      <a:accent4>
        <a:srgbClr val="B7F2FF"/>
      </a:accent4>
      <a:accent5>
        <a:srgbClr val="FFFFFF"/>
      </a:accent5>
      <a:accent6>
        <a:srgbClr val="E95D0F"/>
      </a:accent6>
      <a:hlink>
        <a:srgbClr val="E95D0F"/>
      </a:hlink>
      <a:folHlink>
        <a:srgbClr val="CE4B1C"/>
      </a:folHlink>
    </a:clrScheme>
    <a:fontScheme name="_FCG font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 sz="1200" dirty="0" err="1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FCG Liiketoimintaryhmät.potx" id="{2BDF64C5-6F0C-4EC5-B3FD-5A041F9E5C6D}" vid="{574F69BF-AC44-4A22-8F99-F6118B028ECF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KON peruspohja 4x3 oranssi</Template>
  <TotalTime>365</TotalTime>
  <Words>399</Words>
  <Application>Microsoft Office PowerPoint</Application>
  <PresentationFormat>Näytössä katseltava diaesitys (4:3)</PresentationFormat>
  <Paragraphs>110</Paragraphs>
  <Slides>8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9" baseType="lpstr">
      <vt:lpstr>KON peruspohja 4x3 oranssi</vt:lpstr>
      <vt:lpstr>Yhteistoiminnallisen hankemenettelyn kehittäminen</vt:lpstr>
      <vt:lpstr>Yhteistoiminnallisuus</vt:lpstr>
      <vt:lpstr>Yhteistoiminnallisuuden edellytykset ja hyötyjä</vt:lpstr>
      <vt:lpstr>Koulun muutoksen laajuuden ymmärtäminen</vt:lpstr>
      <vt:lpstr>Koulun suunnitteluprosessin eteneminen kunnassa</vt:lpstr>
      <vt:lpstr>Kiinteistökustannusten ja vaikutusmahdollisuuksien vaiheet</vt:lpstr>
      <vt:lpstr>Hankkeen tehtäväkokonaisuudet</vt:lpstr>
      <vt:lpstr>Tarveselvitys</vt:lpstr>
    </vt:vector>
  </TitlesOfParts>
  <Company>FCG Finnish Consulting Group 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Yhteisttoiminnallisuus</dc:title>
  <dc:creator>Oksanen Raila</dc:creator>
  <cp:lastModifiedBy>Oksanen Raila</cp:lastModifiedBy>
  <cp:revision>36</cp:revision>
  <dcterms:created xsi:type="dcterms:W3CDTF">2016-02-01T06:51:22Z</dcterms:created>
  <dcterms:modified xsi:type="dcterms:W3CDTF">2016-04-19T10:48:01Z</dcterms:modified>
</cp:coreProperties>
</file>