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520" y="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43a5f02270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43a5f0227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43a5f02270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43a5f02270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43a5f02270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43a5f02270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43a5f02270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43a5f02270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05004c5ec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05004c5e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43a5f02270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43a5f02270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43a5f02270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43a5f02270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8724240" cy="5143500"/>
          </a:xfrm>
          <a:prstGeom prst="rect">
            <a:avLst/>
          </a:prstGeom>
          <a:noFill/>
          <a:ln>
            <a:noFill/>
          </a:ln>
        </p:spPr>
      </p:pic>
      <p:sp>
        <p:nvSpPr>
          <p:cNvPr id="55" name="Google Shape;55;p13"/>
          <p:cNvSpPr txBox="1">
            <a:spLocks noGrp="1"/>
          </p:cNvSpPr>
          <p:nvPr>
            <p:ph type="ctrTitle"/>
          </p:nvPr>
        </p:nvSpPr>
        <p:spPr>
          <a:xfrm>
            <a:off x="2058333" y="2902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fi">
                <a:latin typeface="Georgia"/>
                <a:ea typeface="Georgia"/>
                <a:cs typeface="Georgia"/>
                <a:sym typeface="Georgia"/>
              </a:rPr>
              <a:t>Inclusion</a:t>
            </a:r>
            <a:endParaRPr>
              <a:latin typeface="Georgia"/>
              <a:ea typeface="Georgia"/>
              <a:cs typeface="Georgia"/>
              <a:sym typeface="Georgia"/>
            </a:endParaRPr>
          </a:p>
        </p:txBody>
      </p:sp>
      <p:sp>
        <p:nvSpPr>
          <p:cNvPr id="56" name="Google Shape;56;p13"/>
          <p:cNvSpPr txBox="1">
            <a:spLocks noGrp="1"/>
          </p:cNvSpPr>
          <p:nvPr>
            <p:ph type="subTitle" idx="1"/>
          </p:nvPr>
        </p:nvSpPr>
        <p:spPr>
          <a:xfrm>
            <a:off x="2275150" y="24994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fi">
                <a:solidFill>
                  <a:schemeClr val="dk1"/>
                </a:solidFill>
                <a:latin typeface="Georgia"/>
                <a:ea typeface="Georgia"/>
                <a:cs typeface="Georgia"/>
                <a:sym typeface="Georgia"/>
              </a:rPr>
              <a:t>Aino, Saimi ja Oskari</a:t>
            </a:r>
            <a:endParaRPr>
              <a:solidFill>
                <a:schemeClr val="dk1"/>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latin typeface="Georgia"/>
                <a:ea typeface="Georgia"/>
                <a:cs typeface="Georgia"/>
                <a:sym typeface="Georgia"/>
              </a:rPr>
              <a:t>What is inclusion (Aino)</a:t>
            </a:r>
            <a:endParaRPr>
              <a:latin typeface="Georgia"/>
              <a:ea typeface="Georgia"/>
              <a:cs typeface="Georgia"/>
              <a:sym typeface="Georgia"/>
            </a:endParaRPr>
          </a:p>
        </p:txBody>
      </p:sp>
      <p:sp>
        <p:nvSpPr>
          <p:cNvPr id="62" name="Google Shape;62;p14"/>
          <p:cNvSpPr txBox="1">
            <a:spLocks noGrp="1"/>
          </p:cNvSpPr>
          <p:nvPr>
            <p:ph type="body" idx="1"/>
          </p:nvPr>
        </p:nvSpPr>
        <p:spPr>
          <a:xfrm>
            <a:off x="311700" y="1152475"/>
            <a:ext cx="4638300" cy="3625500"/>
          </a:xfrm>
          <a:prstGeom prst="rect">
            <a:avLst/>
          </a:prstGeom>
          <a:solidFill>
            <a:srgbClr val="FCE5CD"/>
          </a:solidFill>
        </p:spPr>
        <p:txBody>
          <a:bodyPr spcFirstLastPara="1" wrap="square" lIns="91425" tIns="91425" rIns="91425" bIns="91425" anchor="t" anchorCtr="0">
            <a:normAutofit fontScale="47500" lnSpcReduction="20000"/>
          </a:bodyPr>
          <a:lstStyle/>
          <a:p>
            <a:pPr marL="0" lvl="0" indent="0" algn="l" rtl="0">
              <a:spcBef>
                <a:spcPts val="1200"/>
              </a:spcBef>
              <a:spcAft>
                <a:spcPts val="0"/>
              </a:spcAft>
              <a:buNone/>
            </a:pPr>
            <a:r>
              <a:rPr lang="fi" sz="2919" b="1">
                <a:solidFill>
                  <a:schemeClr val="dk1"/>
                </a:solidFill>
                <a:latin typeface="Georgia"/>
                <a:ea typeface="Georgia"/>
                <a:cs typeface="Georgia"/>
                <a:sym typeface="Georgia"/>
              </a:rPr>
              <a:t>Inclusion </a:t>
            </a:r>
            <a:r>
              <a:rPr lang="fi" sz="2919">
                <a:solidFill>
                  <a:schemeClr val="dk1"/>
                </a:solidFill>
                <a:latin typeface="Georgia"/>
                <a:ea typeface="Georgia"/>
                <a:cs typeface="Georgia"/>
                <a:sym typeface="Georgia"/>
              </a:rPr>
              <a:t>means ensuring that everyone, regardless of their background, abilities, or differences, is welcomed, valued, and given equal opportunities to participate and contribute.</a:t>
            </a:r>
            <a:endParaRPr sz="2919">
              <a:solidFill>
                <a:schemeClr val="dk1"/>
              </a:solidFill>
              <a:latin typeface="Georgia"/>
              <a:ea typeface="Georgia"/>
              <a:cs typeface="Georgia"/>
              <a:sym typeface="Georgia"/>
            </a:endParaRPr>
          </a:p>
          <a:p>
            <a:pPr marL="0" lvl="0" indent="0" algn="l" rtl="0">
              <a:spcBef>
                <a:spcPts val="1200"/>
              </a:spcBef>
              <a:spcAft>
                <a:spcPts val="0"/>
              </a:spcAft>
              <a:buNone/>
            </a:pPr>
            <a:r>
              <a:rPr lang="fi" sz="2919">
                <a:solidFill>
                  <a:schemeClr val="dk1"/>
                </a:solidFill>
                <a:latin typeface="Georgia"/>
                <a:ea typeface="Georgia"/>
                <a:cs typeface="Georgia"/>
                <a:sym typeface="Georgia"/>
              </a:rPr>
              <a:t>To be </a:t>
            </a:r>
            <a:r>
              <a:rPr lang="fi" sz="2919" b="1">
                <a:solidFill>
                  <a:schemeClr val="dk1"/>
                </a:solidFill>
                <a:latin typeface="Georgia"/>
                <a:ea typeface="Georgia"/>
                <a:cs typeface="Georgia"/>
                <a:sym typeface="Georgia"/>
              </a:rPr>
              <a:t>included</a:t>
            </a:r>
            <a:r>
              <a:rPr lang="fi" sz="2919">
                <a:solidFill>
                  <a:schemeClr val="dk1"/>
                </a:solidFill>
                <a:latin typeface="Georgia"/>
                <a:ea typeface="Georgia"/>
                <a:cs typeface="Georgia"/>
                <a:sym typeface="Georgia"/>
              </a:rPr>
              <a:t> in a community means being accepted, welcomed, and actively involved in its activities, relationships, and decision-making. It means having equal opportunities to contribute, share, and belong.</a:t>
            </a:r>
            <a:endParaRPr sz="2919">
              <a:solidFill>
                <a:schemeClr val="dk1"/>
              </a:solidFill>
              <a:latin typeface="Georgia"/>
              <a:ea typeface="Georgia"/>
              <a:cs typeface="Georgia"/>
              <a:sym typeface="Georgia"/>
            </a:endParaRPr>
          </a:p>
          <a:p>
            <a:pPr marL="0" lvl="0" indent="0" algn="l" rtl="0">
              <a:spcBef>
                <a:spcPts val="1200"/>
              </a:spcBef>
              <a:spcAft>
                <a:spcPts val="0"/>
              </a:spcAft>
              <a:buClr>
                <a:schemeClr val="dk1"/>
              </a:buClr>
              <a:buSzPct val="37672"/>
              <a:buFont typeface="Arial"/>
              <a:buNone/>
            </a:pPr>
            <a:r>
              <a:rPr lang="fi" sz="2919">
                <a:solidFill>
                  <a:schemeClr val="dk1"/>
                </a:solidFill>
                <a:latin typeface="Georgia"/>
                <a:ea typeface="Georgia"/>
                <a:cs typeface="Georgia"/>
                <a:sym typeface="Georgia"/>
              </a:rPr>
              <a:t>On the other hand, to be </a:t>
            </a:r>
            <a:r>
              <a:rPr lang="fi" sz="2919" b="1">
                <a:solidFill>
                  <a:schemeClr val="dk1"/>
                </a:solidFill>
                <a:latin typeface="Georgia"/>
                <a:ea typeface="Georgia"/>
                <a:cs typeface="Georgia"/>
                <a:sym typeface="Georgia"/>
              </a:rPr>
              <a:t>excluded</a:t>
            </a:r>
            <a:r>
              <a:rPr lang="fi" sz="2919">
                <a:solidFill>
                  <a:schemeClr val="dk1"/>
                </a:solidFill>
                <a:latin typeface="Georgia"/>
                <a:ea typeface="Georgia"/>
                <a:cs typeface="Georgia"/>
                <a:sym typeface="Georgia"/>
              </a:rPr>
              <a:t> in a community means being left out, ignored, or not given the same opportunities to participate. It often involves feeling isolated, undervalued, or disconnected from the group's activities or decisions.</a:t>
            </a:r>
            <a:endParaRPr sz="3619">
              <a:solidFill>
                <a:schemeClr val="dk1"/>
              </a:solidFill>
              <a:latin typeface="Georgia"/>
              <a:ea typeface="Georgia"/>
              <a:cs typeface="Georgia"/>
              <a:sym typeface="Georgia"/>
            </a:endParaRPr>
          </a:p>
          <a:p>
            <a:pPr marL="0" lvl="0" indent="0" algn="l" rtl="0">
              <a:spcBef>
                <a:spcPts val="1200"/>
              </a:spcBef>
              <a:spcAft>
                <a:spcPts val="1200"/>
              </a:spcAft>
              <a:buNone/>
            </a:pPr>
            <a:endParaRPr/>
          </a:p>
        </p:txBody>
      </p:sp>
      <p:pic>
        <p:nvPicPr>
          <p:cNvPr id="63" name="Google Shape;63;p14"/>
          <p:cNvPicPr preferRelativeResize="0"/>
          <p:nvPr/>
        </p:nvPicPr>
        <p:blipFill>
          <a:blip r:embed="rId3">
            <a:alphaModFix/>
          </a:blip>
          <a:stretch>
            <a:fillRect/>
          </a:stretch>
        </p:blipFill>
        <p:spPr>
          <a:xfrm>
            <a:off x="4950100" y="1047925"/>
            <a:ext cx="4073600" cy="3625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latin typeface="Georgia"/>
                <a:ea typeface="Georgia"/>
                <a:cs typeface="Georgia"/>
                <a:sym typeface="Georgia"/>
              </a:rPr>
              <a:t>Examples of inclusion in school and society (Aino)</a:t>
            </a:r>
            <a:endParaRPr>
              <a:latin typeface="Georgia"/>
              <a:ea typeface="Georgia"/>
              <a:cs typeface="Georgia"/>
              <a:sym typeface="Georgia"/>
            </a:endParaRPr>
          </a:p>
        </p:txBody>
      </p:sp>
      <p:sp>
        <p:nvSpPr>
          <p:cNvPr id="69" name="Google Shape;69;p15"/>
          <p:cNvSpPr txBox="1">
            <a:spLocks noGrp="1"/>
          </p:cNvSpPr>
          <p:nvPr>
            <p:ph type="body" idx="1"/>
          </p:nvPr>
        </p:nvSpPr>
        <p:spPr>
          <a:xfrm>
            <a:off x="311700" y="1152475"/>
            <a:ext cx="8520600" cy="3416400"/>
          </a:xfrm>
          <a:prstGeom prst="rect">
            <a:avLst/>
          </a:prstGeom>
          <a:solidFill>
            <a:srgbClr val="C9DAF8"/>
          </a:solidFill>
        </p:spPr>
        <p:txBody>
          <a:bodyPr spcFirstLastPara="1" wrap="square" lIns="91425" tIns="91425" rIns="91425" bIns="91425" anchor="t" anchorCtr="0">
            <a:normAutofit/>
          </a:bodyPr>
          <a:lstStyle/>
          <a:p>
            <a:pPr marL="0" lvl="0" indent="0" algn="l" rtl="0">
              <a:spcBef>
                <a:spcPts val="0"/>
              </a:spcBef>
              <a:spcAft>
                <a:spcPts val="0"/>
              </a:spcAft>
              <a:buNone/>
            </a:pPr>
            <a:r>
              <a:rPr lang="fi" b="1">
                <a:solidFill>
                  <a:schemeClr val="dk1"/>
                </a:solidFill>
                <a:latin typeface="Georgia"/>
                <a:ea typeface="Georgia"/>
                <a:cs typeface="Georgia"/>
                <a:sym typeface="Georgia"/>
              </a:rPr>
              <a:t>In schools:							         In society:</a:t>
            </a:r>
            <a:endParaRPr b="1">
              <a:solidFill>
                <a:schemeClr val="dk1"/>
              </a:solidFill>
              <a:latin typeface="Georgia"/>
              <a:ea typeface="Georgia"/>
              <a:cs typeface="Georgia"/>
              <a:sym typeface="Georgia"/>
            </a:endParaRPr>
          </a:p>
          <a:p>
            <a:pPr marL="0" lvl="0" indent="0" algn="l" rtl="0">
              <a:spcBef>
                <a:spcPts val="1200"/>
              </a:spcBef>
              <a:spcAft>
                <a:spcPts val="0"/>
              </a:spcAft>
              <a:buNone/>
            </a:pPr>
            <a:r>
              <a:rPr lang="fi">
                <a:solidFill>
                  <a:schemeClr val="dk1"/>
                </a:solidFill>
                <a:latin typeface="Georgia"/>
                <a:ea typeface="Georgia"/>
                <a:cs typeface="Georgia"/>
                <a:sym typeface="Georgia"/>
              </a:rPr>
              <a:t>-Diverse Classroom Participation			-Workplace Diversity</a:t>
            </a:r>
            <a:endParaRPr>
              <a:solidFill>
                <a:schemeClr val="dk1"/>
              </a:solidFill>
              <a:latin typeface="Georgia"/>
              <a:ea typeface="Georgia"/>
              <a:cs typeface="Georgia"/>
              <a:sym typeface="Georgia"/>
            </a:endParaRPr>
          </a:p>
          <a:p>
            <a:pPr marL="0" lvl="0" indent="0" algn="l" rtl="0">
              <a:spcBef>
                <a:spcPts val="1200"/>
              </a:spcBef>
              <a:spcAft>
                <a:spcPts val="0"/>
              </a:spcAft>
              <a:buNone/>
            </a:pPr>
            <a:r>
              <a:rPr lang="fi">
                <a:solidFill>
                  <a:schemeClr val="dk1"/>
                </a:solidFill>
                <a:latin typeface="Georgia"/>
                <a:ea typeface="Georgia"/>
                <a:cs typeface="Georgia"/>
                <a:sym typeface="Georgia"/>
              </a:rPr>
              <a:t>-Inclusive Activities and Clubs				-Accessible Public Spaces</a:t>
            </a:r>
            <a:endParaRPr>
              <a:solidFill>
                <a:schemeClr val="dk1"/>
              </a:solidFill>
              <a:latin typeface="Georgia"/>
              <a:ea typeface="Georgia"/>
              <a:cs typeface="Georgia"/>
              <a:sym typeface="Georgia"/>
            </a:endParaRPr>
          </a:p>
          <a:p>
            <a:pPr marL="0" lvl="0" indent="0" algn="l" rtl="0">
              <a:spcBef>
                <a:spcPts val="1200"/>
              </a:spcBef>
              <a:spcAft>
                <a:spcPts val="0"/>
              </a:spcAft>
              <a:buNone/>
            </a:pPr>
            <a:r>
              <a:rPr lang="fi">
                <a:solidFill>
                  <a:schemeClr val="dk1"/>
                </a:solidFill>
                <a:latin typeface="Georgia"/>
                <a:ea typeface="Georgia"/>
                <a:cs typeface="Georgia"/>
                <a:sym typeface="Georgia"/>
              </a:rPr>
              <a:t>-Anti-bullying Policies						-Cultural Awareness Campaigns</a:t>
            </a:r>
            <a:endParaRPr>
              <a:solidFill>
                <a:schemeClr val="dk1"/>
              </a:solidFill>
              <a:latin typeface="Georgia"/>
              <a:ea typeface="Georgia"/>
              <a:cs typeface="Georgia"/>
              <a:sym typeface="Georgia"/>
            </a:endParaRPr>
          </a:p>
          <a:p>
            <a:pPr marL="0" lvl="0" indent="0" algn="l" rtl="0">
              <a:spcBef>
                <a:spcPts val="1200"/>
              </a:spcBef>
              <a:spcAft>
                <a:spcPts val="1200"/>
              </a:spcAft>
              <a:buNone/>
            </a:pPr>
            <a:endParaRPr>
              <a:latin typeface="Georgia"/>
              <a:ea typeface="Georgia"/>
              <a:cs typeface="Georgia"/>
              <a:sym typeface="Georgia"/>
            </a:endParaRPr>
          </a:p>
        </p:txBody>
      </p:sp>
      <p:pic>
        <p:nvPicPr>
          <p:cNvPr id="70" name="Google Shape;70;p15"/>
          <p:cNvPicPr preferRelativeResize="0"/>
          <p:nvPr/>
        </p:nvPicPr>
        <p:blipFill>
          <a:blip r:embed="rId3">
            <a:alphaModFix/>
          </a:blip>
          <a:stretch>
            <a:fillRect/>
          </a:stretch>
        </p:blipFill>
        <p:spPr>
          <a:xfrm>
            <a:off x="2000263" y="3103150"/>
            <a:ext cx="4963025" cy="2040350"/>
          </a:xfrm>
          <a:prstGeom prst="rect">
            <a:avLst/>
          </a:prstGeom>
          <a:noFill/>
          <a:ln>
            <a:noFill/>
          </a:ln>
        </p:spPr>
      </p:pic>
      <p:pic>
        <p:nvPicPr>
          <p:cNvPr id="71" name="Google Shape;71;p15"/>
          <p:cNvPicPr preferRelativeResize="0"/>
          <p:nvPr/>
        </p:nvPicPr>
        <p:blipFill>
          <a:blip r:embed="rId4">
            <a:alphaModFix/>
          </a:blip>
          <a:stretch>
            <a:fillRect/>
          </a:stretch>
        </p:blipFill>
        <p:spPr>
          <a:xfrm>
            <a:off x="195500" y="3027950"/>
            <a:ext cx="1700282" cy="2040350"/>
          </a:xfrm>
          <a:prstGeom prst="rect">
            <a:avLst/>
          </a:prstGeom>
          <a:noFill/>
          <a:ln>
            <a:noFill/>
          </a:ln>
        </p:spPr>
      </p:pic>
      <p:pic>
        <p:nvPicPr>
          <p:cNvPr id="72" name="Google Shape;72;p15"/>
          <p:cNvPicPr preferRelativeResize="0"/>
          <p:nvPr/>
        </p:nvPicPr>
        <p:blipFill>
          <a:blip r:embed="rId5">
            <a:alphaModFix/>
          </a:blip>
          <a:stretch>
            <a:fillRect/>
          </a:stretch>
        </p:blipFill>
        <p:spPr>
          <a:xfrm>
            <a:off x="7067775" y="3027952"/>
            <a:ext cx="1908000" cy="190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latin typeface="Georgia"/>
                <a:ea typeface="Georgia"/>
                <a:cs typeface="Georgia"/>
                <a:sym typeface="Georgia"/>
              </a:rPr>
              <a:t>Why is inclusion important? (Aino)</a:t>
            </a:r>
            <a:endParaRPr>
              <a:latin typeface="Georgia"/>
              <a:ea typeface="Georgia"/>
              <a:cs typeface="Georgia"/>
              <a:sym typeface="Georgia"/>
            </a:endParaRPr>
          </a:p>
        </p:txBody>
      </p:sp>
      <p:sp>
        <p:nvSpPr>
          <p:cNvPr id="78" name="Google Shape;78;p16"/>
          <p:cNvSpPr txBox="1">
            <a:spLocks noGrp="1"/>
          </p:cNvSpPr>
          <p:nvPr>
            <p:ph type="body" idx="1"/>
          </p:nvPr>
        </p:nvSpPr>
        <p:spPr>
          <a:xfrm>
            <a:off x="311700" y="1152475"/>
            <a:ext cx="3869400" cy="3416400"/>
          </a:xfrm>
          <a:prstGeom prst="rect">
            <a:avLst/>
          </a:prstGeom>
          <a:solidFill>
            <a:srgbClr val="FCE5CD"/>
          </a:solidFill>
        </p:spPr>
        <p:txBody>
          <a:bodyPr spcFirstLastPara="1" wrap="square" lIns="91425" tIns="91425" rIns="91425" bIns="91425" anchor="t" anchorCtr="0">
            <a:normAutofit/>
          </a:bodyPr>
          <a:lstStyle/>
          <a:p>
            <a:pPr marL="0" lvl="0" indent="0" algn="l" rtl="0">
              <a:spcBef>
                <a:spcPts val="0"/>
              </a:spcBef>
              <a:spcAft>
                <a:spcPts val="0"/>
              </a:spcAft>
              <a:buNone/>
            </a:pPr>
            <a:r>
              <a:rPr lang="fi" i="1">
                <a:solidFill>
                  <a:schemeClr val="dk1"/>
                </a:solidFill>
                <a:latin typeface="Georgia"/>
                <a:ea typeface="Georgia"/>
                <a:cs typeface="Georgia"/>
                <a:sym typeface="Georgia"/>
              </a:rPr>
              <a:t>Why is it important to feel included?</a:t>
            </a:r>
            <a:endParaRPr i="1">
              <a:solidFill>
                <a:schemeClr val="dk1"/>
              </a:solidFill>
              <a:latin typeface="Georgia"/>
              <a:ea typeface="Georgia"/>
              <a:cs typeface="Georgia"/>
              <a:sym typeface="Georgia"/>
            </a:endParaRPr>
          </a:p>
          <a:p>
            <a:pPr marL="0" lvl="0" indent="0" algn="l" rtl="0">
              <a:spcBef>
                <a:spcPts val="1200"/>
              </a:spcBef>
              <a:spcAft>
                <a:spcPts val="0"/>
              </a:spcAft>
              <a:buNone/>
            </a:pPr>
            <a:r>
              <a:rPr lang="fi">
                <a:solidFill>
                  <a:schemeClr val="dk1"/>
                </a:solidFill>
                <a:latin typeface="Georgia"/>
                <a:ea typeface="Georgia"/>
                <a:cs typeface="Georgia"/>
                <a:sym typeface="Georgia"/>
              </a:rPr>
              <a:t>-Sense of Belonging</a:t>
            </a:r>
            <a:endParaRPr>
              <a:solidFill>
                <a:schemeClr val="dk1"/>
              </a:solidFill>
              <a:latin typeface="Georgia"/>
              <a:ea typeface="Georgia"/>
              <a:cs typeface="Georgia"/>
              <a:sym typeface="Georgia"/>
            </a:endParaRPr>
          </a:p>
          <a:p>
            <a:pPr marL="0" lvl="0" indent="0" algn="l" rtl="0">
              <a:spcBef>
                <a:spcPts val="1200"/>
              </a:spcBef>
              <a:spcAft>
                <a:spcPts val="0"/>
              </a:spcAft>
              <a:buNone/>
            </a:pPr>
            <a:r>
              <a:rPr lang="fi">
                <a:solidFill>
                  <a:schemeClr val="dk1"/>
                </a:solidFill>
                <a:latin typeface="Georgia"/>
                <a:ea typeface="Georgia"/>
                <a:cs typeface="Georgia"/>
                <a:sym typeface="Georgia"/>
              </a:rPr>
              <a:t>-Emotional Well-being</a:t>
            </a:r>
            <a:endParaRPr>
              <a:solidFill>
                <a:schemeClr val="dk1"/>
              </a:solidFill>
              <a:latin typeface="Georgia"/>
              <a:ea typeface="Georgia"/>
              <a:cs typeface="Georgia"/>
              <a:sym typeface="Georgia"/>
            </a:endParaRPr>
          </a:p>
          <a:p>
            <a:pPr marL="0" lvl="0" indent="0" algn="l" rtl="0">
              <a:spcBef>
                <a:spcPts val="1200"/>
              </a:spcBef>
              <a:spcAft>
                <a:spcPts val="0"/>
              </a:spcAft>
              <a:buNone/>
            </a:pPr>
            <a:r>
              <a:rPr lang="fi">
                <a:solidFill>
                  <a:schemeClr val="dk1"/>
                </a:solidFill>
                <a:latin typeface="Georgia"/>
                <a:ea typeface="Georgia"/>
                <a:cs typeface="Georgia"/>
                <a:sym typeface="Georgia"/>
              </a:rPr>
              <a:t>-Equal Opportunities</a:t>
            </a:r>
            <a:endParaRPr>
              <a:solidFill>
                <a:schemeClr val="dk1"/>
              </a:solidFill>
              <a:latin typeface="Georgia"/>
              <a:ea typeface="Georgia"/>
              <a:cs typeface="Georgia"/>
              <a:sym typeface="Georgia"/>
            </a:endParaRPr>
          </a:p>
          <a:p>
            <a:pPr marL="0" lvl="0" indent="0" algn="l" rtl="0">
              <a:spcBef>
                <a:spcPts val="1200"/>
              </a:spcBef>
              <a:spcAft>
                <a:spcPts val="1200"/>
              </a:spcAft>
              <a:buNone/>
            </a:pPr>
            <a:r>
              <a:rPr lang="fi">
                <a:solidFill>
                  <a:schemeClr val="dk1"/>
                </a:solidFill>
                <a:latin typeface="Georgia"/>
                <a:ea typeface="Georgia"/>
                <a:cs typeface="Georgia"/>
                <a:sym typeface="Georgia"/>
              </a:rPr>
              <a:t>-Encourages Personal Growth</a:t>
            </a:r>
            <a:endParaRPr>
              <a:solidFill>
                <a:schemeClr val="dk1"/>
              </a:solidFill>
              <a:latin typeface="Georgia"/>
              <a:ea typeface="Georgia"/>
              <a:cs typeface="Georgia"/>
              <a:sym typeface="Georgia"/>
            </a:endParaRPr>
          </a:p>
        </p:txBody>
      </p:sp>
      <p:sp>
        <p:nvSpPr>
          <p:cNvPr id="79" name="Google Shape;79;p16"/>
          <p:cNvSpPr txBox="1"/>
          <p:nvPr/>
        </p:nvSpPr>
        <p:spPr>
          <a:xfrm>
            <a:off x="4993125" y="1152475"/>
            <a:ext cx="3869400" cy="32991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sz="1800" i="1">
                <a:solidFill>
                  <a:schemeClr val="dk1"/>
                </a:solidFill>
                <a:latin typeface="Georgia"/>
                <a:ea typeface="Georgia"/>
                <a:cs typeface="Georgia"/>
                <a:sym typeface="Georgia"/>
              </a:rPr>
              <a:t>How does inclusion benefit schools?</a:t>
            </a:r>
            <a:endParaRPr sz="1800" i="1">
              <a:solidFill>
                <a:schemeClr val="dk1"/>
              </a:solidFill>
              <a:latin typeface="Georgia"/>
              <a:ea typeface="Georgia"/>
              <a:cs typeface="Georgia"/>
              <a:sym typeface="Georgia"/>
            </a:endParaRPr>
          </a:p>
          <a:p>
            <a:pPr marL="0" lvl="0" indent="0" algn="l" rtl="0">
              <a:spcBef>
                <a:spcPts val="0"/>
              </a:spcBef>
              <a:spcAft>
                <a:spcPts val="0"/>
              </a:spcAft>
              <a:buNone/>
            </a:pPr>
            <a:endParaRPr sz="1800">
              <a:latin typeface="Georgia"/>
              <a:ea typeface="Georgia"/>
              <a:cs typeface="Georgia"/>
              <a:sym typeface="Georgia"/>
            </a:endParaRPr>
          </a:p>
          <a:p>
            <a:pPr marL="0" lvl="0" indent="0" algn="l" rtl="0">
              <a:spcBef>
                <a:spcPts val="0"/>
              </a:spcBef>
              <a:spcAft>
                <a:spcPts val="0"/>
              </a:spcAft>
              <a:buNone/>
            </a:pPr>
            <a:r>
              <a:rPr lang="fi" sz="1800">
                <a:latin typeface="Georgia"/>
                <a:ea typeface="Georgia"/>
                <a:cs typeface="Georgia"/>
                <a:sym typeface="Georgia"/>
              </a:rPr>
              <a:t>-Encourages Diversity &amp; Understanding</a:t>
            </a:r>
            <a:br>
              <a:rPr lang="fi" sz="1800">
                <a:latin typeface="Georgia"/>
                <a:ea typeface="Georgia"/>
                <a:cs typeface="Georgia"/>
                <a:sym typeface="Georgia"/>
              </a:rPr>
            </a:br>
            <a:endParaRPr sz="1800">
              <a:latin typeface="Georgia"/>
              <a:ea typeface="Georgia"/>
              <a:cs typeface="Georgia"/>
              <a:sym typeface="Georgia"/>
            </a:endParaRPr>
          </a:p>
          <a:p>
            <a:pPr marL="0" lvl="0" indent="0" algn="l" rtl="0">
              <a:spcBef>
                <a:spcPts val="0"/>
              </a:spcBef>
              <a:spcAft>
                <a:spcPts val="0"/>
              </a:spcAft>
              <a:buNone/>
            </a:pPr>
            <a:r>
              <a:rPr lang="fi" sz="1800">
                <a:latin typeface="Georgia"/>
                <a:ea typeface="Georgia"/>
                <a:cs typeface="Georgia"/>
                <a:sym typeface="Georgia"/>
              </a:rPr>
              <a:t>-Improves Academic &amp; Social Growth</a:t>
            </a:r>
            <a:br>
              <a:rPr lang="fi" sz="1800">
                <a:latin typeface="Georgia"/>
                <a:ea typeface="Georgia"/>
                <a:cs typeface="Georgia"/>
                <a:sym typeface="Georgia"/>
              </a:rPr>
            </a:br>
            <a:endParaRPr sz="1800">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fi" sz="1800">
                <a:latin typeface="Georgia"/>
                <a:ea typeface="Georgia"/>
                <a:cs typeface="Georgia"/>
                <a:sym typeface="Georgia"/>
              </a:rPr>
              <a:t>-Boosts Confidence &amp; Participation</a:t>
            </a:r>
            <a:endParaRPr sz="1800">
              <a:latin typeface="Georgia"/>
              <a:ea typeface="Georgia"/>
              <a:cs typeface="Georgia"/>
              <a:sym typeface="Georgia"/>
            </a:endParaRPr>
          </a:p>
          <a:p>
            <a:pPr marL="0" lvl="0" indent="0" algn="l" rtl="0">
              <a:spcBef>
                <a:spcPts val="0"/>
              </a:spcBef>
              <a:spcAft>
                <a:spcPts val="0"/>
              </a:spcAft>
              <a:buNone/>
            </a:pPr>
            <a:r>
              <a:rPr lang="fi" sz="1800">
                <a:latin typeface="Georgia"/>
                <a:ea typeface="Georgia"/>
                <a:cs typeface="Georgia"/>
                <a:sym typeface="Georgia"/>
              </a:rPr>
              <a:t>Prepares Students for the Real World </a:t>
            </a:r>
            <a:endParaRPr sz="1800">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50000"/>
              </a:lnSpc>
              <a:spcBef>
                <a:spcPts val="0"/>
              </a:spcBef>
              <a:spcAft>
                <a:spcPts val="0"/>
              </a:spcAft>
              <a:buNone/>
            </a:pPr>
            <a:r>
              <a:rPr lang="fi">
                <a:latin typeface="Georgia"/>
                <a:ea typeface="Georgia"/>
                <a:cs typeface="Georgia"/>
                <a:sym typeface="Georgia"/>
              </a:rPr>
              <a:t>How can we promote inclusion in our school? (Saimi)</a:t>
            </a:r>
            <a:endParaRPr>
              <a:latin typeface="Georgia"/>
              <a:ea typeface="Georgia"/>
              <a:cs typeface="Georgia"/>
              <a:sym typeface="Georgia"/>
            </a:endParaRPr>
          </a:p>
        </p:txBody>
      </p:sp>
      <p:sp>
        <p:nvSpPr>
          <p:cNvPr id="85" name="Google Shape;85;p17"/>
          <p:cNvSpPr txBox="1">
            <a:spLocks noGrp="1"/>
          </p:cNvSpPr>
          <p:nvPr>
            <p:ph type="body" idx="1"/>
          </p:nvPr>
        </p:nvSpPr>
        <p:spPr>
          <a:xfrm>
            <a:off x="311700" y="1152475"/>
            <a:ext cx="8520600" cy="1708500"/>
          </a:xfrm>
          <a:prstGeom prst="rect">
            <a:avLst/>
          </a:prstGeom>
          <a:solidFill>
            <a:srgbClr val="F4CCCC"/>
          </a:solidFill>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dk1"/>
              </a:buClr>
              <a:buSzPts val="1800"/>
              <a:buFont typeface="Georgia"/>
              <a:buChar char="●"/>
            </a:pPr>
            <a:r>
              <a:rPr lang="fi">
                <a:solidFill>
                  <a:schemeClr val="dk1"/>
                </a:solidFill>
                <a:latin typeface="Georgia"/>
                <a:ea typeface="Georgia"/>
                <a:cs typeface="Georgia"/>
                <a:sym typeface="Georgia"/>
              </a:rPr>
              <a:t>Inclusive school environment supports the diversity of all learners</a:t>
            </a:r>
            <a:endParaRPr>
              <a:solidFill>
                <a:schemeClr val="dk1"/>
              </a:solidFill>
              <a:latin typeface="Georgia"/>
              <a:ea typeface="Georgia"/>
              <a:cs typeface="Georgia"/>
              <a:sym typeface="Georgia"/>
            </a:endParaRPr>
          </a:p>
          <a:p>
            <a:pPr marL="457200" lvl="0" indent="-342900" algn="l" rtl="0">
              <a:lnSpc>
                <a:spcPct val="150000"/>
              </a:lnSpc>
              <a:spcBef>
                <a:spcPts val="0"/>
              </a:spcBef>
              <a:spcAft>
                <a:spcPts val="0"/>
              </a:spcAft>
              <a:buClr>
                <a:schemeClr val="dk1"/>
              </a:buClr>
              <a:buSzPts val="1800"/>
              <a:buFont typeface="Georgia"/>
              <a:buChar char="●"/>
            </a:pPr>
            <a:r>
              <a:rPr lang="fi">
                <a:solidFill>
                  <a:schemeClr val="dk1"/>
                </a:solidFill>
                <a:latin typeface="Georgia"/>
                <a:ea typeface="Georgia"/>
                <a:cs typeface="Georgia"/>
                <a:sym typeface="Georgia"/>
              </a:rPr>
              <a:t>Everyone is being respected and listened to</a:t>
            </a:r>
            <a:endParaRPr>
              <a:solidFill>
                <a:schemeClr val="dk1"/>
              </a:solidFill>
              <a:latin typeface="Georgia"/>
              <a:ea typeface="Georgia"/>
              <a:cs typeface="Georgia"/>
              <a:sym typeface="Georgia"/>
            </a:endParaRPr>
          </a:p>
          <a:p>
            <a:pPr marL="457200" lvl="0" indent="-342900" algn="l" rtl="0">
              <a:lnSpc>
                <a:spcPct val="150000"/>
              </a:lnSpc>
              <a:spcBef>
                <a:spcPts val="0"/>
              </a:spcBef>
              <a:spcAft>
                <a:spcPts val="0"/>
              </a:spcAft>
              <a:buClr>
                <a:schemeClr val="dk1"/>
              </a:buClr>
              <a:buSzPts val="1800"/>
              <a:buFont typeface="Georgia"/>
              <a:buChar char="●"/>
            </a:pPr>
            <a:r>
              <a:rPr lang="fi">
                <a:solidFill>
                  <a:schemeClr val="dk1"/>
                </a:solidFill>
                <a:latin typeface="Georgia"/>
                <a:ea typeface="Georgia"/>
                <a:cs typeface="Georgia"/>
                <a:sym typeface="Georgia"/>
              </a:rPr>
              <a:t>Everyone has the right to get support for their own development and learning</a:t>
            </a:r>
            <a:endParaRPr>
              <a:solidFill>
                <a:schemeClr val="dk1"/>
              </a:solidFill>
              <a:latin typeface="Georgia"/>
              <a:ea typeface="Georgia"/>
              <a:cs typeface="Georgia"/>
              <a:sym typeface="Georgia"/>
            </a:endParaRPr>
          </a:p>
          <a:p>
            <a:pPr marL="457200" lvl="0" indent="-342900" algn="l" rtl="0">
              <a:lnSpc>
                <a:spcPct val="150000"/>
              </a:lnSpc>
              <a:spcBef>
                <a:spcPts val="0"/>
              </a:spcBef>
              <a:spcAft>
                <a:spcPts val="0"/>
              </a:spcAft>
              <a:buClr>
                <a:schemeClr val="dk1"/>
              </a:buClr>
              <a:buSzPts val="1800"/>
              <a:buFont typeface="Georgia"/>
              <a:buChar char="●"/>
            </a:pPr>
            <a:r>
              <a:rPr lang="fi">
                <a:solidFill>
                  <a:schemeClr val="dk1"/>
                </a:solidFill>
                <a:latin typeface="Georgia"/>
                <a:ea typeface="Georgia"/>
                <a:cs typeface="Georgia"/>
                <a:sym typeface="Georgia"/>
              </a:rPr>
              <a:t>Inclusive environment in schools is being built by the adults</a:t>
            </a:r>
            <a:endParaRPr>
              <a:solidFill>
                <a:schemeClr val="dk1"/>
              </a:solidFill>
              <a:latin typeface="Georgia"/>
              <a:ea typeface="Georgia"/>
              <a:cs typeface="Georgia"/>
              <a:sym typeface="Georgia"/>
            </a:endParaRPr>
          </a:p>
        </p:txBody>
      </p:sp>
      <p:pic>
        <p:nvPicPr>
          <p:cNvPr id="86" name="Google Shape;86;p17"/>
          <p:cNvPicPr preferRelativeResize="0"/>
          <p:nvPr/>
        </p:nvPicPr>
        <p:blipFill rotWithShape="1">
          <a:blip r:embed="rId3">
            <a:alphaModFix/>
          </a:blip>
          <a:srcRect l="3391" t="7466" r="1875" b="26635"/>
          <a:stretch/>
        </p:blipFill>
        <p:spPr>
          <a:xfrm>
            <a:off x="1072794" y="2860975"/>
            <a:ext cx="7106605" cy="2282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2" name="Google Shape;92;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Clr>
                <a:schemeClr val="dk1"/>
              </a:buClr>
              <a:buSzPct val="61111"/>
              <a:buFont typeface="Arial"/>
              <a:buNone/>
            </a:pPr>
            <a:r>
              <a:rPr lang="fi" sz="1800">
                <a:solidFill>
                  <a:schemeClr val="dk1"/>
                </a:solidFill>
                <a:latin typeface="Georgia"/>
                <a:ea typeface="Georgia"/>
                <a:cs typeface="Georgia"/>
                <a:sym typeface="Georgia"/>
              </a:rPr>
              <a:t>Accessible Public Spaces</a:t>
            </a:r>
            <a:endParaRPr sz="1800">
              <a:solidFill>
                <a:schemeClr val="dk1"/>
              </a:solidFill>
              <a:latin typeface="Georgia"/>
              <a:ea typeface="Georgia"/>
              <a:cs typeface="Georgia"/>
              <a:sym typeface="Georgia"/>
            </a:endParaRPr>
          </a:p>
          <a:p>
            <a:pPr marL="0" lvl="0" indent="0" algn="l" rtl="0">
              <a:lnSpc>
                <a:spcPct val="115000"/>
              </a:lnSpc>
              <a:spcBef>
                <a:spcPts val="1200"/>
              </a:spcBef>
              <a:spcAft>
                <a:spcPts val="1200"/>
              </a:spcAft>
              <a:buClr>
                <a:schemeClr val="dk1"/>
              </a:buClr>
              <a:buSzPct val="61111"/>
              <a:buFont typeface="Arial"/>
              <a:buNone/>
            </a:pPr>
            <a:r>
              <a:rPr lang="fi" sz="1800">
                <a:solidFill>
                  <a:schemeClr val="dk1"/>
                </a:solidFill>
                <a:latin typeface="Georgia"/>
                <a:ea typeface="Georgia"/>
                <a:cs typeface="Georgia"/>
                <a:sym typeface="Georgia"/>
              </a:rPr>
              <a:t>in our school.</a:t>
            </a:r>
            <a:endParaRPr sz="1800">
              <a:solidFill>
                <a:schemeClr val="dk1"/>
              </a:solidFill>
              <a:latin typeface="Georgia"/>
              <a:ea typeface="Georgia"/>
              <a:cs typeface="Georgia"/>
              <a:sym typeface="Georgia"/>
            </a:endParaRPr>
          </a:p>
        </p:txBody>
      </p:sp>
      <p:pic>
        <p:nvPicPr>
          <p:cNvPr id="93" name="Google Shape;93;p18"/>
          <p:cNvPicPr preferRelativeResize="0"/>
          <p:nvPr/>
        </p:nvPicPr>
        <p:blipFill>
          <a:blip r:embed="rId3">
            <a:alphaModFix/>
          </a:blip>
          <a:stretch>
            <a:fillRect/>
          </a:stretch>
        </p:blipFill>
        <p:spPr>
          <a:xfrm>
            <a:off x="0" y="300275"/>
            <a:ext cx="3429002" cy="2571752"/>
          </a:xfrm>
          <a:prstGeom prst="rect">
            <a:avLst/>
          </a:prstGeom>
          <a:noFill/>
          <a:ln>
            <a:noFill/>
          </a:ln>
        </p:spPr>
      </p:pic>
      <p:pic>
        <p:nvPicPr>
          <p:cNvPr id="94" name="Google Shape;94;p18"/>
          <p:cNvPicPr preferRelativeResize="0"/>
          <p:nvPr/>
        </p:nvPicPr>
        <p:blipFill>
          <a:blip r:embed="rId4">
            <a:alphaModFix/>
          </a:blip>
          <a:stretch>
            <a:fillRect/>
          </a:stretch>
        </p:blipFill>
        <p:spPr>
          <a:xfrm>
            <a:off x="6298175" y="300275"/>
            <a:ext cx="2743949" cy="3172301"/>
          </a:xfrm>
          <a:prstGeom prst="rect">
            <a:avLst/>
          </a:prstGeom>
          <a:noFill/>
          <a:ln>
            <a:noFill/>
          </a:ln>
        </p:spPr>
      </p:pic>
      <p:pic>
        <p:nvPicPr>
          <p:cNvPr id="95" name="Google Shape;95;p18"/>
          <p:cNvPicPr preferRelativeResize="0"/>
          <p:nvPr/>
        </p:nvPicPr>
        <p:blipFill>
          <a:blip r:embed="rId5">
            <a:alphaModFix/>
          </a:blip>
          <a:stretch>
            <a:fillRect/>
          </a:stretch>
        </p:blipFill>
        <p:spPr>
          <a:xfrm>
            <a:off x="3649875" y="300275"/>
            <a:ext cx="2529300" cy="2195948"/>
          </a:xfrm>
          <a:prstGeom prst="rect">
            <a:avLst/>
          </a:prstGeom>
          <a:noFill/>
          <a:ln>
            <a:noFill/>
          </a:ln>
        </p:spPr>
      </p:pic>
      <p:pic>
        <p:nvPicPr>
          <p:cNvPr id="96" name="Google Shape;96;p18"/>
          <p:cNvPicPr preferRelativeResize="0"/>
          <p:nvPr/>
        </p:nvPicPr>
        <p:blipFill rotWithShape="1">
          <a:blip r:embed="rId6">
            <a:alphaModFix/>
          </a:blip>
          <a:srcRect l="4330" t="10173" r="6383" b="13566"/>
          <a:stretch/>
        </p:blipFill>
        <p:spPr>
          <a:xfrm>
            <a:off x="3734437" y="2571750"/>
            <a:ext cx="2258300" cy="2571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latin typeface="Georgia"/>
                <a:ea typeface="Georgia"/>
                <a:cs typeface="Georgia"/>
                <a:sym typeface="Georgia"/>
              </a:rPr>
              <a:t>Real-life examples of inclusion (Oskari)</a:t>
            </a:r>
            <a:endParaRPr>
              <a:latin typeface="Georgia"/>
              <a:ea typeface="Georgia"/>
              <a:cs typeface="Georgia"/>
              <a:sym typeface="Georgia"/>
            </a:endParaRPr>
          </a:p>
        </p:txBody>
      </p:sp>
      <p:sp>
        <p:nvSpPr>
          <p:cNvPr id="102" name="Google Shape;102;p19"/>
          <p:cNvSpPr txBox="1">
            <a:spLocks noGrp="1"/>
          </p:cNvSpPr>
          <p:nvPr>
            <p:ph type="body" idx="1"/>
          </p:nvPr>
        </p:nvSpPr>
        <p:spPr>
          <a:xfrm>
            <a:off x="253650" y="1017725"/>
            <a:ext cx="8636700" cy="3753600"/>
          </a:xfrm>
          <a:prstGeom prst="rect">
            <a:avLst/>
          </a:prstGeom>
        </p:spPr>
        <p:txBody>
          <a:bodyPr spcFirstLastPara="1" wrap="square" lIns="91425" tIns="91425" rIns="91425" bIns="91425" anchor="t" anchorCtr="0">
            <a:normAutofit lnSpcReduction="20000"/>
          </a:bodyPr>
          <a:lstStyle/>
          <a:p>
            <a:pPr marL="0" lvl="0" indent="0" algn="l" rtl="0">
              <a:spcBef>
                <a:spcPts val="1200"/>
              </a:spcBef>
              <a:spcAft>
                <a:spcPts val="0"/>
              </a:spcAft>
              <a:buClr>
                <a:schemeClr val="dk1"/>
              </a:buClr>
              <a:buSzPts val="1100"/>
              <a:buFont typeface="Arial"/>
              <a:buNone/>
            </a:pPr>
            <a:r>
              <a:rPr lang="fi" sz="2405">
                <a:solidFill>
                  <a:schemeClr val="dk1"/>
                </a:solidFill>
                <a:latin typeface="Georgia"/>
                <a:ea typeface="Georgia"/>
                <a:cs typeface="Georgia"/>
                <a:sym typeface="Georgia"/>
              </a:rPr>
              <a:t>One powerful real-life example of inclusion making a difference is Unified Sports by Special Olympics.</a:t>
            </a:r>
            <a:endParaRPr sz="2405">
              <a:solidFill>
                <a:schemeClr val="dk1"/>
              </a:solidFill>
              <a:latin typeface="Georgia"/>
              <a:ea typeface="Georgia"/>
              <a:cs typeface="Georgia"/>
              <a:sym typeface="Georgia"/>
            </a:endParaRPr>
          </a:p>
          <a:p>
            <a:pPr marL="0" lvl="0" indent="0" algn="l" rtl="0">
              <a:spcBef>
                <a:spcPts val="1200"/>
              </a:spcBef>
              <a:spcAft>
                <a:spcPts val="0"/>
              </a:spcAft>
              <a:buClr>
                <a:schemeClr val="dk1"/>
              </a:buClr>
              <a:buSzPts val="1100"/>
              <a:buFont typeface="Arial"/>
              <a:buNone/>
            </a:pPr>
            <a:r>
              <a:rPr lang="fi" sz="2149">
                <a:solidFill>
                  <a:schemeClr val="dk1"/>
                </a:solidFill>
                <a:latin typeface="Georgia"/>
                <a:ea typeface="Georgia"/>
                <a:cs typeface="Georgia"/>
                <a:sym typeface="Georgia"/>
              </a:rPr>
              <a:t>What is Unified Sports?</a:t>
            </a:r>
            <a:endParaRPr sz="2149">
              <a:solidFill>
                <a:schemeClr val="dk1"/>
              </a:solidFill>
              <a:latin typeface="Georgia"/>
              <a:ea typeface="Georgia"/>
              <a:cs typeface="Georgia"/>
              <a:sym typeface="Georgia"/>
            </a:endParaRPr>
          </a:p>
          <a:p>
            <a:pPr marL="0" lvl="0" indent="0" algn="l" rtl="0">
              <a:spcBef>
                <a:spcPts val="1200"/>
              </a:spcBef>
              <a:spcAft>
                <a:spcPts val="0"/>
              </a:spcAft>
              <a:buClr>
                <a:schemeClr val="dk1"/>
              </a:buClr>
              <a:buSzPts val="1100"/>
              <a:buFont typeface="Arial"/>
              <a:buNone/>
            </a:pPr>
            <a:r>
              <a:rPr lang="fi" sz="1757">
                <a:solidFill>
                  <a:schemeClr val="dk1"/>
                </a:solidFill>
                <a:latin typeface="Georgia"/>
                <a:ea typeface="Georgia"/>
                <a:cs typeface="Georgia"/>
                <a:sym typeface="Georgia"/>
              </a:rPr>
              <a:t>Unified Sports is a program where students with and without intellectual disabilities play together on the same teams. It helps bring people together by letting them share experiences in sports. Schools and communities around the world use this program to build friendships, break down stereotypes, and promote teamwork</a:t>
            </a:r>
            <a:endParaRPr sz="1757">
              <a:solidFill>
                <a:schemeClr val="dk1"/>
              </a:solidFill>
              <a:latin typeface="Georgia"/>
              <a:ea typeface="Georgia"/>
              <a:cs typeface="Georgia"/>
              <a:sym typeface="Georgia"/>
            </a:endParaRPr>
          </a:p>
          <a:p>
            <a:pPr marL="0" lvl="0" indent="0" algn="l" rtl="0">
              <a:spcBef>
                <a:spcPts val="1200"/>
              </a:spcBef>
              <a:spcAft>
                <a:spcPts val="0"/>
              </a:spcAft>
              <a:buClr>
                <a:schemeClr val="dk1"/>
              </a:buClr>
              <a:buSzPts val="1100"/>
              <a:buFont typeface="Arial"/>
              <a:buNone/>
            </a:pPr>
            <a:endParaRPr sz="1522">
              <a:solidFill>
                <a:schemeClr val="dk1"/>
              </a:solidFill>
              <a:latin typeface="Georgia"/>
              <a:ea typeface="Georgia"/>
              <a:cs typeface="Georgia"/>
              <a:sym typeface="Georgia"/>
            </a:endParaRPr>
          </a:p>
          <a:p>
            <a:pPr marL="0" lvl="0" indent="0" algn="l" rtl="0">
              <a:spcBef>
                <a:spcPts val="1200"/>
              </a:spcBef>
              <a:spcAft>
                <a:spcPts val="0"/>
              </a:spcAft>
              <a:buClr>
                <a:schemeClr val="dk1"/>
              </a:buClr>
              <a:buSzPts val="1100"/>
              <a:buFont typeface="Arial"/>
              <a:buNone/>
            </a:pPr>
            <a:endParaRPr sz="1500">
              <a:solidFill>
                <a:schemeClr val="dk1"/>
              </a:solidFill>
              <a:latin typeface="Georgia"/>
              <a:ea typeface="Georgia"/>
              <a:cs typeface="Georgia"/>
              <a:sym typeface="Georgia"/>
            </a:endParaRPr>
          </a:p>
          <a:p>
            <a:pPr marL="0" lvl="0" indent="0" algn="l" rtl="0">
              <a:spcBef>
                <a:spcPts val="1200"/>
              </a:spcBef>
              <a:spcAft>
                <a:spcPts val="1200"/>
              </a:spcAft>
              <a:buNone/>
            </a:pPr>
            <a:endParaRPr/>
          </a:p>
        </p:txBody>
      </p:sp>
      <p:pic>
        <p:nvPicPr>
          <p:cNvPr id="103" name="Google Shape;103;p19"/>
          <p:cNvPicPr preferRelativeResize="0"/>
          <p:nvPr/>
        </p:nvPicPr>
        <p:blipFill>
          <a:blip r:embed="rId3">
            <a:alphaModFix/>
          </a:blip>
          <a:stretch>
            <a:fillRect/>
          </a:stretch>
        </p:blipFill>
        <p:spPr>
          <a:xfrm>
            <a:off x="7705700" y="0"/>
            <a:ext cx="1242701" cy="1242701"/>
          </a:xfrm>
          <a:prstGeom prst="rect">
            <a:avLst/>
          </a:prstGeom>
          <a:noFill/>
          <a:ln>
            <a:noFill/>
          </a:ln>
        </p:spPr>
      </p:pic>
      <p:pic>
        <p:nvPicPr>
          <p:cNvPr id="104" name="Google Shape;104;p19"/>
          <p:cNvPicPr preferRelativeResize="0"/>
          <p:nvPr/>
        </p:nvPicPr>
        <p:blipFill>
          <a:blip r:embed="rId4">
            <a:alphaModFix/>
          </a:blip>
          <a:stretch>
            <a:fillRect/>
          </a:stretch>
        </p:blipFill>
        <p:spPr>
          <a:xfrm>
            <a:off x="6731824" y="3538299"/>
            <a:ext cx="2412175" cy="1605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2C4C9"/>
        </a:solidFill>
        <a:effectLst/>
      </p:bgPr>
    </p:bg>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b="1">
                <a:latin typeface="Georgia"/>
                <a:ea typeface="Georgia"/>
                <a:cs typeface="Georgia"/>
                <a:sym typeface="Georgia"/>
              </a:rPr>
              <a:t>Challenges of inclusion (Oskari)</a:t>
            </a:r>
            <a:endParaRPr b="1">
              <a:latin typeface="Georgia"/>
              <a:ea typeface="Georgia"/>
              <a:cs typeface="Georgia"/>
              <a:sym typeface="Georgia"/>
            </a:endParaRPr>
          </a:p>
        </p:txBody>
      </p:sp>
      <p:sp>
        <p:nvSpPr>
          <p:cNvPr id="110" name="Google Shape;110;p20"/>
          <p:cNvSpPr txBox="1">
            <a:spLocks noGrp="1"/>
          </p:cNvSpPr>
          <p:nvPr>
            <p:ph type="body" idx="1"/>
          </p:nvPr>
        </p:nvSpPr>
        <p:spPr>
          <a:xfrm>
            <a:off x="311700" y="1152475"/>
            <a:ext cx="8720400" cy="3689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fi" sz="1400">
                <a:solidFill>
                  <a:schemeClr val="dk1"/>
                </a:solidFill>
              </a:rPr>
              <a:t>I</a:t>
            </a:r>
            <a:r>
              <a:rPr lang="fi" sz="1591" b="1">
                <a:solidFill>
                  <a:schemeClr val="dk1"/>
                </a:solidFill>
              </a:rPr>
              <a:t>nclusion means making sure everyone feels welcome, respected, and able to join in. But sometimes there are problems that stop people from being included. Here are some of the common challenges:</a:t>
            </a:r>
            <a:endParaRPr sz="1591" b="1">
              <a:solidFill>
                <a:schemeClr val="dk1"/>
              </a:solidFill>
            </a:endParaRPr>
          </a:p>
          <a:p>
            <a:pPr marL="457200" lvl="0" indent="-329685" algn="l" rtl="0">
              <a:spcBef>
                <a:spcPts val="1200"/>
              </a:spcBef>
              <a:spcAft>
                <a:spcPts val="0"/>
              </a:spcAft>
              <a:buClr>
                <a:schemeClr val="dk1"/>
              </a:buClr>
              <a:buSzPts val="1592"/>
              <a:buChar char="●"/>
            </a:pPr>
            <a:r>
              <a:rPr lang="fi" sz="1591" b="1">
                <a:solidFill>
                  <a:schemeClr val="dk1"/>
                </a:solidFill>
              </a:rPr>
              <a:t>If someone speaks a different language or has trouble with speaking, hearing, or reading, they might not be able to take part easily.</a:t>
            </a:r>
            <a:endParaRPr sz="1591" b="1">
              <a:solidFill>
                <a:schemeClr val="dk1"/>
              </a:solidFill>
            </a:endParaRPr>
          </a:p>
          <a:p>
            <a:pPr marL="457200" lvl="0" indent="-329685" algn="l" rtl="0">
              <a:spcBef>
                <a:spcPts val="0"/>
              </a:spcBef>
              <a:spcAft>
                <a:spcPts val="0"/>
              </a:spcAft>
              <a:buClr>
                <a:schemeClr val="dk1"/>
              </a:buClr>
              <a:buSzPts val="1592"/>
              <a:buChar char="●"/>
            </a:pPr>
            <a:r>
              <a:rPr lang="fi" sz="1591" b="1">
                <a:solidFill>
                  <a:schemeClr val="dk1"/>
                </a:solidFill>
              </a:rPr>
              <a:t>If buildings or spaces aren’t built to include people with disabilities, it can stop them from joining in.</a:t>
            </a:r>
            <a:endParaRPr sz="1591" b="1">
              <a:solidFill>
                <a:schemeClr val="dk1"/>
              </a:solidFill>
            </a:endParaRPr>
          </a:p>
          <a:p>
            <a:pPr marL="0" lvl="0" indent="0" algn="l" rtl="0">
              <a:spcBef>
                <a:spcPts val="1200"/>
              </a:spcBef>
              <a:spcAft>
                <a:spcPts val="0"/>
              </a:spcAft>
              <a:buNone/>
            </a:pPr>
            <a:r>
              <a:rPr lang="fi" sz="1591" b="1">
                <a:solidFill>
                  <a:schemeClr val="dk1"/>
                </a:solidFill>
              </a:rPr>
              <a:t>How Can we fix these problems?</a:t>
            </a:r>
            <a:endParaRPr sz="1591" b="1">
              <a:solidFill>
                <a:schemeClr val="dk1"/>
              </a:solidFill>
            </a:endParaRPr>
          </a:p>
          <a:p>
            <a:pPr marL="457200" lvl="0" indent="-329685" algn="l" rtl="0">
              <a:spcBef>
                <a:spcPts val="1200"/>
              </a:spcBef>
              <a:spcAft>
                <a:spcPts val="0"/>
              </a:spcAft>
              <a:buClr>
                <a:schemeClr val="dk1"/>
              </a:buClr>
              <a:buSzPts val="1592"/>
              <a:buChar char="●"/>
            </a:pPr>
            <a:r>
              <a:rPr lang="fi" sz="1591" b="1">
                <a:solidFill>
                  <a:schemeClr val="dk1"/>
                </a:solidFill>
              </a:rPr>
              <a:t>Create places where people feel comfortable being themselves and sharing their thoughts.</a:t>
            </a:r>
            <a:endParaRPr sz="1591" b="1">
              <a:solidFill>
                <a:schemeClr val="dk1"/>
              </a:solidFill>
            </a:endParaRPr>
          </a:p>
          <a:p>
            <a:pPr marL="457200" lvl="0" indent="-329685" algn="l" rtl="0">
              <a:spcBef>
                <a:spcPts val="0"/>
              </a:spcBef>
              <a:spcAft>
                <a:spcPts val="0"/>
              </a:spcAft>
              <a:buClr>
                <a:schemeClr val="dk1"/>
              </a:buClr>
              <a:buSzPts val="1592"/>
              <a:buChar char="●"/>
            </a:pPr>
            <a:r>
              <a:rPr lang="fi" sz="1591" b="1">
                <a:solidFill>
                  <a:schemeClr val="dk1"/>
                </a:solidFill>
              </a:rPr>
              <a:t>Create rules that protect everyone and make sure no one is treated unfairly.</a:t>
            </a:r>
            <a:endParaRPr sz="1591" b="1">
              <a:solidFill>
                <a:schemeClr val="dk1"/>
              </a:solidFill>
            </a:endParaRPr>
          </a:p>
          <a:p>
            <a:pPr marL="457200" lvl="0" indent="-329685" algn="l" rtl="0">
              <a:spcBef>
                <a:spcPts val="0"/>
              </a:spcBef>
              <a:spcAft>
                <a:spcPts val="0"/>
              </a:spcAft>
              <a:buClr>
                <a:schemeClr val="dk1"/>
              </a:buClr>
              <a:buSzPts val="1592"/>
              <a:buChar char="●"/>
            </a:pPr>
            <a:r>
              <a:rPr lang="fi" sz="1591" b="1">
                <a:solidFill>
                  <a:schemeClr val="dk1"/>
                </a:solidFill>
              </a:rPr>
              <a:t>Make sure buildings, websites, and events are easy for everyone to use, including people with disabilities.</a:t>
            </a:r>
            <a:endParaRPr sz="1591" b="1">
              <a:solidFill>
                <a:schemeClr val="dk1"/>
              </a:solidFill>
            </a:endParaRPr>
          </a:p>
        </p:txBody>
      </p:sp>
      <p:pic>
        <p:nvPicPr>
          <p:cNvPr id="111" name="Google Shape;111;p20"/>
          <p:cNvPicPr preferRelativeResize="0"/>
          <p:nvPr/>
        </p:nvPicPr>
        <p:blipFill>
          <a:blip r:embed="rId3">
            <a:alphaModFix/>
          </a:blip>
          <a:stretch>
            <a:fillRect/>
          </a:stretch>
        </p:blipFill>
        <p:spPr>
          <a:xfrm>
            <a:off x="7155809" y="-3"/>
            <a:ext cx="1988188" cy="11524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524</Words>
  <Application>Microsoft Office PowerPoint</Application>
  <PresentationFormat>Näytössä katseltava esitys (16:9)</PresentationFormat>
  <Paragraphs>43</Paragraphs>
  <Slides>8</Slides>
  <Notes>8</Notes>
  <HiddenSlides>0</HiddenSlides>
  <MMClips>0</MMClips>
  <ScaleCrop>false</ScaleCrop>
  <HeadingPairs>
    <vt:vector size="6" baseType="variant">
      <vt:variant>
        <vt:lpstr>Käytetyt fontit</vt:lpstr>
      </vt:variant>
      <vt:variant>
        <vt:i4>2</vt:i4>
      </vt:variant>
      <vt:variant>
        <vt:lpstr>Teema</vt:lpstr>
      </vt:variant>
      <vt:variant>
        <vt:i4>1</vt:i4>
      </vt:variant>
      <vt:variant>
        <vt:lpstr>Dian otsikot</vt:lpstr>
      </vt:variant>
      <vt:variant>
        <vt:i4>8</vt:i4>
      </vt:variant>
    </vt:vector>
  </HeadingPairs>
  <TitlesOfParts>
    <vt:vector size="11" baseType="lpstr">
      <vt:lpstr>Arial</vt:lpstr>
      <vt:lpstr>Georgia</vt:lpstr>
      <vt:lpstr>Simple Light</vt:lpstr>
      <vt:lpstr>Inclusion</vt:lpstr>
      <vt:lpstr>What is inclusion (Aino)</vt:lpstr>
      <vt:lpstr>Examples of inclusion in school and society (Aino)</vt:lpstr>
      <vt:lpstr>Why is inclusion important? (Aino)</vt:lpstr>
      <vt:lpstr>How can we promote inclusion in our school? (Saimi)</vt:lpstr>
      <vt:lpstr>PowerPoint-esitys</vt:lpstr>
      <vt:lpstr>Real-life examples of inclusion (Oskari)</vt:lpstr>
      <vt:lpstr>Challenges of inclusion (Oskari)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Jari Pönni</dc:creator>
  <cp:lastModifiedBy>Jari Pönni</cp:lastModifiedBy>
  <cp:revision>1</cp:revision>
  <dcterms:modified xsi:type="dcterms:W3CDTF">2025-05-14T16:45:30Z</dcterms:modified>
</cp:coreProperties>
</file>