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61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82" r:id="rId12"/>
    <p:sldId id="283" r:id="rId13"/>
    <p:sldId id="284" r:id="rId14"/>
    <p:sldId id="285" r:id="rId15"/>
    <p:sldId id="286" r:id="rId16"/>
    <p:sldId id="287" r:id="rId17"/>
    <p:sldId id="293" r:id="rId18"/>
    <p:sldId id="294" r:id="rId19"/>
    <p:sldId id="295" r:id="rId20"/>
    <p:sldId id="296" r:id="rId21"/>
    <p:sldId id="297" r:id="rId22"/>
    <p:sldId id="309" r:id="rId23"/>
    <p:sldId id="314" r:id="rId24"/>
    <p:sldId id="315" r:id="rId25"/>
    <p:sldId id="316" r:id="rId26"/>
    <p:sldId id="317" r:id="rId27"/>
    <p:sldId id="318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9" r:id="rId36"/>
    <p:sldId id="340" r:id="rId37"/>
    <p:sldId id="341" r:id="rId38"/>
    <p:sldId id="342" r:id="rId39"/>
    <p:sldId id="343" r:id="rId40"/>
    <p:sldId id="344" r:id="rId41"/>
    <p:sldId id="350" r:id="rId42"/>
    <p:sldId id="351" r:id="rId43"/>
    <p:sldId id="352" r:id="rId44"/>
    <p:sldId id="353" r:id="rId45"/>
    <p:sldId id="354" r:id="rId46"/>
    <p:sldId id="359" r:id="rId47"/>
    <p:sldId id="360" r:id="rId48"/>
    <p:sldId id="361" r:id="rId49"/>
    <p:sldId id="362" r:id="rId50"/>
    <p:sldId id="368" r:id="rId51"/>
    <p:sldId id="369" r:id="rId52"/>
    <p:sldId id="370" r:id="rId53"/>
    <p:sldId id="371" r:id="rId54"/>
    <p:sldId id="372" r:id="rId55"/>
    <p:sldId id="380" r:id="rId56"/>
    <p:sldId id="381" r:id="rId57"/>
    <p:sldId id="382" r:id="rId58"/>
    <p:sldId id="383" r:id="rId59"/>
    <p:sldId id="384" r:id="rId60"/>
    <p:sldId id="385" r:id="rId61"/>
    <p:sldId id="386" r:id="rId62"/>
    <p:sldId id="390" r:id="rId63"/>
    <p:sldId id="391" r:id="rId6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6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F5B7-8055-4C92-A70A-8A118345CB8F}" type="datetimeFigureOut">
              <a:rPr lang="fi-FI" smtClean="0"/>
              <a:t>28.8.2018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2FE80-E204-446B-8CC7-C6E9D29313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84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2FE80-E204-446B-8CC7-C6E9D29313C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912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2FE80-E204-446B-8CC7-C6E9D29313C4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3956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2FE80-E204-446B-8CC7-C6E9D29313C4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8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28/08/2018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28/08/2018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28/08/2018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28/08/2018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28/08/2018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28/08/2018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28/08/2018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28/08/2018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28/08/2018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28/08/2018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28/08/2018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28/08/2018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619250" y="1720251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200" b="1" i="0" u="none" strike="noStrike" dirty="0" err="1">
                <a:solidFill>
                  <a:srgbClr val="000000"/>
                </a:solidFill>
                <a:latin typeface="Calibri"/>
              </a:rPr>
              <a:t>Perusopetuksen</a:t>
            </a:r>
            <a:r>
              <a:rPr sz="3200" b="1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3200" b="1" i="0" u="none" strike="noStrike" dirty="0" err="1">
                <a:solidFill>
                  <a:srgbClr val="000000"/>
                </a:solidFill>
                <a:latin typeface="Calibri"/>
              </a:rPr>
              <a:t>henkilöstö</a:t>
            </a:r>
            <a:r>
              <a:rPr sz="3200" b="1" i="0" u="none" strike="noStrike" dirty="0">
                <a:solidFill>
                  <a:srgbClr val="000000"/>
                </a:solidFill>
                <a:latin typeface="Calibri"/>
              </a:rPr>
              <a:t> 2018 </a:t>
            </a:r>
            <a:endParaRPr lang="fi-FI" sz="3200" b="1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ctr" fontAlgn="base"/>
            <a:r>
              <a:rPr lang="fi-FI" sz="3200" b="1" dirty="0" smtClean="0">
                <a:solidFill>
                  <a:srgbClr val="000000"/>
                </a:solidFill>
                <a:latin typeface="Calibri"/>
              </a:rPr>
              <a:t>Jokivarren koulu</a:t>
            </a:r>
            <a:endParaRPr sz="32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453" y="-1"/>
            <a:ext cx="3335547" cy="3335547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447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 dirty="0">
                <a:solidFill>
                  <a:srgbClr val="333333"/>
                </a:solidFill>
                <a:latin typeface="Calibri"/>
              </a:rPr>
              <a:t>2. </a:t>
            </a:r>
            <a:r>
              <a:rPr sz="1600" b="1" i="0" u="none" strike="noStrike" dirty="0" err="1">
                <a:solidFill>
                  <a:srgbClr val="333333"/>
                </a:solidFill>
                <a:latin typeface="Calibri"/>
              </a:rPr>
              <a:t>Henkilöstö</a:t>
            </a:r>
            <a:endParaRPr sz="1600" b="1" i="0" u="none" strike="noStrike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95249" y="476250"/>
            <a:ext cx="5547561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1.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Koulussani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on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riittävästi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kasvatus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- ja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opetushenkilöstöä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. 
(X: 8,30 Y: 8,78</a:t>
            </a:r>
            <a:r>
              <a:rPr sz="2200" b="0" i="0" u="none" strike="noStrike" dirty="0" smtClean="0">
                <a:solidFill>
                  <a:srgbClr val="00B050"/>
                </a:solidFill>
                <a:latin typeface="Calibri"/>
              </a:rPr>
              <a:t>) </a:t>
            </a:r>
            <a:r>
              <a:rPr lang="fi-FI" sz="2200" b="0" i="0" u="none" strike="noStrike" dirty="0" smtClean="0">
                <a:solidFill>
                  <a:srgbClr val="00B050"/>
                </a:solidFill>
                <a:latin typeface="Calibri"/>
              </a:rPr>
              <a:t>Parantunut</a:t>
            </a:r>
          </a:p>
          <a:p>
            <a:pPr lvl="0" indent="0" algn="l" fontAlgn="base"/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  <a:r>
              <a:rPr sz="2200" b="1" i="0" u="none" strike="noStrike" dirty="0">
                <a:solidFill>
                  <a:srgbClr val="FF0000"/>
                </a:solidFill>
                <a:latin typeface="Calibri"/>
              </a:rPr>
              <a:t>2. </a:t>
            </a:r>
            <a:r>
              <a:rPr sz="2200" b="1" i="0" u="none" strike="noStrike" dirty="0" err="1">
                <a:solidFill>
                  <a:srgbClr val="FF0000"/>
                </a:solidFill>
                <a:latin typeface="Calibri"/>
              </a:rPr>
              <a:t>Koulussani</a:t>
            </a:r>
            <a:r>
              <a:rPr sz="2200" b="1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200" b="1" i="0" u="none" strike="noStrike" dirty="0" err="1">
                <a:solidFill>
                  <a:srgbClr val="FF0000"/>
                </a:solidFill>
                <a:latin typeface="Calibri"/>
              </a:rPr>
              <a:t>huolehditaan</a:t>
            </a:r>
            <a:r>
              <a:rPr sz="2200" b="1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200" b="1" i="0" u="none" strike="noStrike" dirty="0" err="1">
                <a:solidFill>
                  <a:srgbClr val="FF0000"/>
                </a:solidFill>
                <a:latin typeface="Calibri"/>
              </a:rPr>
              <a:t>aktiivisesti</a:t>
            </a:r>
            <a:r>
              <a:rPr sz="2200" b="1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200" b="1" i="0" u="none" strike="noStrike" dirty="0" err="1">
                <a:solidFill>
                  <a:srgbClr val="FF0000"/>
                </a:solidFill>
                <a:latin typeface="Calibri"/>
              </a:rPr>
              <a:t>henkilöstön</a:t>
            </a:r>
            <a:r>
              <a:rPr sz="2200" b="1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200" b="1" i="0" u="none" strike="noStrike" dirty="0" err="1">
                <a:solidFill>
                  <a:srgbClr val="FF0000"/>
                </a:solidFill>
                <a:latin typeface="Calibri"/>
              </a:rPr>
              <a:t>työhyvinvoinnista</a:t>
            </a:r>
            <a:r>
              <a:rPr sz="2200" b="1" i="0" u="none" strike="noStrike" dirty="0" smtClean="0">
                <a:solidFill>
                  <a:srgbClr val="FF0000"/>
                </a:solidFill>
                <a:latin typeface="Calibri"/>
              </a:rPr>
              <a:t>.</a:t>
            </a:r>
            <a:r>
              <a:rPr sz="2200" b="1" i="0" u="none" strike="noStrike" dirty="0">
                <a:solidFill>
                  <a:srgbClr val="FF0000"/>
                </a:solidFill>
                <a:latin typeface="Calibri"/>
              </a:rPr>
              <a:t>
(X: 6,68 Y: </a:t>
            </a:r>
            <a:r>
              <a:rPr sz="2200" b="1" i="0" u="none" strike="noStrike" dirty="0" smtClean="0">
                <a:solidFill>
                  <a:srgbClr val="FF0000"/>
                </a:solidFill>
                <a:latin typeface="Calibri"/>
              </a:rPr>
              <a:t>8,62)</a:t>
            </a:r>
            <a:endParaRPr lang="fi-FI" sz="2200" b="1" i="0" u="none" strike="noStrike" dirty="0" smtClean="0">
              <a:solidFill>
                <a:srgbClr val="FF0000"/>
              </a:solidFill>
              <a:latin typeface="Calibri"/>
            </a:endParaRPr>
          </a:p>
          <a:p>
            <a:pPr lvl="0" indent="0" algn="l" fontAlgn="base"/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  <a:r>
              <a:rPr sz="2200" b="0" i="0" u="none" strike="noStrike" dirty="0">
                <a:solidFill>
                  <a:srgbClr val="FFC000"/>
                </a:solidFill>
                <a:latin typeface="Calibri"/>
              </a:rPr>
              <a:t>3. </a:t>
            </a:r>
            <a:r>
              <a:rPr sz="2200" b="0" i="0" u="none" strike="noStrike" dirty="0" err="1">
                <a:solidFill>
                  <a:srgbClr val="FFC000"/>
                </a:solidFill>
                <a:latin typeface="Calibri"/>
              </a:rPr>
              <a:t>Koulussani</a:t>
            </a:r>
            <a:r>
              <a:rPr sz="2200" b="0" i="0" u="none" strike="noStrike" dirty="0">
                <a:solidFill>
                  <a:srgbClr val="FFC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FFC000"/>
                </a:solidFill>
                <a:latin typeface="Calibri"/>
              </a:rPr>
              <a:t>edistetään</a:t>
            </a:r>
            <a:r>
              <a:rPr sz="2200" b="0" i="0" u="none" strike="noStrike" dirty="0">
                <a:solidFill>
                  <a:srgbClr val="FFC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FFC000"/>
                </a:solidFill>
                <a:latin typeface="Calibri"/>
              </a:rPr>
              <a:t>avoimuutta</a:t>
            </a:r>
            <a:r>
              <a:rPr sz="2200" b="0" i="0" u="none" strike="noStrike" dirty="0">
                <a:solidFill>
                  <a:srgbClr val="FFC000"/>
                </a:solidFill>
                <a:latin typeface="Calibri"/>
              </a:rPr>
              <a:t> ja </a:t>
            </a:r>
            <a:r>
              <a:rPr sz="2200" b="0" i="0" u="none" strike="noStrike" dirty="0" err="1">
                <a:solidFill>
                  <a:srgbClr val="FFC000"/>
                </a:solidFill>
                <a:latin typeface="Calibri"/>
              </a:rPr>
              <a:t>keskustelua</a:t>
            </a:r>
            <a:r>
              <a:rPr sz="2200" b="0" i="0" u="none" strike="noStrike" dirty="0" smtClean="0">
                <a:solidFill>
                  <a:srgbClr val="FFC000"/>
                </a:solidFill>
                <a:latin typeface="Calibri"/>
              </a:rPr>
              <a:t>.</a:t>
            </a:r>
            <a:r>
              <a:rPr sz="2200" b="0" i="0" u="none" strike="noStrike" dirty="0">
                <a:solidFill>
                  <a:srgbClr val="FFC000"/>
                </a:solidFill>
                <a:latin typeface="Calibri"/>
              </a:rPr>
              <a:t>
(X: 7,21 Y: 8,66</a:t>
            </a:r>
            <a:r>
              <a:rPr sz="2200" b="0" i="0" u="none" strike="noStrike" dirty="0" smtClean="0">
                <a:solidFill>
                  <a:srgbClr val="FFC000"/>
                </a:solidFill>
                <a:latin typeface="Calibri"/>
              </a:rPr>
              <a:t>)</a:t>
            </a:r>
            <a:endParaRPr lang="fi-FI" sz="2200" b="0" i="0" u="none" strike="noStrike" dirty="0" smtClean="0">
              <a:solidFill>
                <a:srgbClr val="FFC000"/>
              </a:solidFill>
              <a:latin typeface="Calibri"/>
            </a:endParaRPr>
          </a:p>
          <a:p>
            <a:pPr lvl="0" indent="0" algn="l" fontAlgn="base"/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4.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Koulussani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tuetaan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henkilöstön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osaamisen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kehittymistä</a:t>
            </a:r>
            <a:r>
              <a:rPr sz="22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
(X: 8,23 Y: </a:t>
            </a:r>
            <a:r>
              <a:rPr sz="2200" b="0" i="0" u="none" strike="noStrike" dirty="0" smtClean="0">
                <a:solidFill>
                  <a:srgbClr val="00B050"/>
                </a:solidFill>
                <a:latin typeface="Calibri"/>
              </a:rPr>
              <a:t>8,72)</a:t>
            </a:r>
            <a:endParaRPr lang="fi-FI" sz="2200" b="0" i="0" u="none" strike="noStrike" dirty="0" smtClean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
</a:t>
            </a:r>
            <a:r>
              <a:rPr sz="2200" b="1" i="0" u="none" strike="noStrike" dirty="0">
                <a:solidFill>
                  <a:srgbClr val="00B050"/>
                </a:solidFill>
                <a:latin typeface="Calibri"/>
              </a:rPr>
              <a:t>5. </a:t>
            </a:r>
            <a:r>
              <a:rPr sz="2200" b="1" i="0" u="none" strike="noStrike" dirty="0" err="1">
                <a:solidFill>
                  <a:srgbClr val="00B050"/>
                </a:solidFill>
                <a:latin typeface="Calibri"/>
              </a:rPr>
              <a:t>Koulussani</a:t>
            </a:r>
            <a:r>
              <a:rPr sz="2200" b="1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1" i="0" u="none" strike="noStrike" dirty="0" err="1">
                <a:solidFill>
                  <a:srgbClr val="00B050"/>
                </a:solidFill>
                <a:latin typeface="Calibri"/>
              </a:rPr>
              <a:t>autetaan</a:t>
            </a:r>
            <a:r>
              <a:rPr sz="2200" b="1" i="0" u="none" strike="noStrike" dirty="0">
                <a:solidFill>
                  <a:srgbClr val="00B050"/>
                </a:solidFill>
                <a:latin typeface="Calibri"/>
              </a:rPr>
              <a:t> ja </a:t>
            </a:r>
            <a:r>
              <a:rPr sz="2200" b="1" i="0" u="none" strike="noStrike" dirty="0" err="1">
                <a:solidFill>
                  <a:srgbClr val="00B050"/>
                </a:solidFill>
                <a:latin typeface="Calibri"/>
              </a:rPr>
              <a:t>tuetaan</a:t>
            </a:r>
            <a:r>
              <a:rPr sz="2200" b="1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1" i="0" u="none" strike="noStrike" dirty="0" err="1">
                <a:solidFill>
                  <a:srgbClr val="00B050"/>
                </a:solidFill>
                <a:latin typeface="Calibri"/>
              </a:rPr>
              <a:t>uusia</a:t>
            </a:r>
            <a:r>
              <a:rPr sz="2200" b="1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1" i="0" u="none" strike="noStrike" dirty="0" err="1">
                <a:solidFill>
                  <a:srgbClr val="00B050"/>
                </a:solidFill>
                <a:latin typeface="Calibri"/>
              </a:rPr>
              <a:t>työntekijöitä</a:t>
            </a:r>
            <a:r>
              <a:rPr sz="2200" b="1" i="0" u="none" strike="noStrike" dirty="0">
                <a:solidFill>
                  <a:srgbClr val="00B050"/>
                </a:solidFill>
                <a:latin typeface="Calibri"/>
              </a:rPr>
              <a:t> ja </a:t>
            </a:r>
            <a:r>
              <a:rPr sz="2200" b="1" i="0" u="none" strike="noStrike" dirty="0" err="1">
                <a:solidFill>
                  <a:srgbClr val="00B050"/>
                </a:solidFill>
                <a:latin typeface="Calibri"/>
              </a:rPr>
              <a:t>sijaisia</a:t>
            </a:r>
            <a:r>
              <a:rPr sz="2200" b="1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sz="2200" b="1" i="0" u="none" strike="noStrike" dirty="0">
                <a:solidFill>
                  <a:srgbClr val="00B050"/>
                </a:solidFill>
                <a:latin typeface="Calibri"/>
              </a:rPr>
              <a:t>
(X: 8,56 Y: </a:t>
            </a:r>
            <a:r>
              <a:rPr sz="2200" b="1" i="0" u="none" strike="noStrike" dirty="0" smtClean="0">
                <a:solidFill>
                  <a:srgbClr val="00B050"/>
                </a:solidFill>
                <a:latin typeface="Calibri"/>
              </a:rPr>
              <a:t>8,95)</a:t>
            </a:r>
            <a:endParaRPr lang="fi-FI" sz="2200" b="1" i="0" u="none" strike="noStrike" dirty="0" smtClean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327" y="3525328"/>
            <a:ext cx="3332672" cy="33326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1.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Koulussani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on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riittävästi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kasvatus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- ja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opetushenkilöstöä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. (38) (EOS: 0)</a:t>
            </a:r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409575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70612" y="723900"/>
            <a:ext cx="48083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2.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Koulussani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huolehditaan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aktiivisesti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henkilöstön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työhyvinvoinnista</a:t>
            </a:r>
            <a:r>
              <a:rPr sz="2400" b="0" i="0" u="none" strike="noStrike" dirty="0" smtClean="0">
                <a:solidFill>
                  <a:srgbClr val="FF0000"/>
                </a:solidFill>
                <a:latin typeface="Calibri"/>
              </a:rPr>
              <a:t>.</a:t>
            </a:r>
            <a:endParaRPr lang="fi-FI" sz="2400" b="0" i="0" u="none" strike="noStrike" dirty="0" smtClean="0">
              <a:solidFill>
                <a:srgbClr val="FF0000"/>
              </a:solidFill>
              <a:latin typeface="Calibri"/>
            </a:endParaRPr>
          </a:p>
          <a:p>
            <a:pPr lvl="0" fontAlgn="base"/>
            <a:endParaRPr lang="fi-FI" sz="2400" b="1" dirty="0" smtClean="0">
              <a:solidFill>
                <a:srgbClr val="FF0000"/>
              </a:solidFill>
            </a:endParaRPr>
          </a:p>
          <a:p>
            <a:pPr lvl="0" fontAlgn="base"/>
            <a:r>
              <a:rPr lang="fi-FI" sz="2400" dirty="0" smtClean="0"/>
              <a:t>Heikentynyt huomattavasti!</a:t>
            </a:r>
          </a:p>
          <a:p>
            <a:pPr lvl="0" fontAlgn="base"/>
            <a:endParaRPr lang="fi-FI" sz="2400" dirty="0"/>
          </a:p>
          <a:p>
            <a:pPr lvl="0" fontAlgn="base"/>
            <a:r>
              <a:rPr lang="fi-FI" sz="2400" dirty="0" smtClean="0"/>
              <a:t>Tyytymättömien </a:t>
            </a:r>
            <a:r>
              <a:rPr lang="fi-FI" sz="2400" dirty="0"/>
              <a:t>osuus kolminkertaistunut </a:t>
            </a:r>
            <a:r>
              <a:rPr lang="fi-FI" sz="2400" dirty="0" smtClean="0"/>
              <a:t>22 % </a:t>
            </a:r>
            <a:r>
              <a:rPr lang="fi-FI" sz="2400" dirty="0" smtClean="0">
                <a:sym typeface="Wingdings" panose="05000000000000000000" pitchFamily="2" charset="2"/>
              </a:rPr>
              <a:t></a:t>
            </a:r>
            <a:r>
              <a:rPr lang="fi-FI" sz="2400" dirty="0" smtClean="0"/>
              <a:t> 64 %.</a:t>
            </a:r>
          </a:p>
          <a:p>
            <a:pPr lvl="0" fontAlgn="base"/>
            <a:endParaRPr lang="fi-FI" sz="2400" dirty="0" smtClean="0"/>
          </a:p>
          <a:p>
            <a:pPr lvl="0" fontAlgn="base"/>
            <a:r>
              <a:rPr lang="fi-FI" sz="2400" dirty="0" smtClean="0"/>
              <a:t>Vastaavasti </a:t>
            </a:r>
            <a:r>
              <a:rPr lang="fi-FI" sz="2400" dirty="0"/>
              <a:t>tyytyväisten osuus laskenut </a:t>
            </a:r>
            <a:r>
              <a:rPr lang="fi-FI" sz="2400" dirty="0" smtClean="0"/>
              <a:t>78 % </a:t>
            </a:r>
            <a:r>
              <a:rPr lang="fi-FI" sz="2400" dirty="0" smtClean="0">
                <a:sym typeface="Wingdings" panose="05000000000000000000" pitchFamily="2" charset="2"/>
              </a:rPr>
              <a:t></a:t>
            </a:r>
            <a:r>
              <a:rPr lang="fi-FI" sz="2400" dirty="0" smtClean="0"/>
              <a:t> 36 %.</a:t>
            </a:r>
          </a:p>
          <a:p>
            <a:pPr lvl="0" fontAlgn="base"/>
            <a:endParaRPr lang="fi-FI" sz="2400" dirty="0">
              <a:solidFill>
                <a:srgbClr val="FF0000"/>
              </a:solidFill>
            </a:endParaRPr>
          </a:p>
          <a:p>
            <a:pPr lvl="0" fontAlgn="base"/>
            <a:r>
              <a:rPr lang="fi-FI" sz="2400" dirty="0" smtClean="0"/>
              <a:t>Mitä odotetaan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fi-FI" sz="2400" dirty="0" smtClean="0"/>
              <a:t>koulun tasolla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fi-FI" sz="2400" dirty="0" smtClean="0"/>
              <a:t>kaupungin tasolla?</a:t>
            </a:r>
            <a:endParaRPr lang="fi-FI" sz="2400" dirty="0"/>
          </a:p>
          <a:p>
            <a:pPr lvl="0" indent="0" algn="l" fontAlgn="base"/>
            <a:r>
              <a:rPr sz="1200" b="0" i="0" u="none" strike="noStrike" dirty="0" smtClean="0">
                <a:solidFill>
                  <a:srgbClr val="000000"/>
                </a:solidFill>
                <a:latin typeface="Calibri"/>
              </a:rPr>
              <a:t>
</a:t>
            </a:r>
            <a:endParaRPr sz="1200" b="0" i="0" u="none" strike="noStrik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662" y="4502839"/>
            <a:ext cx="2355161" cy="2355161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209882" y="450283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399527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39984" y="85202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3.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Koulussani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edistetään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avoimuutta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ja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keskustelua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. </a:t>
            </a:r>
            <a:endParaRPr lang="fi-FI" sz="2400" b="0" i="0" u="none" strike="noStrike" dirty="0" smtClean="0">
              <a:solidFill>
                <a:srgbClr val="FF0000"/>
              </a:solidFill>
              <a:latin typeface="Calibri"/>
            </a:endParaRPr>
          </a:p>
          <a:p>
            <a:pPr lvl="0" indent="0" algn="l" fontAlgn="base"/>
            <a:endParaRPr lang="fi-FI" sz="2400" b="0" i="0" u="none" strike="noStrike" dirty="0" smtClean="0">
              <a:solidFill>
                <a:srgbClr val="FF000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latin typeface="Calibri"/>
            </a:endParaRPr>
          </a:p>
          <a:p>
            <a:pPr lvl="0" indent="0" algn="l" fontAlgn="base"/>
            <a:r>
              <a:rPr lang="fi-FI" sz="2400" b="0" i="0" u="none" strike="noStrike" dirty="0" smtClean="0">
                <a:latin typeface="Calibri"/>
              </a:rPr>
              <a:t>Iso lasku aiempaan!</a:t>
            </a:r>
          </a:p>
          <a:p>
            <a:pPr lvl="0" indent="0" algn="l" fontAlgn="base"/>
            <a:endParaRPr lang="fi-FI" sz="2400" dirty="0">
              <a:latin typeface="Calibri"/>
            </a:endParaRPr>
          </a:p>
          <a:p>
            <a:pPr lvl="0" indent="0" algn="l" fontAlgn="base"/>
            <a:r>
              <a:rPr lang="fi-FI" sz="2400" b="0" i="0" u="none" strike="noStrike" dirty="0" smtClean="0">
                <a:latin typeface="Calibri"/>
              </a:rPr>
              <a:t>Sama huomio CAF-arvioinnissa</a:t>
            </a:r>
            <a:r>
              <a:rPr lang="fi-FI" sz="2400" b="0" i="0" u="none" strike="noStrike" dirty="0" smtClean="0">
                <a:solidFill>
                  <a:srgbClr val="FF0000"/>
                </a:solidFill>
                <a:latin typeface="Calibri"/>
              </a:rPr>
              <a:t>.</a:t>
            </a:r>
          </a:p>
          <a:p>
            <a:pPr lvl="0" indent="0" algn="l" fontAlgn="base"/>
            <a:endParaRPr lang="fi-FI" sz="2400" dirty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lang="fi-FI" sz="2400" b="0" i="0" u="none" strike="noStrike" dirty="0" smtClean="0">
                <a:solidFill>
                  <a:srgbClr val="000000"/>
                </a:solidFill>
                <a:latin typeface="Calibri"/>
              </a:rPr>
              <a:t>Vrt. </a:t>
            </a:r>
            <a:r>
              <a:rPr lang="fi-FI" sz="2400" dirty="0" smtClean="0">
                <a:solidFill>
                  <a:srgbClr val="000000"/>
                </a:solidFill>
                <a:latin typeface="Calibri"/>
              </a:rPr>
              <a:t>jaettu johtajuus</a:t>
            </a:r>
          </a:p>
          <a:p>
            <a:pPr lvl="0" indent="0" algn="l" fontAlgn="base"/>
            <a:endParaRPr lang="fi-FI" sz="2400" b="0" i="0" u="none" strike="noStrike" dirty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lang="fi-FI" sz="2400" dirty="0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 Toimenpiteet?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194" y="4441371"/>
            <a:ext cx="2416629" cy="24166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4.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Koulussani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tuetaan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henkilöstön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osaamisen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kehittymistä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. (38) (EOS: 0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)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lang="fi-FI" sz="2400" b="0" i="0" u="none" strike="noStrike" dirty="0" smtClean="0">
                <a:solidFill>
                  <a:srgbClr val="00B050"/>
                </a:solidFill>
                <a:latin typeface="Calibri"/>
              </a:rPr>
              <a:t>Entistäkin paremmin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7749"/>
            <a:ext cx="2130251" cy="2130251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0" y="43584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5.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Koulussani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autetaan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ja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tuetaan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uusia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työntekijöitä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ja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sijaisia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. (38) (EOS: 0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)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lang="fi-FI" sz="2400" b="0" i="0" u="none" strike="noStrike" dirty="0" smtClean="0">
                <a:solidFill>
                  <a:srgbClr val="00B050"/>
                </a:solidFill>
                <a:latin typeface="Calibri"/>
              </a:rPr>
              <a:t>Edelleen yhtä hyvin kuin ennenkin. </a:t>
            </a:r>
            <a:r>
              <a:rPr lang="fi-FI" sz="2400" b="0" i="0" u="none" strike="noStrike" dirty="0" smtClean="0">
                <a:solidFill>
                  <a:srgbClr val="000000"/>
                </a:solidFill>
                <a:latin typeface="Calibri"/>
              </a:rPr>
              <a:t>Hyvä niin, kun on ollut kehittämiskohteena CAF-arvioinnin ja uusien työntekijöiden JORY-kahvien palautteen perusteella.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26" y="362951"/>
            <a:ext cx="3152275" cy="3152275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 dirty="0">
                <a:solidFill>
                  <a:srgbClr val="333333"/>
                </a:solidFill>
                <a:latin typeface="Calibri"/>
              </a:rPr>
              <a:t>3. </a:t>
            </a:r>
            <a:r>
              <a:rPr sz="1600" b="1" i="0" u="none" strike="noStrike" dirty="0" err="1">
                <a:solidFill>
                  <a:srgbClr val="333333"/>
                </a:solidFill>
                <a:latin typeface="Calibri"/>
              </a:rPr>
              <a:t>Taloudelliset</a:t>
            </a:r>
            <a:r>
              <a:rPr sz="1600" b="1" i="0" u="none" strike="noStrike" dirty="0">
                <a:solidFill>
                  <a:srgbClr val="333333"/>
                </a:solidFill>
                <a:latin typeface="Calibri"/>
              </a:rPr>
              <a:t> </a:t>
            </a:r>
            <a:r>
              <a:rPr sz="1600" b="1" i="0" u="none" strike="noStrike" dirty="0" err="1">
                <a:solidFill>
                  <a:srgbClr val="333333"/>
                </a:solidFill>
                <a:latin typeface="Calibri"/>
              </a:rPr>
              <a:t>resurssit</a:t>
            </a:r>
            <a:endParaRPr sz="1600" b="1" i="0" u="none" strike="noStrike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95250" y="603611"/>
            <a:ext cx="58964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2400" dirty="0">
                <a:solidFill>
                  <a:srgbClr val="000000"/>
                </a:solidFill>
              </a:rPr>
              <a:t>Käytännössä samalla tasolla kuin kaksi vuotta sitten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fontAlgn="base"/>
            <a:endParaRPr lang="fi-FI" sz="2400" dirty="0">
              <a:solidFill>
                <a:srgbClr val="000000"/>
              </a:solidFill>
            </a:endParaRPr>
          </a:p>
          <a:p>
            <a:pPr lvl="0" indent="0" algn="l" fontAlgn="base"/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hankinnat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tehdään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pedagogisin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perustein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. 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X: 7,93 Y: 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8,56</a:t>
            </a:r>
            <a:r>
              <a:rPr lang="fi-FI" sz="2400" b="0" i="0" u="none" strike="noStrike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2.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taloutta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johdetaan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suunnitelmallisesti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lang="fi-FI" sz="2400" b="0" i="0" u="none" strike="noStrike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(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X: 8,39 Y: 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8,80</a:t>
            </a:r>
            <a:r>
              <a:rPr lang="fi-FI" sz="2400" b="0" i="0" u="none" strike="noStrike" dirty="0" smtClean="0">
                <a:solidFill>
                  <a:srgbClr val="00B050"/>
                </a:solidFill>
                <a:latin typeface="Calibri"/>
              </a:rPr>
              <a:t>)</a:t>
            </a:r>
            <a:endParaRPr lang="fi-FI" sz="2400" dirty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3.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talouden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johtaminen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on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avointa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(X: 7,69 Y: 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8,42)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4.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Kestävän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kehityksen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periaatteet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toteutuvat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koulussani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lang="fi-FI" sz="2400" b="0" i="0" u="none" strike="noStrike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X: 7,64 Y: 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8,44)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726" y="3705726"/>
            <a:ext cx="3152274" cy="31522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3. Taloudelliset resurssit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1.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hankinnat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tehdään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pedagogisin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perustein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3. Taloudelliset resurssit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2.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taloutta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johdetaan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suunnitelmallisesti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3. Taloudelliset resurssit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3.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talouden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johtaminen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on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avointa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ruutu 21"/>
          <p:cNvSpPr txBox="1"/>
          <p:nvPr/>
        </p:nvSpPr>
        <p:spPr>
          <a:xfrm>
            <a:off x="95250" y="95250"/>
            <a:ext cx="904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2800" b="1" i="0" u="none" strike="noStrike" dirty="0" err="1">
                <a:solidFill>
                  <a:srgbClr val="333333"/>
                </a:solidFill>
                <a:latin typeface="Calibri"/>
              </a:rPr>
              <a:t>Vastaajastatistiikat</a:t>
            </a:r>
            <a:endParaRPr sz="1600" b="1" i="0" u="none" strike="noStrike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190500" y="11430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900" b="1" i="0" u="none" strike="noStrike" dirty="0" err="1">
                <a:solidFill>
                  <a:srgbClr val="000000"/>
                </a:solidFill>
                <a:latin typeface="Calibri"/>
              </a:rPr>
              <a:t>Nimi</a:t>
            </a:r>
            <a:endParaRPr sz="9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048000" y="1143000"/>
            <a:ext cx="952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900" b="1" i="0" u="none" strike="noStrike">
                <a:solidFill>
                  <a:srgbClr val="000000"/>
                </a:solidFill>
                <a:latin typeface="Calibri"/>
              </a:rPr>
              <a:t>Arvioijat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4000500" y="1143000"/>
            <a:ext cx="952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900" b="1" i="0" u="none" strike="noStrike">
                <a:solidFill>
                  <a:srgbClr val="000000"/>
                </a:solidFill>
                <a:latin typeface="Calibri"/>
              </a:rPr>
              <a:t>Vastaamassa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953000" y="11430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900" b="1" i="0" u="none" strike="noStrike">
                <a:solidFill>
                  <a:srgbClr val="000000"/>
                </a:solidFill>
                <a:latin typeface="Calibri"/>
              </a:rPr>
              <a:t>Vastannut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90500" y="13335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 dirty="0" err="1">
                <a:solidFill>
                  <a:srgbClr val="000000"/>
                </a:solidFill>
                <a:latin typeface="Calibri"/>
              </a:rPr>
              <a:t>Orimattila-Jokivarsi-po.henkilöstö</a:t>
            </a:r>
            <a:endParaRPr sz="1200" b="0" i="0" u="none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048000" y="1333500"/>
            <a:ext cx="952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42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4000500" y="1333500"/>
            <a:ext cx="952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42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953000" y="13335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34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90500" y="15240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Yhteensä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048000" y="1524000"/>
            <a:ext cx="952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42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4000500" y="1524000"/>
            <a:ext cx="952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42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4953000" y="15240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34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511833" y="3433314"/>
            <a:ext cx="8563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KKA		13 	</a:t>
            </a:r>
            <a:r>
              <a:rPr lang="fi-FI" sz="2000" dirty="0" smtClean="0"/>
              <a:t>(osuus kasvanut viidenneksestä kolmannekseen)</a:t>
            </a:r>
            <a:endParaRPr lang="fi-FI" sz="2400" dirty="0" smtClean="0"/>
          </a:p>
          <a:p>
            <a:r>
              <a:rPr lang="fi-FI" sz="2400" dirty="0" smtClean="0"/>
              <a:t>OPETTAJAT	27 	</a:t>
            </a:r>
            <a:r>
              <a:rPr lang="fi-FI" sz="2000" dirty="0" smtClean="0"/>
              <a:t>(osuus vähentynyt)</a:t>
            </a:r>
            <a:endParaRPr lang="fi-FI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3. Taloudelliset resurssit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8751"/>
            <a:ext cx="4286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4.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Kestävän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kehityksen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periaatteet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toteutuvat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koulussani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309" y="723900"/>
            <a:ext cx="2548690" cy="254869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 dirty="0">
                <a:solidFill>
                  <a:srgbClr val="333333"/>
                </a:solidFill>
                <a:latin typeface="Calibri"/>
              </a:rPr>
              <a:t>4. </a:t>
            </a:r>
            <a:r>
              <a:rPr sz="1600" b="1" i="0" u="none" strike="noStrike" dirty="0" err="1">
                <a:solidFill>
                  <a:srgbClr val="333333"/>
                </a:solidFill>
                <a:latin typeface="Calibri"/>
              </a:rPr>
              <a:t>Arviointi</a:t>
            </a:r>
            <a:endParaRPr sz="1600" b="1" i="0" u="none" strike="noStrike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95249" y="472691"/>
            <a:ext cx="67727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lang="fi-FI" sz="2200" b="0" i="0" u="none" strike="noStrike" dirty="0" smtClean="0">
                <a:solidFill>
                  <a:srgbClr val="000000"/>
                </a:solidFill>
                <a:latin typeface="Calibri"/>
              </a:rPr>
              <a:t>Samaa tasoa kuin 2 vuotta sitten</a:t>
            </a:r>
          </a:p>
          <a:p>
            <a:pPr lvl="0" indent="0" algn="l" fontAlgn="base"/>
            <a:endParaRPr lang="fi-FI" sz="22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2200" b="0" i="0" u="none" strike="noStrike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.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toiminnan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vahvuuksia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ja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kehittämisen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kohteita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on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arvioitu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järjestelmällisesti</a:t>
            </a:r>
            <a:r>
              <a:rPr sz="22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
(X: 8,30 Y: </a:t>
            </a:r>
            <a:r>
              <a:rPr sz="2200" b="0" i="0" u="none" strike="noStrike" dirty="0" smtClean="0">
                <a:solidFill>
                  <a:srgbClr val="000000"/>
                </a:solidFill>
                <a:latin typeface="Calibri"/>
              </a:rPr>
              <a:t>8,43)</a:t>
            </a:r>
            <a:endParaRPr lang="fi-FI" sz="22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
2.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Kouluani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on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kehitetty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arviointien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tulosten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 smtClean="0">
                <a:solidFill>
                  <a:srgbClr val="000000"/>
                </a:solidFill>
                <a:latin typeface="Calibri"/>
              </a:rPr>
              <a:t>perusteella</a:t>
            </a:r>
            <a:r>
              <a:rPr lang="fi-FI" sz="2200" b="0" i="0" u="none" strike="noStrike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sz="2200" b="0" i="0" u="none" strike="noStrike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X: 8,14 Y: 8,49</a:t>
            </a:r>
            <a:r>
              <a:rPr sz="2200" b="0" i="0" u="none" strike="noStrike" dirty="0" smtClean="0">
                <a:solidFill>
                  <a:srgbClr val="000000"/>
                </a:solidFill>
                <a:latin typeface="Calibri"/>
              </a:rPr>
              <a:t>)</a:t>
            </a:r>
            <a:endParaRPr lang="fi-FI" sz="22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
3.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Tiedän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,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mitkä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ovat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tämän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lukuvuoden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kehittämiskohteet</a:t>
            </a:r>
            <a:r>
              <a:rPr sz="22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lang="fi-FI" sz="2200" b="0" i="0" u="none" strike="noStrike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X: 8,34 Y: 8,38</a:t>
            </a:r>
            <a:r>
              <a:rPr sz="2200" b="0" i="0" u="none" strike="noStrike" dirty="0" smtClean="0">
                <a:solidFill>
                  <a:srgbClr val="000000"/>
                </a:solidFill>
                <a:latin typeface="Calibri"/>
              </a:rPr>
              <a:t>)</a:t>
            </a:r>
            <a:endParaRPr lang="fi-FI" sz="22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
4.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Käytän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oppimisen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arvioinnissa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monipuolisia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menetelmiä</a:t>
            </a:r>
            <a:r>
              <a:rPr sz="22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lang="fi-FI" sz="2200" b="0" i="0" u="none" strike="noStrike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X: 8,46 Y: 8,63</a:t>
            </a:r>
            <a:r>
              <a:rPr sz="2200" b="0" i="0" u="none" strike="noStrike" dirty="0" smtClean="0">
                <a:solidFill>
                  <a:srgbClr val="000000"/>
                </a:solidFill>
                <a:latin typeface="Calibri"/>
              </a:rPr>
              <a:t>)</a:t>
            </a:r>
            <a:endParaRPr lang="fi-FI" sz="22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
5.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Kerron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oppilaille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ja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huoltajille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oppimisen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arvioinnin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Calibri"/>
              </a:rPr>
              <a:t>perusteista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. </a:t>
            </a:r>
            <a:r>
              <a:rPr sz="2200" b="0" i="0" u="none" strike="noStrike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X: 8,21 Y: 8,70</a:t>
            </a:r>
            <a:r>
              <a:rPr sz="2200" b="0" i="0" u="none" strike="noStrike" dirty="0" smtClean="0">
                <a:solidFill>
                  <a:srgbClr val="000000"/>
                </a:solidFill>
                <a:latin typeface="Calibri"/>
              </a:rPr>
              <a:t>) </a:t>
            </a:r>
            <a:r>
              <a:rPr sz="2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309" y="4114801"/>
            <a:ext cx="2548690" cy="25486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10" y="552450"/>
            <a:ext cx="2853489" cy="2853489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5. Opetussuunnitelman toteuttaminen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846574"/>
            <a:ext cx="619525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lang="fi-FI" sz="2400" b="1" dirty="0" smtClean="0">
                <a:solidFill>
                  <a:srgbClr val="00B050"/>
                </a:solidFill>
                <a:latin typeface="Calibri"/>
              </a:rPr>
              <a:t>Hyvää tasoa edelleen</a:t>
            </a:r>
            <a:r>
              <a:rPr lang="fi-FI" sz="2400" dirty="0" smtClean="0">
                <a:solidFill>
                  <a:srgbClr val="000000"/>
                </a:solidFill>
                <a:latin typeface="Calibri"/>
              </a:rPr>
              <a:t>, ennen kiitettävää. Lisääntynyt tietoisuus?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1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. OPS2016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ohjaa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työtäni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
(X: 8,65 Y: </a:t>
            </a:r>
            <a:r>
              <a:rPr sz="2400" i="0" u="none" strike="noStrike" dirty="0">
                <a:solidFill>
                  <a:srgbClr val="00B050"/>
                </a:solidFill>
                <a:latin typeface="Calibri"/>
              </a:rPr>
              <a:t>8,62</a:t>
            </a:r>
            <a:r>
              <a:rPr sz="2400" i="0" u="none" strike="noStrike" dirty="0" smtClean="0">
                <a:solidFill>
                  <a:srgbClr val="00B050"/>
                </a:solidFill>
                <a:latin typeface="Calibri"/>
              </a:rPr>
              <a:t>)</a:t>
            </a:r>
            <a:endParaRPr lang="fi-FI" sz="2400" dirty="0" smtClean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2. OPS2016 on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perustana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 smtClean="0">
                <a:solidFill>
                  <a:srgbClr val="000000"/>
                </a:solidFill>
                <a:latin typeface="Calibri"/>
              </a:rPr>
              <a:t>kehittämiselle</a:t>
            </a:r>
            <a:r>
              <a:rPr lang="fi-FI"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(X: 8,60 </a:t>
            </a:r>
            <a:r>
              <a:rPr sz="2400" i="0" u="none" strike="noStrike" dirty="0">
                <a:solidFill>
                  <a:srgbClr val="000000"/>
                </a:solidFill>
                <a:latin typeface="Calibri"/>
              </a:rPr>
              <a:t>Y: 8,42</a:t>
            </a:r>
            <a:r>
              <a:rPr sz="2400" i="0" u="none" strike="noStrike" dirty="0" smtClean="0">
                <a:solidFill>
                  <a:srgbClr val="000000"/>
                </a:solidFill>
                <a:latin typeface="Calibri"/>
              </a:rPr>
              <a:t>)</a:t>
            </a:r>
            <a:endParaRPr lang="fi-FI" sz="2400" dirty="0" smtClean="0">
              <a:solidFill>
                <a:srgbClr val="000000"/>
              </a:solidFill>
            </a:endParaRPr>
          </a:p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3. Olen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saanut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tukea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OPS2106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käyttöönottoon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(X: 7,99 Y: 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8,32)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510" y="3814010"/>
            <a:ext cx="2853489" cy="285348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515815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5. Opetussuunnitelman toteuttaminen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27927"/>
            <a:ext cx="4286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1. OPS2016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ohjaa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työtäni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endParaRPr lang="fi-FI" sz="2400" b="0" i="0" u="none" strike="noStrike" dirty="0" smtClean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lang="fi-FI" sz="2400" b="0" i="0" u="none" strike="noStrike" dirty="0" smtClean="0">
                <a:solidFill>
                  <a:srgbClr val="00B050"/>
                </a:solidFill>
                <a:latin typeface="Calibri"/>
              </a:rPr>
              <a:t>Tieto lisää tuskaa? Vai ohjaako vanha OPS osaa?</a:t>
            </a:r>
          </a:p>
          <a:p>
            <a:pPr lvl="0" indent="0" algn="l" fontAlgn="base"/>
            <a:endParaRPr lang="fi-FI" sz="2400" dirty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lang="fi-FI" sz="2400" b="0" i="0" u="none" strike="noStrike" dirty="0" smtClean="0">
                <a:solidFill>
                  <a:srgbClr val="00B050"/>
                </a:solidFill>
                <a:latin typeface="Calibri"/>
              </a:rPr>
              <a:t>Loistava tulos silti!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38470"/>
            <a:ext cx="3019530" cy="301953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418" y="861437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5. Opetussuunnitelman toteuttaminen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2. OPS2016 on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perustana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kehittämiselle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886255"/>
            <a:ext cx="2971745" cy="297174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136" y="1067429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5. Opetussuunnitelman toteuttaminen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3. Olen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saanut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tukea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OPS2106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käyttöönottoon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5. Opetussuunnitelman toteuttaminen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190500" y="1143000"/>
            <a:ext cx="8572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base"/>
            <a:r>
              <a:rPr sz="2800" b="0" i="0" u="none" strike="noStrike" dirty="0" err="1" smtClean="0">
                <a:solidFill>
                  <a:srgbClr val="000000"/>
                </a:solidFill>
                <a:latin typeface="Calibri"/>
              </a:rPr>
              <a:t>Tarvitsen</a:t>
            </a:r>
            <a:r>
              <a:rPr sz="2800" b="0" i="0" u="none" strike="noStrike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Calibri"/>
              </a:rPr>
              <a:t>vielä</a:t>
            </a:r>
            <a:r>
              <a:rPr sz="28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Calibri"/>
              </a:rPr>
              <a:t>lisätukea</a:t>
            </a:r>
            <a:r>
              <a:rPr sz="2800" b="0" i="0" u="none" strike="noStrike" dirty="0">
                <a:solidFill>
                  <a:srgbClr val="000000"/>
                </a:solidFill>
                <a:latin typeface="Calibri"/>
              </a:rPr>
              <a:t>/</a:t>
            </a:r>
            <a:r>
              <a:rPr sz="2800" b="0" i="0" u="none" strike="noStrike" dirty="0" err="1">
                <a:solidFill>
                  <a:srgbClr val="000000"/>
                </a:solidFill>
                <a:latin typeface="Calibri"/>
              </a:rPr>
              <a:t>koulutusta</a:t>
            </a:r>
            <a:r>
              <a:rPr sz="28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Calibri"/>
              </a:rPr>
              <a:t>seuraaviin</a:t>
            </a:r>
            <a:r>
              <a:rPr sz="28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Calibri"/>
              </a:rPr>
              <a:t>asioihin</a:t>
            </a:r>
            <a:r>
              <a:rPr sz="28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Calibri"/>
              </a:rPr>
              <a:t>opetussuunnitelman</a:t>
            </a:r>
            <a:r>
              <a:rPr sz="28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Calibri"/>
              </a:rPr>
              <a:t>toteuttamisessa</a:t>
            </a:r>
            <a:r>
              <a:rPr sz="28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28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  <a:endParaRPr lang="fi-FI" sz="28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marL="342900" lvl="0" indent="-342900" algn="l" fontAlgn="base">
              <a:buFont typeface="Arial" panose="020B0604020202020204" pitchFamily="34" charset="0"/>
              <a:buChar char="•"/>
            </a:pPr>
            <a:r>
              <a:rPr lang="fi-FI" sz="2800" b="0" i="0" u="none" strike="noStrike" dirty="0" smtClean="0">
                <a:solidFill>
                  <a:srgbClr val="000000"/>
                </a:solidFill>
                <a:latin typeface="Calibri"/>
              </a:rPr>
              <a:t>I</a:t>
            </a:r>
            <a:r>
              <a:rPr sz="2800" b="0" i="0" u="none" strike="noStrike" dirty="0" err="1" smtClean="0">
                <a:solidFill>
                  <a:srgbClr val="000000"/>
                </a:solidFill>
                <a:latin typeface="Calibri"/>
              </a:rPr>
              <a:t>lmiöpohjaisen</a:t>
            </a:r>
            <a:r>
              <a:rPr sz="2800" b="0" i="0" u="none" strike="noStrike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Calibri"/>
              </a:rPr>
              <a:t>oppimisen</a:t>
            </a:r>
            <a:r>
              <a:rPr sz="28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800" b="0" i="0" u="none" strike="noStrike" dirty="0" err="1" smtClean="0">
                <a:solidFill>
                  <a:srgbClr val="000000"/>
                </a:solidFill>
                <a:latin typeface="Calibri"/>
              </a:rPr>
              <a:t>suunnittelu</a:t>
            </a:r>
            <a:endParaRPr lang="fi-FI" sz="28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marL="342900" lvl="0" indent="-342900" algn="l" fontAlgn="base">
              <a:buFont typeface="Arial" panose="020B0604020202020204" pitchFamily="34" charset="0"/>
              <a:buChar char="•"/>
            </a:pPr>
            <a:r>
              <a:rPr sz="2800" b="0" i="0" u="none" strike="noStrike" dirty="0" err="1" smtClean="0">
                <a:solidFill>
                  <a:srgbClr val="000000"/>
                </a:solidFill>
                <a:latin typeface="Calibri"/>
              </a:rPr>
              <a:t>Laaja-alaisemmat</a:t>
            </a:r>
            <a:r>
              <a:rPr sz="2800" b="0" i="0" u="none" strike="noStrike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sz="2800" b="0" i="0" u="none" strike="noStrike" dirty="0" err="1" smtClean="0">
                <a:solidFill>
                  <a:srgbClr val="000000"/>
                </a:solidFill>
                <a:latin typeface="Calibri"/>
              </a:rPr>
              <a:t>oppimis</a:t>
            </a:r>
            <a:r>
              <a:rPr lang="fi-FI" sz="2800" b="0" i="0" u="none" strike="noStrike" dirty="0" err="1" smtClean="0">
                <a:solidFill>
                  <a:srgbClr val="000000"/>
                </a:solidFill>
                <a:latin typeface="Calibri"/>
              </a:rPr>
              <a:t>ko</a:t>
            </a:r>
            <a:r>
              <a:rPr sz="2800" b="0" i="0" u="none" strike="noStrike" dirty="0" err="1" smtClean="0">
                <a:solidFill>
                  <a:srgbClr val="000000"/>
                </a:solidFill>
                <a:latin typeface="Calibri"/>
              </a:rPr>
              <a:t>konaisuudet</a:t>
            </a:r>
            <a:endParaRPr lang="fi-FI" sz="28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marL="342900" lvl="0" indent="-342900" algn="l" fontAlgn="base">
              <a:buFont typeface="Arial" panose="020B0604020202020204" pitchFamily="34" charset="0"/>
              <a:buChar char="•"/>
            </a:pPr>
            <a:r>
              <a:rPr sz="2800" b="0" i="0" u="none" strike="noStrike" dirty="0" err="1" smtClean="0">
                <a:solidFill>
                  <a:srgbClr val="000000"/>
                </a:solidFill>
                <a:latin typeface="Calibri"/>
              </a:rPr>
              <a:t>Monipuolisemmat</a:t>
            </a:r>
            <a:r>
              <a:rPr sz="2800" b="0" i="0" u="none" strike="noStrike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sz="2800" b="0" i="0" u="none" strike="noStrike" dirty="0" err="1" smtClean="0">
                <a:solidFill>
                  <a:srgbClr val="000000"/>
                </a:solidFill>
                <a:latin typeface="Calibri"/>
              </a:rPr>
              <a:t>arviointitavat</a:t>
            </a:r>
            <a:r>
              <a:rPr lang="fi-FI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800" dirty="0" smtClean="0">
                <a:solidFill>
                  <a:srgbClr val="000000"/>
                </a:solidFill>
                <a:latin typeface="Calibri"/>
              </a:rPr>
              <a:t>ja kirjaaminen</a:t>
            </a:r>
            <a:r>
              <a:rPr sz="28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  <a:r>
              <a:rPr lang="fi-FI" sz="2800" dirty="0" smtClean="0">
                <a:solidFill>
                  <a:srgbClr val="000000"/>
                </a:solidFill>
                <a:latin typeface="Calibri"/>
              </a:rPr>
              <a:t>D</a:t>
            </a:r>
            <a:r>
              <a:rPr sz="2800" b="0" i="0" u="none" strike="noStrike" dirty="0" err="1" smtClean="0">
                <a:solidFill>
                  <a:srgbClr val="000000"/>
                </a:solidFill>
                <a:latin typeface="Calibri"/>
              </a:rPr>
              <a:t>igitai</a:t>
            </a:r>
            <a:r>
              <a:rPr lang="fi-FI" sz="2800" b="0" i="0" u="none" strike="noStrike" dirty="0" err="1" smtClean="0">
                <a:solidFill>
                  <a:srgbClr val="000000"/>
                </a:solidFill>
                <a:latin typeface="Calibri"/>
              </a:rPr>
              <a:t>dot</a:t>
            </a:r>
            <a:r>
              <a:rPr lang="fi-FI" sz="2800" b="0" i="0" u="none" strike="noStrike" dirty="0" smtClean="0">
                <a:solidFill>
                  <a:srgbClr val="000000"/>
                </a:solidFill>
                <a:latin typeface="Calibri"/>
              </a:rPr>
              <a:t>, taulukkolaskenta, ohjelmointi</a:t>
            </a:r>
          </a:p>
          <a:p>
            <a:pPr marL="342900" lvl="0" indent="-342900" algn="l" fontAlgn="base">
              <a:buFont typeface="Arial" panose="020B0604020202020204" pitchFamily="34" charset="0"/>
              <a:buChar char="•"/>
            </a:pPr>
            <a:r>
              <a:rPr lang="fi-FI" sz="2800" dirty="0" smtClean="0">
                <a:solidFill>
                  <a:srgbClr val="000000"/>
                </a:solidFill>
                <a:latin typeface="Calibri"/>
              </a:rPr>
              <a:t>Robotiikka</a:t>
            </a:r>
            <a:r>
              <a:rPr sz="28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  <a:r>
              <a:rPr sz="2800" b="0" i="0" u="none" strike="noStrike" dirty="0" err="1" smtClean="0">
                <a:solidFill>
                  <a:srgbClr val="000000"/>
                </a:solidFill>
                <a:latin typeface="Calibri"/>
              </a:rPr>
              <a:t>Päättöarvoint</a:t>
            </a:r>
            <a:r>
              <a:rPr lang="fi-FI" sz="2800" b="0" i="0" u="none" strike="noStrike" dirty="0" smtClean="0">
                <a:solidFill>
                  <a:srgbClr val="000000"/>
                </a:solidFill>
                <a:latin typeface="Calibri"/>
              </a:rPr>
              <a:t>i</a:t>
            </a:r>
          </a:p>
          <a:p>
            <a:pPr marL="342900" lvl="0" indent="-342900" algn="l" fontAlgn="base">
              <a:buFont typeface="Arial" panose="020B0604020202020204" pitchFamily="34" charset="0"/>
              <a:buChar char="•"/>
            </a:pPr>
            <a:r>
              <a:rPr lang="fi-FI" sz="2800" dirty="0" smtClean="0">
                <a:solidFill>
                  <a:srgbClr val="000000"/>
                </a:solidFill>
                <a:latin typeface="Calibri"/>
              </a:rPr>
              <a:t>Draama</a:t>
            </a:r>
            <a:endParaRPr sz="2800" b="0" i="0" u="none" strike="noStrike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077" y="925428"/>
            <a:ext cx="2636921" cy="2636921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Opetus ja opetusjärjestelyt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578501"/>
            <a:ext cx="64118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1.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resurssit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antavat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mahdollisuuden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monipuoliseen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opetukseen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. 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X: 7,95 Y: 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8,75</a:t>
            </a:r>
            <a:r>
              <a:rPr lang="fi-FI" sz="2000" b="0" i="0" u="none" strike="noStrike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lvl="0" indent="0" algn="l" fontAlgn="base"/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2.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Opetusryhmieni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oppilaat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saavat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riittävästi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opettajan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ohjausta</a:t>
            </a:r>
            <a:r>
              <a:rPr sz="20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lang="fi-FI" sz="2000" b="0" i="0" u="none" strike="noStrike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smtClean="0">
                <a:solidFill>
                  <a:srgbClr val="00B050"/>
                </a:solidFill>
                <a:latin typeface="Calibri"/>
              </a:rPr>
              <a:t>(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X: 8,38 Y: 9,06</a:t>
            </a:r>
            <a:r>
              <a:rPr sz="2000" b="0" i="0" u="none" strike="noStrike" dirty="0" smtClean="0">
                <a:solidFill>
                  <a:srgbClr val="00B050"/>
                </a:solidFill>
                <a:latin typeface="Calibri"/>
              </a:rPr>
              <a:t>)</a:t>
            </a:r>
            <a:endParaRPr lang="fi-FI" sz="2000" b="0" i="0" u="none" strike="noStrike" dirty="0" smtClean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
3.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Luokassani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voi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työskennellä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rauhassa</a:t>
            </a:r>
            <a:r>
              <a:rPr sz="20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lang="fi-FI" sz="2000" b="0" i="0" u="none" strike="noStrike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smtClean="0">
                <a:solidFill>
                  <a:srgbClr val="00B050"/>
                </a:solidFill>
                <a:latin typeface="Calibri"/>
              </a:rPr>
              <a:t>(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X: 8,63 Y: 9,00</a:t>
            </a:r>
            <a:r>
              <a:rPr sz="2000" b="0" i="0" u="none" strike="noStrike" dirty="0" smtClean="0">
                <a:solidFill>
                  <a:srgbClr val="00B050"/>
                </a:solidFill>
                <a:latin typeface="Calibri"/>
              </a:rPr>
              <a:t>)</a:t>
            </a:r>
            <a:endParaRPr lang="fi-FI" sz="2000" b="0" i="0" u="none" strike="noStrike" dirty="0" smtClean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
</a:t>
            </a:r>
            <a:r>
              <a:rPr sz="2000" b="1" i="0" u="none" strike="noStrike" dirty="0">
                <a:solidFill>
                  <a:srgbClr val="00B050"/>
                </a:solidFill>
                <a:latin typeface="Calibri"/>
              </a:rPr>
              <a:t>4. </a:t>
            </a:r>
            <a:r>
              <a:rPr sz="2000" b="1" i="0" u="none" strike="noStrike" dirty="0" err="1">
                <a:solidFill>
                  <a:srgbClr val="00B050"/>
                </a:solidFill>
                <a:latin typeface="Calibri"/>
              </a:rPr>
              <a:t>Toteutan</a:t>
            </a:r>
            <a:r>
              <a:rPr sz="2000" b="1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1" i="0" u="none" strike="noStrike" dirty="0" err="1">
                <a:solidFill>
                  <a:srgbClr val="00B050"/>
                </a:solidFill>
                <a:latin typeface="Calibri"/>
              </a:rPr>
              <a:t>opetustani</a:t>
            </a:r>
            <a:r>
              <a:rPr sz="2000" b="1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1" i="0" u="none" strike="noStrike" dirty="0" err="1">
                <a:solidFill>
                  <a:srgbClr val="00B050"/>
                </a:solidFill>
                <a:latin typeface="Calibri"/>
              </a:rPr>
              <a:t>yhteistyössä</a:t>
            </a:r>
            <a:r>
              <a:rPr sz="2000" b="1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1" i="0" u="none" strike="noStrike" dirty="0" err="1">
                <a:solidFill>
                  <a:srgbClr val="00B050"/>
                </a:solidFill>
                <a:latin typeface="Calibri"/>
              </a:rPr>
              <a:t>muiden</a:t>
            </a:r>
            <a:r>
              <a:rPr sz="2000" b="1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1" i="0" u="none" strike="noStrike" dirty="0" err="1">
                <a:solidFill>
                  <a:srgbClr val="00B050"/>
                </a:solidFill>
                <a:latin typeface="Calibri"/>
              </a:rPr>
              <a:t>opettajien</a:t>
            </a:r>
            <a:r>
              <a:rPr sz="2000" b="1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1" i="0" u="none" strike="noStrike" dirty="0" err="1">
                <a:solidFill>
                  <a:srgbClr val="00B050"/>
                </a:solidFill>
                <a:latin typeface="Calibri"/>
              </a:rPr>
              <a:t>kanssa</a:t>
            </a:r>
            <a:r>
              <a:rPr sz="2000" b="1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lang="fi-FI" sz="2000" b="1" i="0" u="none" strike="noStrike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sz="2000" b="1" i="0" u="none" strike="noStrike" dirty="0" smtClean="0">
                <a:solidFill>
                  <a:srgbClr val="00B050"/>
                </a:solidFill>
                <a:latin typeface="Calibri"/>
              </a:rPr>
              <a:t>(</a:t>
            </a:r>
            <a:r>
              <a:rPr sz="2000" b="1" i="0" u="none" strike="noStrike" dirty="0">
                <a:solidFill>
                  <a:srgbClr val="00B050"/>
                </a:solidFill>
                <a:latin typeface="Calibri"/>
              </a:rPr>
              <a:t>X: 8,91 Y: 9,03</a:t>
            </a:r>
            <a:r>
              <a:rPr sz="2000" b="1" i="0" u="none" strike="noStrike" dirty="0" smtClean="0">
                <a:solidFill>
                  <a:srgbClr val="00B050"/>
                </a:solidFill>
                <a:latin typeface="Calibri"/>
              </a:rPr>
              <a:t>)</a:t>
            </a:r>
            <a:r>
              <a:rPr lang="fi-FI" sz="2000" b="1" i="0" u="none" strike="noStrike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lang="fi-FI" sz="2000" i="0" u="none" strike="noStrike" dirty="0" smtClean="0">
                <a:solidFill>
                  <a:srgbClr val="00B050"/>
                </a:solidFill>
                <a:latin typeface="Calibri"/>
              </a:rPr>
              <a:t>Sekä tärkeys että taso noussut.</a:t>
            </a:r>
          </a:p>
          <a:p>
            <a:pPr lvl="0" indent="0" algn="l" fontAlgn="base"/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5.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Käytän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opetuksessani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tieto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- ja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viestintätekniikan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tarjoamia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mahdollisuuksia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 smtClean="0">
                <a:solidFill>
                  <a:srgbClr val="000000"/>
                </a:solidFill>
                <a:latin typeface="Calibri"/>
              </a:rPr>
              <a:t>monipuolisesti</a:t>
            </a:r>
            <a:r>
              <a:rPr lang="fi-FI" sz="2000" b="0" i="0" u="none" strike="noStrike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X: 8,20 Y: 8,37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)</a:t>
            </a:r>
            <a:endParaRPr lang="fi-FI" sz="20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6.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oppilaat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liikkuvat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vähintään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tunnin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koulupäivän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aikana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lang="fi-FI" sz="2000" b="0" i="0" u="none" strike="noStrike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X: 6,86 Y: 8,53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)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078" y="4030578"/>
            <a:ext cx="2636921" cy="263692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Opetus ja opetusjärjestelyt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1.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resurssit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antavat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mahdollisuuden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monipuoliseen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opetukseen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lang="fi-FI" sz="2400" dirty="0" smtClean="0">
                <a:solidFill>
                  <a:srgbClr val="000000"/>
                </a:solidFill>
                <a:latin typeface="Calibri"/>
              </a:rPr>
              <a:t>Laskua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3704"/>
            <a:ext cx="3064747" cy="3064747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Opetus ja opetusjärjestelyt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2.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Opetusryhmieni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oppilaat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saavat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riittävästi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opettajan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ohjausta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endParaRPr lang="fi-FI" sz="2400" b="0" i="0" u="none" strike="noStrike" dirty="0" smtClean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lang="fi-FI" sz="2400" b="0" i="0" u="none" strike="noStrike" dirty="0" smtClean="0">
                <a:solidFill>
                  <a:srgbClr val="00B050"/>
                </a:solidFill>
                <a:latin typeface="Calibri"/>
              </a:rPr>
              <a:t>Parannusta!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8664"/>
            <a:ext cx="2979336" cy="2979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452" y="747758"/>
            <a:ext cx="2607548" cy="2607548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373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2000" b="1" i="0" u="none" strike="noStrike" dirty="0">
                <a:solidFill>
                  <a:srgbClr val="333333"/>
                </a:solidFill>
                <a:latin typeface="Calibri"/>
              </a:rPr>
              <a:t>1. </a:t>
            </a:r>
            <a:r>
              <a:rPr sz="2000" b="1" i="0" u="none" strike="noStrike" dirty="0" err="1">
                <a:solidFill>
                  <a:srgbClr val="333333"/>
                </a:solidFill>
                <a:latin typeface="Calibri"/>
              </a:rPr>
              <a:t>Johtaminen</a:t>
            </a:r>
            <a:endParaRPr sz="2000" b="1" i="0" u="none" strike="noStrike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181173" y="551289"/>
            <a:ext cx="64033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b="0" i="0" u="none" strike="noStrike" dirty="0">
                <a:latin typeface="Calibri"/>
              </a:rPr>
              <a:t>1. </a:t>
            </a:r>
            <a:r>
              <a:rPr b="0" i="0" u="none" strike="noStrike" dirty="0" err="1">
                <a:latin typeface="Calibri"/>
              </a:rPr>
              <a:t>Kouluni</a:t>
            </a:r>
            <a:r>
              <a:rPr b="0" i="0" u="none" strike="noStrike" dirty="0">
                <a:latin typeface="Calibri"/>
              </a:rPr>
              <a:t> </a:t>
            </a:r>
            <a:r>
              <a:rPr b="0" i="0" u="none" strike="noStrike" dirty="0" err="1">
                <a:latin typeface="Calibri"/>
              </a:rPr>
              <a:t>toimintakulttuuria</a:t>
            </a:r>
            <a:r>
              <a:rPr b="0" i="0" u="none" strike="noStrike" dirty="0">
                <a:latin typeface="Calibri"/>
              </a:rPr>
              <a:t> </a:t>
            </a:r>
            <a:r>
              <a:rPr b="0" i="0" u="none" strike="noStrike" dirty="0" err="1">
                <a:latin typeface="Calibri"/>
              </a:rPr>
              <a:t>kehitetään</a:t>
            </a:r>
            <a:r>
              <a:rPr b="0" i="0" u="none" strike="noStrike" dirty="0">
                <a:latin typeface="Calibri"/>
              </a:rPr>
              <a:t> </a:t>
            </a:r>
            <a:r>
              <a:rPr b="0" i="0" u="none" strike="noStrike" dirty="0" err="1">
                <a:latin typeface="Calibri"/>
              </a:rPr>
              <a:t>henkilöstön</a:t>
            </a:r>
            <a:r>
              <a:rPr b="0" i="0" u="none" strike="noStrike" dirty="0">
                <a:latin typeface="Calibri"/>
              </a:rPr>
              <a:t> </a:t>
            </a:r>
            <a:r>
              <a:rPr b="0" i="0" u="none" strike="noStrike" dirty="0" err="1">
                <a:latin typeface="Calibri"/>
              </a:rPr>
              <a:t>yhteistyönä</a:t>
            </a:r>
            <a:r>
              <a:rPr b="0" i="0" u="none" strike="noStrike" dirty="0">
                <a:latin typeface="Calibri"/>
              </a:rPr>
              <a:t>. 
(</a:t>
            </a:r>
            <a:r>
              <a:rPr b="0" i="0" u="none" strike="noStrike" dirty="0">
                <a:solidFill>
                  <a:srgbClr val="0070C0"/>
                </a:solidFill>
                <a:latin typeface="Calibri"/>
              </a:rPr>
              <a:t>X: 8,00 </a:t>
            </a:r>
            <a:r>
              <a:rPr b="0" i="0" u="none" strike="noStrike" dirty="0">
                <a:solidFill>
                  <a:schemeClr val="accent6"/>
                </a:solidFill>
                <a:latin typeface="Calibri"/>
              </a:rPr>
              <a:t>Y: </a:t>
            </a:r>
            <a:r>
              <a:rPr b="0" i="0" u="none" strike="noStrike" dirty="0" smtClean="0">
                <a:solidFill>
                  <a:schemeClr val="accent6"/>
                </a:solidFill>
                <a:latin typeface="Calibri"/>
              </a:rPr>
              <a:t>8,46</a:t>
            </a:r>
            <a:r>
              <a:rPr b="0" i="0" u="none" strike="noStrike" dirty="0" smtClean="0">
                <a:latin typeface="Calibri"/>
              </a:rPr>
              <a:t>)</a:t>
            </a:r>
            <a:r>
              <a:rPr lang="fi-FI" b="0" i="0" u="none" strike="noStrike" dirty="0" smtClean="0">
                <a:latin typeface="Calibri"/>
              </a:rPr>
              <a:t>	</a:t>
            </a:r>
            <a:r>
              <a:rPr lang="fi-FI" dirty="0" smtClean="0">
                <a:solidFill>
                  <a:srgbClr val="FF0000"/>
                </a:solidFill>
                <a:latin typeface="Calibri"/>
              </a:rPr>
              <a:t>Huomattavaa laskua 94%-&gt;71%</a:t>
            </a:r>
            <a:endParaRPr lang="fi-FI" b="0" i="0" u="none" strike="noStrike" dirty="0" smtClean="0">
              <a:solidFill>
                <a:srgbClr val="FF0000"/>
              </a:solidFill>
              <a:latin typeface="Calibri"/>
            </a:endParaRPr>
          </a:p>
          <a:p>
            <a:pPr lvl="0" indent="0" algn="l" fontAlgn="base"/>
            <a:r>
              <a:rPr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  <a:r>
              <a:rPr b="0" i="0" u="none" strike="noStrike" dirty="0">
                <a:solidFill>
                  <a:srgbClr val="00B050"/>
                </a:solidFill>
                <a:latin typeface="Calibri"/>
              </a:rPr>
              <a:t>2. </a:t>
            </a:r>
            <a:r>
              <a:rPr b="0" i="0" u="none" strike="noStrike" dirty="0" err="1">
                <a:solidFill>
                  <a:srgbClr val="00B050"/>
                </a:solidFill>
                <a:latin typeface="Calibri"/>
              </a:rPr>
              <a:t>Koulussani</a:t>
            </a:r>
            <a:r>
              <a:rPr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b="0" i="0" u="none" strike="noStrike" dirty="0" err="1">
                <a:solidFill>
                  <a:srgbClr val="00B050"/>
                </a:solidFill>
                <a:latin typeface="Calibri"/>
              </a:rPr>
              <a:t>kannustetaan</a:t>
            </a:r>
            <a:r>
              <a:rPr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b="0" i="0" u="none" strike="noStrike" dirty="0" err="1">
                <a:solidFill>
                  <a:srgbClr val="00B050"/>
                </a:solidFill>
                <a:latin typeface="Calibri"/>
              </a:rPr>
              <a:t>oman</a:t>
            </a:r>
            <a:r>
              <a:rPr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b="0" i="0" u="none" strike="noStrike" dirty="0" err="1">
                <a:solidFill>
                  <a:srgbClr val="00B050"/>
                </a:solidFill>
                <a:latin typeface="Calibri"/>
              </a:rPr>
              <a:t>työn</a:t>
            </a:r>
            <a:r>
              <a:rPr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b="0" i="0" u="none" strike="noStrike" dirty="0" err="1">
                <a:solidFill>
                  <a:srgbClr val="00B050"/>
                </a:solidFill>
                <a:latin typeface="Calibri"/>
              </a:rPr>
              <a:t>kehittämiseen</a:t>
            </a:r>
            <a:r>
              <a:rPr b="0" i="0" u="none" strike="noStrike" dirty="0">
                <a:solidFill>
                  <a:srgbClr val="00B050"/>
                </a:solidFill>
                <a:latin typeface="Calibri"/>
              </a:rPr>
              <a:t>. 
(X: 8,15 Y: 8,68)(z-scored X: 7,84 z-scored Y: </a:t>
            </a:r>
            <a:r>
              <a:rPr b="0" i="0" u="none" strike="noStrike" dirty="0" smtClean="0">
                <a:solidFill>
                  <a:srgbClr val="00B050"/>
                </a:solidFill>
                <a:latin typeface="Calibri"/>
              </a:rPr>
              <a:t>7,01</a:t>
            </a:r>
            <a:r>
              <a:rPr lang="fi-FI" b="0" i="0" u="none" strike="noStrike" dirty="0" smtClean="0">
                <a:solidFill>
                  <a:srgbClr val="00B050"/>
                </a:solidFill>
                <a:latin typeface="Calibri"/>
              </a:rPr>
              <a:t>)</a:t>
            </a:r>
          </a:p>
          <a:p>
            <a:pPr lvl="0" indent="0" algn="l" fontAlgn="base"/>
            <a:r>
              <a:rPr b="0" i="0" u="none" strike="noStrike" dirty="0">
                <a:solidFill>
                  <a:srgbClr val="000000"/>
                </a:solidFill>
                <a:latin typeface="Calibri"/>
              </a:rPr>
              <a:t>
3. </a:t>
            </a:r>
            <a:r>
              <a:rPr b="0" i="0" u="none" strike="noStrike" dirty="0" err="1">
                <a:solidFill>
                  <a:srgbClr val="000000"/>
                </a:solidFill>
                <a:latin typeface="Calibri"/>
              </a:rPr>
              <a:t>Koulussani</a:t>
            </a:r>
            <a:r>
              <a:rPr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Calibri"/>
              </a:rPr>
              <a:t>johtamisen</a:t>
            </a:r>
            <a:r>
              <a:rPr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Calibri"/>
              </a:rPr>
              <a:t>painopiste</a:t>
            </a:r>
            <a:r>
              <a:rPr b="0" i="0" u="none" strike="noStrike" dirty="0">
                <a:solidFill>
                  <a:srgbClr val="000000"/>
                </a:solidFill>
                <a:latin typeface="Calibri"/>
              </a:rPr>
              <a:t> on </a:t>
            </a:r>
            <a:r>
              <a:rPr b="0" i="0" u="none" strike="noStrike" dirty="0" err="1">
                <a:solidFill>
                  <a:srgbClr val="000000"/>
                </a:solidFill>
                <a:latin typeface="Calibri"/>
              </a:rPr>
              <a:t>pedagogisessa</a:t>
            </a:r>
            <a:r>
              <a:rPr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Calibri"/>
              </a:rPr>
              <a:t>johtamisessa</a:t>
            </a:r>
            <a:r>
              <a:rPr b="0" i="0" u="none" strike="noStrike" dirty="0">
                <a:solidFill>
                  <a:srgbClr val="000000"/>
                </a:solidFill>
                <a:latin typeface="Calibri"/>
              </a:rPr>
              <a:t>. 
(X: 7,49 Y: </a:t>
            </a:r>
            <a:r>
              <a:rPr b="0" i="0" u="none" strike="noStrike" dirty="0" smtClean="0">
                <a:solidFill>
                  <a:srgbClr val="000000"/>
                </a:solidFill>
                <a:latin typeface="Calibri"/>
              </a:rPr>
              <a:t>8,20</a:t>
            </a:r>
            <a:r>
              <a:rPr lang="fi-FI" b="0" i="0" u="none" strike="noStrike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lvl="0" indent="0" algn="l" fontAlgn="base"/>
            <a:r>
              <a:rPr b="0" i="0" u="none" strike="noStrike" dirty="0">
                <a:solidFill>
                  <a:srgbClr val="000000"/>
                </a:solidFill>
                <a:latin typeface="Calibri"/>
              </a:rPr>
              <a:t>
4. </a:t>
            </a:r>
            <a:r>
              <a:rPr b="0" i="0" u="none" strike="noStrike" dirty="0" err="1">
                <a:solidFill>
                  <a:srgbClr val="000000"/>
                </a:solidFill>
                <a:latin typeface="Calibri"/>
              </a:rPr>
              <a:t>Koulussani</a:t>
            </a:r>
            <a:r>
              <a:rPr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Calibri"/>
              </a:rPr>
              <a:t>toteutetaan</a:t>
            </a:r>
            <a:r>
              <a:rPr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Calibri"/>
              </a:rPr>
              <a:t>jaettua</a:t>
            </a:r>
            <a:r>
              <a:rPr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b="0" i="0" u="none" strike="noStrike" dirty="0" err="1">
                <a:solidFill>
                  <a:srgbClr val="000000"/>
                </a:solidFill>
                <a:latin typeface="Calibri"/>
              </a:rPr>
              <a:t>johtajuutta</a:t>
            </a:r>
            <a:r>
              <a:rPr b="0" i="0" u="none" strike="noStrike" dirty="0">
                <a:solidFill>
                  <a:srgbClr val="000000"/>
                </a:solidFill>
                <a:latin typeface="Calibri"/>
              </a:rPr>
              <a:t>. 
(X: 8,50 Y: 8,44</a:t>
            </a:r>
            <a:r>
              <a:rPr b="0" i="0" u="none" strike="noStrike" dirty="0" smtClean="0">
                <a:solidFill>
                  <a:srgbClr val="000000"/>
                </a:solidFill>
                <a:latin typeface="Calibri"/>
              </a:rPr>
              <a:t>)</a:t>
            </a:r>
            <a:endParaRPr lang="fi-FI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  <a:r>
              <a:rPr b="0" i="0" u="none" strike="noStrike" dirty="0">
                <a:solidFill>
                  <a:srgbClr val="FF0000"/>
                </a:solidFill>
                <a:latin typeface="Calibri"/>
              </a:rPr>
              <a:t>5. </a:t>
            </a:r>
            <a:r>
              <a:rPr b="0" i="0" u="none" strike="noStrike" dirty="0" err="1">
                <a:solidFill>
                  <a:srgbClr val="FF0000"/>
                </a:solidFill>
                <a:latin typeface="Calibri"/>
              </a:rPr>
              <a:t>Koulussani</a:t>
            </a:r>
            <a:r>
              <a:rPr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b="0" i="0" u="none" strike="noStrike" dirty="0" err="1">
                <a:solidFill>
                  <a:srgbClr val="FF0000"/>
                </a:solidFill>
                <a:latin typeface="Calibri"/>
              </a:rPr>
              <a:t>sisäinen</a:t>
            </a:r>
            <a:r>
              <a:rPr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b="0" i="0" u="none" strike="noStrike" dirty="0" err="1">
                <a:solidFill>
                  <a:srgbClr val="FF0000"/>
                </a:solidFill>
                <a:latin typeface="Calibri"/>
              </a:rPr>
              <a:t>viestintä</a:t>
            </a:r>
            <a:r>
              <a:rPr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b="0" i="0" u="none" strike="noStrike" dirty="0" err="1">
                <a:solidFill>
                  <a:srgbClr val="FF0000"/>
                </a:solidFill>
                <a:latin typeface="Calibri"/>
              </a:rPr>
              <a:t>toimii</a:t>
            </a:r>
            <a:r>
              <a:rPr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b="0" i="0" u="none" strike="noStrike" dirty="0" err="1">
                <a:solidFill>
                  <a:srgbClr val="FF0000"/>
                </a:solidFill>
                <a:latin typeface="Calibri"/>
              </a:rPr>
              <a:t>hyvin</a:t>
            </a:r>
            <a:r>
              <a:rPr b="0" i="0" u="none" strike="noStrike" dirty="0">
                <a:solidFill>
                  <a:srgbClr val="FF0000"/>
                </a:solidFill>
                <a:latin typeface="Calibri"/>
              </a:rPr>
              <a:t>. 
(X: 7,75 Y: 8,61</a:t>
            </a:r>
            <a:r>
              <a:rPr b="0" i="0" u="none" strike="noStrike" dirty="0" smtClean="0">
                <a:solidFill>
                  <a:srgbClr val="FF0000"/>
                </a:solidFill>
                <a:latin typeface="Calibri"/>
              </a:rPr>
              <a:t>)</a:t>
            </a:r>
            <a:endParaRPr lang="fi-FI" b="0" i="0" u="none" strike="noStrike" dirty="0" smtClean="0">
              <a:solidFill>
                <a:srgbClr val="FF0000"/>
              </a:solidFill>
              <a:latin typeface="Calibri"/>
            </a:endParaRPr>
          </a:p>
          <a:p>
            <a:pPr lvl="0" fontAlgn="base"/>
            <a:r>
              <a:rPr lang="fi-FI" dirty="0" smtClean="0">
                <a:solidFill>
                  <a:srgbClr val="00B050"/>
                </a:solidFill>
              </a:rPr>
              <a:t>73</a:t>
            </a:r>
            <a:r>
              <a:rPr lang="fi-FI" dirty="0">
                <a:solidFill>
                  <a:srgbClr val="00B050"/>
                </a:solidFill>
              </a:rPr>
              <a:t>% mielestä kuitenkin hyvin</a:t>
            </a:r>
            <a:r>
              <a:rPr lang="fi-FI" dirty="0">
                <a:solidFill>
                  <a:srgbClr val="FF0000"/>
                </a:solidFill>
              </a:rPr>
              <a:t>, 5%-yksikön </a:t>
            </a:r>
            <a:r>
              <a:rPr lang="fi-FI" dirty="0" smtClean="0">
                <a:solidFill>
                  <a:srgbClr val="FF0000"/>
                </a:solidFill>
              </a:rPr>
              <a:t>lasku</a:t>
            </a:r>
          </a:p>
          <a:p>
            <a:pPr lvl="0" fontAlgn="base"/>
            <a:r>
              <a:rPr b="0" i="0" u="none" strike="noStrike" dirty="0">
                <a:solidFill>
                  <a:srgbClr val="FF0000"/>
                </a:solidFill>
                <a:latin typeface="Calibri"/>
              </a:rPr>
              <a:t>
</a:t>
            </a:r>
            <a:r>
              <a:rPr b="1" i="0" u="none" strike="noStrike" dirty="0">
                <a:solidFill>
                  <a:srgbClr val="FF0000"/>
                </a:solidFill>
                <a:latin typeface="Calibri"/>
              </a:rPr>
              <a:t>6. </a:t>
            </a:r>
            <a:r>
              <a:rPr b="1" i="0" u="none" strike="noStrike" dirty="0" err="1">
                <a:solidFill>
                  <a:srgbClr val="FF0000"/>
                </a:solidFill>
                <a:latin typeface="Calibri"/>
              </a:rPr>
              <a:t>Koulussani</a:t>
            </a:r>
            <a:r>
              <a:rPr b="1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b="1" i="0" u="none" strike="noStrike" dirty="0" err="1">
                <a:solidFill>
                  <a:srgbClr val="FF0000"/>
                </a:solidFill>
                <a:latin typeface="Calibri"/>
              </a:rPr>
              <a:t>noudatetaan</a:t>
            </a:r>
            <a:r>
              <a:rPr b="1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b="1" i="0" u="none" strike="noStrike" dirty="0" err="1">
                <a:solidFill>
                  <a:srgbClr val="FF0000"/>
                </a:solidFill>
                <a:latin typeface="Calibri"/>
              </a:rPr>
              <a:t>yhteisesti</a:t>
            </a:r>
            <a:r>
              <a:rPr b="1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b="1" i="0" u="none" strike="noStrike" dirty="0" err="1">
                <a:solidFill>
                  <a:srgbClr val="FF0000"/>
                </a:solidFill>
                <a:latin typeface="Calibri"/>
              </a:rPr>
              <a:t>sovittuja</a:t>
            </a:r>
            <a:r>
              <a:rPr b="1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b="1" i="0" u="none" strike="noStrike" dirty="0" err="1">
                <a:solidFill>
                  <a:srgbClr val="FF0000"/>
                </a:solidFill>
                <a:latin typeface="Calibri"/>
              </a:rPr>
              <a:t>pelisääntöjä</a:t>
            </a:r>
            <a:r>
              <a:rPr b="1" i="0" u="none" strike="noStrike" dirty="0">
                <a:solidFill>
                  <a:srgbClr val="FF0000"/>
                </a:solidFill>
                <a:latin typeface="Calibri"/>
              </a:rPr>
              <a:t>. 
(X: 7,25 Y: 8,70</a:t>
            </a:r>
            <a:r>
              <a:rPr b="1" i="0" u="none" strike="noStrike" dirty="0" smtClean="0">
                <a:solidFill>
                  <a:srgbClr val="FF0000"/>
                </a:solidFill>
                <a:latin typeface="Calibri"/>
              </a:rPr>
              <a:t>)</a:t>
            </a:r>
            <a:endParaRPr lang="fi-FI" b="1" i="0" u="none" strike="noStrike" dirty="0" smtClean="0">
              <a:solidFill>
                <a:srgbClr val="FF0000"/>
              </a:solidFill>
              <a:latin typeface="Calibri"/>
            </a:endParaRPr>
          </a:p>
          <a:p>
            <a:pPr lvl="0" indent="0" algn="l" fontAlgn="base"/>
            <a:r>
              <a:rPr lang="fi-FI" b="1" dirty="0" smtClean="0">
                <a:solidFill>
                  <a:srgbClr val="FF0000"/>
                </a:solidFill>
                <a:latin typeface="Calibri"/>
              </a:rPr>
              <a:t>Huomattavaa heikennystä</a:t>
            </a:r>
            <a:endParaRPr lang="fi-FI" b="1" i="0" u="none" strike="noStrike" dirty="0" smtClean="0">
              <a:solidFill>
                <a:srgbClr val="FF0000"/>
              </a:solidFill>
              <a:latin typeface="Calibri"/>
            </a:endParaRPr>
          </a:p>
          <a:p>
            <a:pPr lvl="0" indent="0" algn="l" fontAlgn="base"/>
            <a:endParaRPr b="0" i="0" u="none" strike="noStrik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452" y="3563913"/>
            <a:ext cx="2612571" cy="2612571"/>
          </a:xfrm>
          <a:prstGeom prst="rect">
            <a:avLst/>
          </a:prstGeom>
        </p:spPr>
      </p:pic>
      <p:sp>
        <p:nvSpPr>
          <p:cNvPr id="6" name="Nuoli oikealle 5"/>
          <p:cNvSpPr/>
          <p:nvPr/>
        </p:nvSpPr>
        <p:spPr>
          <a:xfrm>
            <a:off x="6632528" y="295305"/>
            <a:ext cx="2415396" cy="51196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X = ”Tasopisteet”</a:t>
            </a:r>
            <a:endParaRPr lang="fi-FI" dirty="0"/>
          </a:p>
        </p:txBody>
      </p:sp>
      <p:sp>
        <p:nvSpPr>
          <p:cNvPr id="8" name="Nuoli oikealle 7"/>
          <p:cNvSpPr/>
          <p:nvPr/>
        </p:nvSpPr>
        <p:spPr>
          <a:xfrm rot="16200000">
            <a:off x="5120808" y="1795547"/>
            <a:ext cx="2415396" cy="51196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Y = Tärkeys</a:t>
            </a:r>
            <a:endParaRPr lang="fi-FI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Opetus ja opetusjärjestelyt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3.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Luokassani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voi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työskennellä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rauhassa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3542"/>
            <a:ext cx="3004457" cy="300445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Opetus ja opetusjärjestelyt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4.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Toteutan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opetustani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yhteistyössä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muiden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opettajien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kanssa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endParaRPr lang="fi-FI" sz="2400" b="0" i="0" u="none" strike="noStrike" dirty="0" smtClean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lang="fi-FI" sz="2400" b="0" i="0" u="none" strike="noStrike" dirty="0" smtClean="0">
                <a:solidFill>
                  <a:srgbClr val="00B050"/>
                </a:solidFill>
                <a:latin typeface="Calibri"/>
              </a:rPr>
              <a:t>Hienoa!</a:t>
            </a:r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8518"/>
            <a:ext cx="3009481" cy="300948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Opetus ja opetusjärjestelyt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5.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Käytän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opetuksessani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tieto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- ja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viestintätekniikan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tarjoamia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mahdollisuuksia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monipuolisesti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3348"/>
            <a:ext cx="3044651" cy="304465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Opetus ja opetusjärjestelyt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6.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oppilaat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liikkuvat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vähintään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tunnin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koulupäivän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aikana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endParaRPr lang="fi-FI" sz="2400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lang="fi-FI" sz="2400" b="0" i="0" u="none" strike="noStrike" dirty="0" smtClean="0">
                <a:solidFill>
                  <a:srgbClr val="00B050"/>
                </a:solidFill>
                <a:latin typeface="Calibri"/>
              </a:rPr>
              <a:t>Kehitystä</a:t>
            </a:r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3252"/>
            <a:ext cx="3064747" cy="3064747"/>
          </a:xfrm>
          <a:prstGeom prst="rect">
            <a:avLst/>
          </a:prstGeom>
        </p:spPr>
      </p:pic>
      <p:cxnSp>
        <p:nvCxnSpPr>
          <p:cNvPr id="8" name="Suora nuoliyhdysviiva 7"/>
          <p:cNvCxnSpPr/>
          <p:nvPr/>
        </p:nvCxnSpPr>
        <p:spPr>
          <a:xfrm flipV="1">
            <a:off x="2647741" y="2788418"/>
            <a:ext cx="4250452" cy="168309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660" y="1429109"/>
            <a:ext cx="2476141" cy="2476141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635558"/>
            <a:ext cx="659741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lang="fi-FI" sz="2200" b="0" i="0" u="none" strike="noStrike" dirty="0" smtClean="0">
                <a:latin typeface="Calibri"/>
              </a:rPr>
              <a:t>Edelleen asiat hienosti!</a:t>
            </a:r>
          </a:p>
          <a:p>
            <a:pPr lvl="0" indent="0" algn="l" fontAlgn="base"/>
            <a:endParaRPr lang="fi-FI" sz="2200" b="0" i="0" u="none" strike="noStrike" dirty="0" smtClean="0">
              <a:latin typeface="Calibri"/>
            </a:endParaRPr>
          </a:p>
          <a:p>
            <a:pPr lvl="0" indent="0" algn="l" fontAlgn="base"/>
            <a:r>
              <a:rPr sz="2200" b="0" i="0" u="none" strike="noStrike" dirty="0" smtClean="0">
                <a:solidFill>
                  <a:srgbClr val="00B050"/>
                </a:solidFill>
                <a:latin typeface="Calibri"/>
              </a:rPr>
              <a:t>1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.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Koulussani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oppilaat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saavat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tarvitsemansa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tuen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. 
(X: 8,31 Y: 9,20</a:t>
            </a:r>
            <a:r>
              <a:rPr sz="2200" b="0" i="0" u="none" strike="noStrike" dirty="0" smtClean="0">
                <a:solidFill>
                  <a:srgbClr val="00B050"/>
                </a:solidFill>
                <a:latin typeface="Calibri"/>
              </a:rPr>
              <a:t>)</a:t>
            </a:r>
            <a:endParaRPr lang="fi-FI" sz="2200" b="0" i="0" u="none" strike="noStrike" dirty="0" smtClean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
2.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Oppilaita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koskevien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ongelmatilanteiden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hoitamiseen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on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olemassa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selkeät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toimintatavat</a:t>
            </a:r>
            <a:r>
              <a:rPr sz="22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lang="fi-FI" sz="2200" b="0" i="0" u="none" strike="noStrike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smtClean="0">
                <a:solidFill>
                  <a:srgbClr val="00B050"/>
                </a:solidFill>
                <a:latin typeface="Calibri"/>
              </a:rPr>
              <a:t>(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X: 8,39 Y: </a:t>
            </a:r>
            <a:r>
              <a:rPr sz="2200" b="0" i="0" u="none" strike="noStrike" dirty="0" smtClean="0">
                <a:solidFill>
                  <a:srgbClr val="00B050"/>
                </a:solidFill>
                <a:latin typeface="Calibri"/>
              </a:rPr>
              <a:t>9,23</a:t>
            </a:r>
            <a:r>
              <a:rPr lang="fi-FI" sz="2200" b="0" i="0" u="none" strike="noStrike" dirty="0" smtClean="0">
                <a:solidFill>
                  <a:srgbClr val="00B050"/>
                </a:solidFill>
                <a:latin typeface="Calibri"/>
              </a:rPr>
              <a:t>)</a:t>
            </a:r>
          </a:p>
          <a:p>
            <a:pPr lvl="0" indent="0" algn="l" fontAlgn="base"/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
3.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Koulussani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on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käytössä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yhteisesti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sovitut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toimintatavat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eri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nivelvaiheisiin</a:t>
            </a:r>
            <a:r>
              <a:rPr sz="22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lang="fi-FI" sz="2200" b="0" i="0" u="none" strike="noStrike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smtClean="0">
                <a:solidFill>
                  <a:srgbClr val="00B050"/>
                </a:solidFill>
                <a:latin typeface="Calibri"/>
              </a:rPr>
              <a:t>(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X: 8,86 Y: </a:t>
            </a:r>
            <a:r>
              <a:rPr sz="2200" b="0" i="0" u="none" strike="noStrike" dirty="0" smtClean="0">
                <a:solidFill>
                  <a:srgbClr val="00B050"/>
                </a:solidFill>
                <a:latin typeface="Calibri"/>
              </a:rPr>
              <a:t>8,87)</a:t>
            </a:r>
            <a:endParaRPr lang="fi-FI" sz="2200" b="0" i="0" u="none" strike="noStrike" dirty="0" smtClean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
4.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Yhteisöllinen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oppilashuolto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toimii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koulussani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hyvin</a:t>
            </a:r>
            <a:r>
              <a:rPr sz="22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
(X: 8,79 Y: </a:t>
            </a:r>
            <a:r>
              <a:rPr sz="2200" b="0" i="0" u="none" strike="noStrike" dirty="0" smtClean="0">
                <a:solidFill>
                  <a:srgbClr val="00B050"/>
                </a:solidFill>
                <a:latin typeface="Calibri"/>
              </a:rPr>
              <a:t>8,84</a:t>
            </a:r>
            <a:r>
              <a:rPr lang="fi-FI" sz="2200" b="0" i="0" u="none" strike="noStrike" dirty="0" smtClean="0">
                <a:solidFill>
                  <a:srgbClr val="00B050"/>
                </a:solidFill>
                <a:latin typeface="Calibri"/>
              </a:rPr>
              <a:t>)</a:t>
            </a:r>
          </a:p>
          <a:p>
            <a:pPr lvl="0" indent="0" algn="l" fontAlgn="base"/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
5.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Yksilökohtainen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oppilashuolto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toimii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koulussani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200" b="0" i="0" u="none" strike="noStrike" dirty="0" err="1">
                <a:solidFill>
                  <a:srgbClr val="00B050"/>
                </a:solidFill>
                <a:latin typeface="Calibri"/>
              </a:rPr>
              <a:t>hyvin</a:t>
            </a:r>
            <a:r>
              <a:rPr sz="22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sz="2200" b="0" i="0" u="none" strike="noStrike" dirty="0">
                <a:solidFill>
                  <a:srgbClr val="00B050"/>
                </a:solidFill>
                <a:latin typeface="Calibri"/>
              </a:rPr>
              <a:t>
(X: 8,69 Y: </a:t>
            </a:r>
            <a:r>
              <a:rPr sz="2200" b="0" i="0" u="none" strike="noStrike" dirty="0" smtClean="0">
                <a:solidFill>
                  <a:srgbClr val="00B050"/>
                </a:solidFill>
                <a:latin typeface="Calibri"/>
              </a:rPr>
              <a:t>9,02)</a:t>
            </a:r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660" y="4111924"/>
            <a:ext cx="2451339" cy="245133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8751"/>
            <a:ext cx="4286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1.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Koulussani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oppilaat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saavat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tarvitsemansa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 smtClean="0">
                <a:solidFill>
                  <a:srgbClr val="00B050"/>
                </a:solidFill>
                <a:latin typeface="Calibri"/>
              </a:rPr>
              <a:t>tue</a:t>
            </a:r>
            <a:r>
              <a:rPr lang="fi-FI" sz="2400" dirty="0" smtClean="0">
                <a:solidFill>
                  <a:srgbClr val="00B050"/>
                </a:solidFill>
                <a:latin typeface="Calibri"/>
              </a:rPr>
              <a:t>n.</a:t>
            </a:r>
            <a:endParaRPr lang="fi-FI" sz="2400" b="0" i="0" u="none" strike="noStrike" dirty="0" smtClean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55"/>
            <a:ext cx="2971745" cy="297174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2.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Oppilaita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koskevien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ongelmatilanteiden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hoitamiseen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on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olemassa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selkeät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toimintatavat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endParaRPr lang="fi-FI" sz="2400" b="0" i="0" u="none" strike="noStrike" dirty="0" smtClean="0">
              <a:solidFill>
                <a:srgbClr val="00B050"/>
              </a:solidFill>
              <a:latin typeface="Calibri"/>
            </a:endParaRPr>
          </a:p>
          <a:p>
            <a:pPr lvl="0" fontAlgn="base"/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813349"/>
            <a:ext cx="3044651" cy="304465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3.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Koulussani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on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käytössä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yhteisesti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sovitut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toimintatavat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eri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nivelvaiheisiin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endParaRPr lang="fi-FI" sz="2400" b="0" i="0" u="none" strike="noStrike" dirty="0" smtClean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3495"/>
            <a:ext cx="3014505" cy="301450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4.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Yhteisöllinen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oppilashuolto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toimii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koulussani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hyvin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00902" y="3239923"/>
            <a:ext cx="428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2016: Koulussani tehdään yhteisöllistä oppilashuoltotyötä </a:t>
            </a:r>
            <a:endParaRPr lang="fi-FI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3" y="3886255"/>
            <a:ext cx="2971745" cy="297174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5.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Yksilökohtainen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oppilashuolto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toimii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koulussani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hyvin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. 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8567"/>
            <a:ext cx="2999433" cy="29994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1.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toimintakulttuuria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kehitetään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henkilöstön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yhteistyönä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. (41) (EOS: 0)</a:t>
            </a:r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215284"/>
            <a:ext cx="2642716" cy="2642716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95250" y="38459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788" y="723900"/>
            <a:ext cx="2812211" cy="2812211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1" y="723900"/>
            <a:ext cx="62365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1.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Pystyn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vaikuttamaan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kehittämiseen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(X: 7,85 Y: 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8,47</a:t>
            </a:r>
            <a:r>
              <a:rPr lang="fi-FI" sz="2000" b="0" i="0" u="none" strike="noStrike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lvl="0" indent="0" algn="l" fontAlgn="base"/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2.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Huomioin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oppilaiden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näkemykset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opetuksessani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(X: 8,45 Y: 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8,69)</a:t>
            </a:r>
            <a:endParaRPr lang="fi-FI" sz="20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3.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Oppilaskunnan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toimintaan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ja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ohjaukseen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on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varattu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riittävät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resurssit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(X: 7,86 Y: 8,53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)</a:t>
            </a:r>
            <a:endParaRPr lang="fi-FI" sz="20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  <a:r>
              <a:rPr sz="2000" b="0" i="0" u="none" strike="noStrike" dirty="0">
                <a:solidFill>
                  <a:srgbClr val="FF0000"/>
                </a:solidFill>
                <a:latin typeface="Calibri"/>
              </a:rPr>
              <a:t>4. </a:t>
            </a:r>
            <a:r>
              <a:rPr sz="2000" b="0" i="0" u="none" strike="noStrike" dirty="0" err="1">
                <a:solidFill>
                  <a:srgbClr val="FF0000"/>
                </a:solidFill>
                <a:latin typeface="Calibri"/>
              </a:rPr>
              <a:t>Kouluni</a:t>
            </a:r>
            <a:r>
              <a:rPr sz="20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FF0000"/>
                </a:solidFill>
                <a:latin typeface="Calibri"/>
              </a:rPr>
              <a:t>oppilaat</a:t>
            </a:r>
            <a:r>
              <a:rPr sz="20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000" b="0" i="0" u="none" strike="noStrike" dirty="0" err="1" smtClean="0">
                <a:solidFill>
                  <a:srgbClr val="FF0000"/>
                </a:solidFill>
                <a:latin typeface="Calibri"/>
              </a:rPr>
              <a:t>osalli</a:t>
            </a:r>
            <a:r>
              <a:rPr lang="fi-FI" sz="2000" b="0" i="0" u="none" strike="noStrike" dirty="0" smtClean="0">
                <a:solidFill>
                  <a:srgbClr val="FF0000"/>
                </a:solidFill>
                <a:latin typeface="Calibri"/>
              </a:rPr>
              <a:t>s</a:t>
            </a:r>
            <a:r>
              <a:rPr sz="2000" b="0" i="0" u="none" strike="noStrike" dirty="0" err="1" smtClean="0">
                <a:solidFill>
                  <a:srgbClr val="FF0000"/>
                </a:solidFill>
                <a:latin typeface="Calibri"/>
              </a:rPr>
              <a:t>tuvat</a:t>
            </a:r>
            <a:r>
              <a:rPr sz="2000" b="0" i="0" u="none" strike="noStrike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FF0000"/>
                </a:solidFill>
                <a:latin typeface="Calibri"/>
              </a:rPr>
              <a:t>koulukiusaamisen</a:t>
            </a:r>
            <a:r>
              <a:rPr sz="20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FF0000"/>
                </a:solidFill>
                <a:latin typeface="Calibri"/>
              </a:rPr>
              <a:t>ehkäisyyn</a:t>
            </a:r>
            <a:r>
              <a:rPr sz="2000" b="0" i="0" u="none" strike="noStrike" dirty="0" smtClean="0">
                <a:solidFill>
                  <a:srgbClr val="FF0000"/>
                </a:solidFill>
                <a:latin typeface="Calibri"/>
              </a:rPr>
              <a:t>.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(X: 7,91 Y: </a:t>
            </a:r>
            <a:r>
              <a:rPr sz="2000" b="0" i="0" u="none" strike="noStrike" dirty="0">
                <a:latin typeface="Calibri"/>
              </a:rPr>
              <a:t>8,94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)</a:t>
            </a:r>
            <a:endParaRPr lang="fi-FI" sz="20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788" y="3855288"/>
            <a:ext cx="2812212" cy="281221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605204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1.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Pystyn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vaikuttamaan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kehittämiseen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lang="fi-FI" sz="2400" dirty="0" smtClean="0">
                <a:solidFill>
                  <a:srgbClr val="000000"/>
                </a:solidFill>
                <a:latin typeface="Calibri"/>
              </a:rPr>
              <a:t>8/10 kokee voivansa vaikuttaa.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lang="fi-FI" sz="2400" dirty="0" smtClean="0">
                <a:solidFill>
                  <a:srgbClr val="000000"/>
                </a:solidFill>
                <a:latin typeface="Calibri"/>
              </a:rPr>
              <a:t>Ei huono, mutta laskenut tulos. Miten käännetään trendi?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53543"/>
            <a:ext cx="3004457" cy="3004457"/>
          </a:xfrm>
          <a:prstGeom prst="rect">
            <a:avLst/>
          </a:prstGeom>
        </p:spPr>
      </p:pic>
      <p:cxnSp>
        <p:nvCxnSpPr>
          <p:cNvPr id="8" name="Suora yhdysviiva 7"/>
          <p:cNvCxnSpPr/>
          <p:nvPr/>
        </p:nvCxnSpPr>
        <p:spPr>
          <a:xfrm flipH="1">
            <a:off x="4381500" y="1813727"/>
            <a:ext cx="1145093" cy="17031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 flipH="1" flipV="1">
            <a:off x="4381500" y="3516923"/>
            <a:ext cx="1205384" cy="703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 flipV="1">
            <a:off x="1286189" y="4034413"/>
            <a:ext cx="2080009" cy="4772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 flipV="1">
            <a:off x="1306286" y="4034413"/>
            <a:ext cx="2074984" cy="20046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ruutu 14"/>
          <p:cNvSpPr txBox="1"/>
          <p:nvPr/>
        </p:nvSpPr>
        <p:spPr>
          <a:xfrm>
            <a:off x="3245617" y="3591213"/>
            <a:ext cx="13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5 % vs. 20 %</a:t>
            </a:r>
            <a:endParaRPr lang="fi-F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725" y="1253322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2.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Huomioin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oppilaiden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näkemykset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opetuksessani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. 
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3590"/>
            <a:ext cx="2994409" cy="2994409"/>
          </a:xfrm>
          <a:prstGeom prst="rect">
            <a:avLst/>
          </a:prstGeom>
        </p:spPr>
      </p:pic>
      <p:sp>
        <p:nvSpPr>
          <p:cNvPr id="7" name="5-sakarainen tähti 6"/>
          <p:cNvSpPr/>
          <p:nvPr/>
        </p:nvSpPr>
        <p:spPr>
          <a:xfrm>
            <a:off x="6360606" y="1376625"/>
            <a:ext cx="2491992" cy="2215661"/>
          </a:xfrm>
          <a:prstGeom prst="star5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3.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Oppilaskunnan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toimintaan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ja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ohjaukseen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on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varattu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riittävät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resurssit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lang="fi-FI" dirty="0" smtClean="0">
                <a:solidFill>
                  <a:srgbClr val="000000"/>
                </a:solidFill>
                <a:latin typeface="Calibri"/>
              </a:rPr>
              <a:t>Resurssit vähintään samalla tasolla, ilmeisesti odotukset kasvaneet.</a:t>
            </a:r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8422"/>
            <a:ext cx="3029578" cy="302957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40" y="72390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60081" y="723900"/>
            <a:ext cx="4547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4.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oppilaat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 smtClean="0">
                <a:solidFill>
                  <a:srgbClr val="FF0000"/>
                </a:solidFill>
                <a:latin typeface="Calibri"/>
              </a:rPr>
              <a:t>osalli</a:t>
            </a:r>
            <a:r>
              <a:rPr lang="fi-FI" sz="2400" b="0" i="0" u="none" strike="noStrike" dirty="0" smtClean="0">
                <a:solidFill>
                  <a:srgbClr val="FF0000"/>
                </a:solidFill>
                <a:latin typeface="Calibri"/>
              </a:rPr>
              <a:t>s</a:t>
            </a:r>
            <a:r>
              <a:rPr sz="2400" b="0" i="0" u="none" strike="noStrike" dirty="0" err="1" smtClean="0">
                <a:solidFill>
                  <a:srgbClr val="FF0000"/>
                </a:solidFill>
                <a:latin typeface="Calibri"/>
              </a:rPr>
              <a:t>tuvat</a:t>
            </a:r>
            <a:r>
              <a:rPr sz="2400" b="0" i="0" u="none" strike="noStrike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koulukiusaamisen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ehkäisyyn</a:t>
            </a:r>
            <a:r>
              <a:rPr sz="2400" b="0" i="0" u="none" strike="noStrike" dirty="0" smtClean="0">
                <a:solidFill>
                  <a:srgbClr val="FF0000"/>
                </a:solidFill>
                <a:latin typeface="Calibri"/>
              </a:rPr>
              <a:t>.</a:t>
            </a:r>
            <a:endParaRPr lang="fi-FI" sz="2400" b="0" i="0" u="none" strike="noStrike" dirty="0" smtClean="0">
              <a:solidFill>
                <a:srgbClr val="FF0000"/>
              </a:solidFill>
              <a:latin typeface="Calibri"/>
            </a:endParaRPr>
          </a:p>
          <a:p>
            <a:pPr lvl="0" indent="0" algn="l" fontAlgn="base"/>
            <a:r>
              <a:rPr lang="fi-FI" sz="2400" dirty="0" smtClean="0">
                <a:latin typeface="Calibri"/>
              </a:rPr>
              <a:t>Tulos 83 % </a:t>
            </a:r>
            <a:r>
              <a:rPr lang="fi-FI" sz="2400" dirty="0" err="1" smtClean="0">
                <a:latin typeface="Calibri"/>
              </a:rPr>
              <a:t>oik.ylh</a:t>
            </a:r>
            <a:r>
              <a:rPr lang="fi-FI" sz="2400" dirty="0" smtClean="0">
                <a:latin typeface="Calibri"/>
              </a:rPr>
              <a:t>. on niin hyvä, että ellei myös CAF-arvioinnissa olisi todettu hankalaksi, ei kannattaisi enempää pohtia.</a:t>
            </a:r>
          </a:p>
          <a:p>
            <a:pPr lvl="0" indent="0" algn="l" fontAlgn="base"/>
            <a:endParaRPr lang="fi-FI" sz="2400" dirty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lang="fi-FI" sz="2400" b="0" i="0" u="none" strike="noStrike" dirty="0" smtClean="0">
                <a:solidFill>
                  <a:srgbClr val="000000"/>
                </a:solidFill>
                <a:latin typeface="Calibri"/>
              </a:rPr>
              <a:t>2016 sanamuoto oli ”…oppilaita pyritään </a:t>
            </a:r>
            <a:r>
              <a:rPr lang="fi-FI" sz="2400" b="0" i="0" u="none" strike="noStrike" dirty="0" err="1" smtClean="0">
                <a:solidFill>
                  <a:srgbClr val="000000"/>
                </a:solidFill>
                <a:latin typeface="Calibri"/>
              </a:rPr>
              <a:t>osallistamaan</a:t>
            </a:r>
            <a:r>
              <a:rPr lang="fi-FI" sz="2400" b="0" i="0" u="none" strike="noStrike" dirty="0" smtClean="0">
                <a:solidFill>
                  <a:srgbClr val="000000"/>
                </a:solidFill>
                <a:latin typeface="Calibri"/>
              </a:rPr>
              <a:t>…”:</a:t>
            </a:r>
            <a:endParaRPr lang="fi-FI" sz="2400" dirty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9631"/>
            <a:ext cx="2778369" cy="2778369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3988279" y="52522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(2 v sitten oli vahvuus, absoluuttisesti nytkin </a:t>
            </a:r>
            <a:r>
              <a:rPr lang="fi-FI" dirty="0" smtClean="0"/>
              <a:t>hyvin, </a:t>
            </a:r>
            <a:r>
              <a:rPr lang="fi-FI" dirty="0"/>
              <a:t>X=7,91)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302" y="461872"/>
            <a:ext cx="3011698" cy="3011698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9. Kodin ja koulun yhteistyö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49" y="1143000"/>
            <a:ext cx="58224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1. Olen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aktiivinen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kodin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ja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koulun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yhteistyössä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. 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(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X: 8,36 Y: 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8,84</a:t>
            </a:r>
            <a:r>
              <a:rPr lang="fi-FI" sz="2400" dirty="0" smtClean="0">
                <a:solidFill>
                  <a:srgbClr val="00B050"/>
                </a:solidFill>
                <a:latin typeface="Calibri"/>
              </a:rPr>
              <a:t>)</a:t>
            </a:r>
          </a:p>
          <a:p>
            <a:pPr lvl="0" indent="0" algn="l" fontAlgn="base"/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
2.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Kodin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ja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koulun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yhteistyö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toimii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hyvin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
(X: 8,38 Y: 8,86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)</a:t>
            </a:r>
            <a:endParaRPr lang="fi-FI" sz="2400" b="0" i="0" u="none" strike="noStrike" dirty="0" smtClean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3.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Kodin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ja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yhteistyötä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kehitetään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yhdessä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huoltajien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ja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oppilaiden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kanssa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. 
(X: 7,44 Y: 8,61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)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366" y="3732361"/>
            <a:ext cx="3001633" cy="300163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9. Kodin ja koulun yhteistyö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1. Olen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aktiivinen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kodin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ja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koulun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yhteistyössä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endParaRPr sz="2400" b="0" i="0" u="none" strike="noStrike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80869" y="3516923"/>
            <a:ext cx="115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Uusi väite</a:t>
            </a:r>
            <a:endParaRPr lang="fi-FI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9. Kodin ja koulun yhteistyö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2.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Kodin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ja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koulun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yhteistyö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toimii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hyvin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endParaRPr sz="2400" b="0" i="0" u="none" strike="noStrike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398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 ”…on toimivaa.”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8519"/>
            <a:ext cx="3009481" cy="3009481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9. Kodin ja koulun yhteistyö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80870" y="836525"/>
            <a:ext cx="4286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latin typeface="Calibri"/>
              </a:rPr>
              <a:t>3. </a:t>
            </a:r>
            <a:r>
              <a:rPr sz="2400" b="0" i="0" u="none" strike="noStrike" dirty="0" err="1">
                <a:latin typeface="Calibri"/>
              </a:rPr>
              <a:t>Kodin</a:t>
            </a:r>
            <a:r>
              <a:rPr sz="2400" b="0" i="0" u="none" strike="noStrike" dirty="0">
                <a:latin typeface="Calibri"/>
              </a:rPr>
              <a:t> ja </a:t>
            </a:r>
            <a:r>
              <a:rPr sz="2400" b="0" i="0" u="none" strike="noStrike" dirty="0" err="1">
                <a:latin typeface="Calibri"/>
              </a:rPr>
              <a:t>koulun</a:t>
            </a:r>
            <a:r>
              <a:rPr sz="2400" b="0" i="0" u="none" strike="noStrike" dirty="0">
                <a:latin typeface="Calibri"/>
              </a:rPr>
              <a:t> </a:t>
            </a:r>
            <a:r>
              <a:rPr sz="2400" b="0" i="0" u="none" strike="noStrike" dirty="0" err="1">
                <a:latin typeface="Calibri"/>
              </a:rPr>
              <a:t>yhteistyötä</a:t>
            </a:r>
            <a:r>
              <a:rPr sz="2400" b="0" i="0" u="none" strike="noStrike" dirty="0">
                <a:latin typeface="Calibri"/>
              </a:rPr>
              <a:t> </a:t>
            </a:r>
            <a:r>
              <a:rPr sz="2400" b="0" i="0" u="none" strike="noStrike" dirty="0" err="1">
                <a:latin typeface="Calibri"/>
              </a:rPr>
              <a:t>kehitetään</a:t>
            </a:r>
            <a:r>
              <a:rPr sz="2400" b="0" i="0" u="none" strike="noStrike" dirty="0">
                <a:latin typeface="Calibri"/>
              </a:rPr>
              <a:t> </a:t>
            </a:r>
            <a:r>
              <a:rPr sz="2400" b="0" i="0" u="none" strike="noStrike" dirty="0" err="1">
                <a:latin typeface="Calibri"/>
              </a:rPr>
              <a:t>yhdessä</a:t>
            </a:r>
            <a:r>
              <a:rPr sz="2400" b="0" i="0" u="none" strike="noStrike" dirty="0">
                <a:latin typeface="Calibri"/>
              </a:rPr>
              <a:t> </a:t>
            </a:r>
            <a:r>
              <a:rPr sz="2400" b="0" i="0" u="none" strike="noStrike" dirty="0" err="1">
                <a:latin typeface="Calibri"/>
              </a:rPr>
              <a:t>huoltajien</a:t>
            </a:r>
            <a:r>
              <a:rPr sz="2400" b="0" i="0" u="none" strike="noStrike" dirty="0">
                <a:latin typeface="Calibri"/>
              </a:rPr>
              <a:t> ja </a:t>
            </a:r>
            <a:r>
              <a:rPr sz="2400" b="0" i="0" u="none" strike="noStrike" dirty="0" err="1">
                <a:latin typeface="Calibri"/>
              </a:rPr>
              <a:t>oppilaiden</a:t>
            </a:r>
            <a:r>
              <a:rPr sz="2400" b="0" i="0" u="none" strike="noStrike" dirty="0">
                <a:latin typeface="Calibri"/>
              </a:rPr>
              <a:t> </a:t>
            </a:r>
            <a:r>
              <a:rPr sz="2400" b="0" i="0" u="none" strike="noStrike" dirty="0" err="1">
                <a:latin typeface="Calibri"/>
              </a:rPr>
              <a:t>kanssa</a:t>
            </a:r>
            <a:r>
              <a:rPr sz="2400" b="0" i="0" u="none" strike="noStrike" dirty="0" smtClean="0">
                <a:latin typeface="Calibri"/>
              </a:rPr>
              <a:t>.</a:t>
            </a:r>
            <a:endParaRPr lang="fi-FI" sz="2400" b="0" i="0" u="none" strike="noStrike" dirty="0" smtClean="0"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000000"/>
              </a:solidFill>
              <a:latin typeface="Calibri"/>
            </a:endParaRPr>
          </a:p>
          <a:p>
            <a:pPr lvl="0" fontAlgn="base"/>
            <a:r>
              <a:rPr lang="fi-FI" sz="2400" b="0" i="0" u="none" strike="noStrike" dirty="0" smtClean="0">
                <a:solidFill>
                  <a:srgbClr val="FF0000"/>
                </a:solidFill>
                <a:latin typeface="Calibri"/>
              </a:rPr>
              <a:t>Iso lask</a:t>
            </a:r>
            <a:r>
              <a:rPr lang="fi-FI" sz="2400" dirty="0" smtClean="0">
                <a:solidFill>
                  <a:srgbClr val="FF0000"/>
                </a:solidFill>
                <a:latin typeface="Calibri"/>
              </a:rPr>
              <a:t>u.</a:t>
            </a:r>
            <a:r>
              <a:rPr lang="fi-FI" sz="2400" dirty="0" smtClean="0">
                <a:latin typeface="Calibri"/>
              </a:rPr>
              <a:t> 2016 olimme juuri keränneet oppilailta </a:t>
            </a:r>
            <a:r>
              <a:rPr lang="fi-FI" sz="2400" dirty="0" smtClean="0"/>
              <a:t>ideoita </a:t>
            </a:r>
            <a:r>
              <a:rPr lang="fi-FI" sz="2400" dirty="0" smtClean="0">
                <a:latin typeface="Calibri"/>
              </a:rPr>
              <a:t>ja opettajilta kokemuksia hyvistä käytänteistä.</a:t>
            </a:r>
          </a:p>
          <a:p>
            <a:pPr lvl="0" fontAlgn="base"/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8422"/>
            <a:ext cx="3029578" cy="302957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505" y="536634"/>
            <a:ext cx="2971081" cy="2971081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49" y="723900"/>
            <a:ext cx="603525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fi-FI" sz="2000" b="0" i="0" u="none" strike="noStrike" dirty="0" smtClean="0">
                <a:solidFill>
                  <a:srgbClr val="000000"/>
                </a:solidFill>
                <a:latin typeface="Calibri"/>
              </a:rPr>
              <a:t>Melko ennallaan tämä kokonaisuus. Viihtyvyys-väite jätetty pois.</a:t>
            </a:r>
          </a:p>
          <a:p>
            <a:pPr lvl="0" fontAlgn="base"/>
            <a:endParaRPr lang="fi-FI" sz="2000" dirty="0">
              <a:solidFill>
                <a:srgbClr val="000000"/>
              </a:solidFill>
              <a:latin typeface="Calibri"/>
            </a:endParaRPr>
          </a:p>
          <a:p>
            <a:pPr lvl="0" fontAlgn="base"/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.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tilat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mahdollistavat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monipuoliset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työskentelytavat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 smtClean="0">
                <a:solidFill>
                  <a:srgbClr val="000000"/>
                </a:solidFill>
                <a:latin typeface="Calibri"/>
              </a:rPr>
              <a:t>opetuksessa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lang="fi-FI" sz="2000" dirty="0">
                <a:solidFill>
                  <a:srgbClr val="000000"/>
                </a:solidFill>
              </a:rPr>
              <a:t> (X: 7,13 Y: 8,72)</a:t>
            </a:r>
            <a:endParaRPr lang="fi-FI" sz="20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2.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tilat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edistävät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oppilaskeskeistä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työskentelyä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. 
(X: 7,20 Y: 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8,47)</a:t>
            </a:r>
            <a:endParaRPr lang="fi-FI" sz="20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3.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Koulussani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on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ajanmukaiset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tieto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- ja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viestintätekniikan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välineet</a:t>
            </a:r>
            <a:r>
              <a:rPr sz="20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
(X: 8,36 Y: 8,71</a:t>
            </a:r>
            <a:r>
              <a:rPr sz="2000" b="0" i="0" u="none" strike="noStrike" dirty="0" smtClean="0">
                <a:solidFill>
                  <a:srgbClr val="00B050"/>
                </a:solidFill>
                <a:latin typeface="Calibri"/>
              </a:rPr>
              <a:t>)</a:t>
            </a:r>
            <a:endParaRPr lang="fi-FI" sz="2000" b="0" i="0" u="none" strike="noStrike" dirty="0" smtClean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4.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Hyödynnän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koulun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pihaa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ja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lähiympäristöä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Calibri"/>
              </a:rPr>
              <a:t>opetuksessa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(X: 7,64 Y: </a:t>
            </a:r>
            <a:r>
              <a:rPr sz="2000" b="0" i="0" u="none" strike="noStrike" dirty="0" smtClean="0">
                <a:solidFill>
                  <a:srgbClr val="000000"/>
                </a:solidFill>
                <a:latin typeface="Calibri"/>
              </a:rPr>
              <a:t>8,14)</a:t>
            </a:r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64" y="3715108"/>
            <a:ext cx="3013135" cy="30131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2.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Koulussani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kannustetaan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oman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työn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kehittämiseen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. (40) (EOS: 1)</a:t>
            </a:r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1.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tilat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mahdollistavat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monipuoliset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työskentelytavat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opetuksessa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8664"/>
            <a:ext cx="2979336" cy="297933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2.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tilat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edistävät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oppilaskeskeistä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työskentelyä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8518"/>
            <a:ext cx="3009481" cy="300948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3.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Koulussani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on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ajanmukaiset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tieto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- ja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viestintätekniikan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välineet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8518"/>
            <a:ext cx="3009481" cy="300948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4.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Hyödynnän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pihaa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ja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lähiympäristöä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opetuksessa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lang="fi-FI" sz="2400" b="0" i="0" u="none" strike="noStrike" dirty="0" smtClean="0">
                <a:solidFill>
                  <a:srgbClr val="000000"/>
                </a:solidFill>
                <a:latin typeface="Calibri"/>
              </a:rPr>
              <a:t>Vähentynyt</a:t>
            </a:r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211015" y="3682720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005322"/>
            <a:ext cx="2852678" cy="285267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69" y="484622"/>
            <a:ext cx="3165231" cy="3165231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570452"/>
            <a:ext cx="5883519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1. Olen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perehtynyt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kouluni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turvallisuussuunnitelmaan</a:t>
            </a:r>
            <a:r>
              <a:rPr sz="20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
(X: 9,18 Y: </a:t>
            </a:r>
            <a:r>
              <a:rPr sz="2000" b="0" i="0" u="none" strike="noStrike" dirty="0" smtClean="0">
                <a:solidFill>
                  <a:srgbClr val="00B050"/>
                </a:solidFill>
                <a:latin typeface="Calibri"/>
              </a:rPr>
              <a:t>8,99</a:t>
            </a:r>
            <a:r>
              <a:rPr lang="fi-FI" sz="2000" dirty="0" smtClean="0">
                <a:solidFill>
                  <a:srgbClr val="00B050"/>
                </a:solidFill>
                <a:latin typeface="Calibri"/>
              </a:rPr>
              <a:t>)</a:t>
            </a:r>
          </a:p>
          <a:p>
            <a:pPr lvl="0" indent="0" algn="l" fontAlgn="base"/>
            <a:r>
              <a:rPr sz="2000" b="0" i="0" u="none" strike="noStrike" dirty="0">
                <a:solidFill>
                  <a:srgbClr val="FF0000"/>
                </a:solidFill>
                <a:latin typeface="Calibri"/>
              </a:rPr>
              <a:t>
2. </a:t>
            </a:r>
            <a:r>
              <a:rPr sz="2000" b="0" i="0" u="none" strike="noStrike" dirty="0" err="1">
                <a:solidFill>
                  <a:srgbClr val="FF0000"/>
                </a:solidFill>
                <a:latin typeface="Calibri"/>
              </a:rPr>
              <a:t>Koulutilojen</a:t>
            </a:r>
            <a:r>
              <a:rPr sz="20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FF0000"/>
                </a:solidFill>
                <a:latin typeface="Calibri"/>
              </a:rPr>
              <a:t>terveellisyydestä</a:t>
            </a:r>
            <a:r>
              <a:rPr sz="20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FF0000"/>
                </a:solidFill>
                <a:latin typeface="Calibri"/>
              </a:rPr>
              <a:t>pidetään</a:t>
            </a:r>
            <a:r>
              <a:rPr sz="20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FF0000"/>
                </a:solidFill>
                <a:latin typeface="Calibri"/>
              </a:rPr>
              <a:t>huolta</a:t>
            </a:r>
            <a:r>
              <a:rPr sz="2000" b="0" i="0" u="none" strike="noStrike" dirty="0">
                <a:solidFill>
                  <a:srgbClr val="FF0000"/>
                </a:solidFill>
                <a:latin typeface="Calibri"/>
              </a:rPr>
              <a:t>. 
(X: 7,48 Y: 8,86</a:t>
            </a:r>
            <a:r>
              <a:rPr sz="2000" b="0" i="0" u="none" strike="noStrike" dirty="0" smtClean="0">
                <a:solidFill>
                  <a:srgbClr val="FF0000"/>
                </a:solidFill>
                <a:latin typeface="Calibri"/>
              </a:rPr>
              <a:t>)</a:t>
            </a:r>
            <a:endParaRPr lang="fi-FI" sz="2000" b="0" i="0" u="none" strike="noStrike" dirty="0" smtClean="0">
              <a:solidFill>
                <a:srgbClr val="FF0000"/>
              </a:solidFill>
              <a:latin typeface="Calibri"/>
            </a:endParaRPr>
          </a:p>
          <a:p>
            <a:pPr lvl="0" indent="0" algn="l" fontAlgn="base"/>
            <a:r>
              <a:rPr sz="2000" b="0" i="0" u="none" strike="noStrike" dirty="0">
                <a:solidFill>
                  <a:srgbClr val="FFC000"/>
                </a:solidFill>
                <a:latin typeface="Calibri"/>
              </a:rPr>
              <a:t>
3. </a:t>
            </a:r>
            <a:r>
              <a:rPr sz="2000" b="0" i="0" u="none" strike="noStrike" dirty="0" err="1">
                <a:solidFill>
                  <a:srgbClr val="FFC000"/>
                </a:solidFill>
                <a:latin typeface="Calibri"/>
              </a:rPr>
              <a:t>Kouluni</a:t>
            </a:r>
            <a:r>
              <a:rPr sz="2000" b="0" i="0" u="none" strike="noStrike" dirty="0">
                <a:solidFill>
                  <a:srgbClr val="FFC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FFC000"/>
                </a:solidFill>
                <a:latin typeface="Calibri"/>
              </a:rPr>
              <a:t>turvallisuudessa</a:t>
            </a:r>
            <a:r>
              <a:rPr sz="2000" b="0" i="0" u="none" strike="noStrike" dirty="0">
                <a:solidFill>
                  <a:srgbClr val="FFC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FFC000"/>
                </a:solidFill>
                <a:latin typeface="Calibri"/>
              </a:rPr>
              <a:t>havaitut</a:t>
            </a:r>
            <a:r>
              <a:rPr sz="2000" b="0" i="0" u="none" strike="noStrike" dirty="0">
                <a:solidFill>
                  <a:srgbClr val="FFC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FFC000"/>
                </a:solidFill>
                <a:latin typeface="Calibri"/>
              </a:rPr>
              <a:t>puutteet</a:t>
            </a:r>
            <a:r>
              <a:rPr sz="2000" b="0" i="0" u="none" strike="noStrike" dirty="0">
                <a:solidFill>
                  <a:srgbClr val="FFC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FFC000"/>
                </a:solidFill>
                <a:latin typeface="Calibri"/>
              </a:rPr>
              <a:t>korjataan</a:t>
            </a:r>
            <a:r>
              <a:rPr sz="2000" b="0" i="0" u="none" strike="noStrike" dirty="0">
                <a:solidFill>
                  <a:srgbClr val="FFC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FFC000"/>
                </a:solidFill>
                <a:latin typeface="Calibri"/>
              </a:rPr>
              <a:t>nopeasti</a:t>
            </a:r>
            <a:r>
              <a:rPr sz="2000" b="0" i="0" u="none" strike="noStrike" dirty="0">
                <a:solidFill>
                  <a:srgbClr val="FFC000"/>
                </a:solidFill>
                <a:latin typeface="Calibri"/>
              </a:rPr>
              <a:t>. 
(X: 8,19 Y: </a:t>
            </a:r>
            <a:r>
              <a:rPr sz="2000" b="0" i="0" u="none" strike="noStrike" dirty="0" smtClean="0">
                <a:solidFill>
                  <a:srgbClr val="FFC000"/>
                </a:solidFill>
                <a:latin typeface="Calibri"/>
              </a:rPr>
              <a:t>8,82)</a:t>
            </a:r>
            <a:endParaRPr lang="fi-FI" sz="2000" b="0" i="0" u="none" strike="noStrike" dirty="0" smtClean="0">
              <a:solidFill>
                <a:srgbClr val="FFC000"/>
              </a:solidFill>
              <a:latin typeface="Calibri"/>
            </a:endParaRPr>
          </a:p>
          <a:p>
            <a:pPr lvl="0" indent="0" algn="l" fontAlgn="base"/>
            <a:r>
              <a:rPr sz="2000" b="0" i="0" u="none" strike="noStrike" dirty="0">
                <a:solidFill>
                  <a:srgbClr val="FF0000"/>
                </a:solidFill>
                <a:latin typeface="Calibri"/>
              </a:rPr>
              <a:t>
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4.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Turvallisuuteen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liittyviä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harjoituksia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järjestetään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säännöllisesti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. 
(X: 9,19 Y: 9,08</a:t>
            </a:r>
            <a:r>
              <a:rPr sz="2000" b="0" i="0" u="none" strike="noStrike" dirty="0" smtClean="0">
                <a:solidFill>
                  <a:srgbClr val="00B050"/>
                </a:solidFill>
                <a:latin typeface="Calibri"/>
              </a:rPr>
              <a:t>)</a:t>
            </a:r>
            <a:endParaRPr lang="fi-FI" sz="2000" b="0" i="0" u="none" strike="noStrike" dirty="0" smtClean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sz="2000" b="0" i="0" u="none" strike="noStrike" dirty="0">
                <a:solidFill>
                  <a:srgbClr val="FF0000"/>
                </a:solidFill>
                <a:latin typeface="Calibri"/>
              </a:rPr>
              <a:t>
5. </a:t>
            </a:r>
            <a:r>
              <a:rPr sz="2000" b="0" i="0" u="none" strike="noStrike" dirty="0" err="1">
                <a:solidFill>
                  <a:srgbClr val="FF0000"/>
                </a:solidFill>
                <a:latin typeface="Calibri"/>
              </a:rPr>
              <a:t>Lähiympäristön</a:t>
            </a:r>
            <a:r>
              <a:rPr sz="20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FF0000"/>
                </a:solidFill>
                <a:latin typeface="Calibri"/>
              </a:rPr>
              <a:t>liikennejärjestelyt</a:t>
            </a:r>
            <a:r>
              <a:rPr sz="20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FF0000"/>
                </a:solidFill>
                <a:latin typeface="Calibri"/>
              </a:rPr>
              <a:t>ovat</a:t>
            </a:r>
            <a:r>
              <a:rPr sz="20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000" b="0" i="0" u="none" strike="noStrike" dirty="0" err="1" smtClean="0">
                <a:solidFill>
                  <a:srgbClr val="FF0000"/>
                </a:solidFill>
                <a:latin typeface="Calibri"/>
              </a:rPr>
              <a:t>turvalliset</a:t>
            </a:r>
            <a:r>
              <a:rPr lang="fi-FI" sz="2000" b="0" i="0" u="none" strike="noStrike" dirty="0" smtClean="0">
                <a:solidFill>
                  <a:srgbClr val="FF0000"/>
                </a:solidFill>
                <a:latin typeface="Calibri"/>
              </a:rPr>
              <a:t>.</a:t>
            </a:r>
            <a:r>
              <a:rPr sz="2000" b="0" i="0" u="none" strike="noStrike" dirty="0">
                <a:solidFill>
                  <a:srgbClr val="FF0000"/>
                </a:solidFill>
                <a:latin typeface="Calibri"/>
              </a:rPr>
              <a:t>
(X: 7,97 Y: 8,99</a:t>
            </a:r>
            <a:r>
              <a:rPr sz="2000" b="0" i="0" u="none" strike="noStrike" dirty="0" smtClean="0">
                <a:solidFill>
                  <a:srgbClr val="FF0000"/>
                </a:solidFill>
                <a:latin typeface="Calibri"/>
              </a:rPr>
              <a:t>)</a:t>
            </a:r>
            <a:endParaRPr lang="fi-FI" sz="2000" b="0" i="0" u="none" strike="noStrike" dirty="0" smtClean="0">
              <a:solidFill>
                <a:srgbClr val="FF0000"/>
              </a:solidFill>
              <a:latin typeface="Calibri"/>
            </a:endParaRPr>
          </a:p>
          <a:p>
            <a:pPr lvl="0" indent="0" algn="l" fontAlgn="base"/>
            <a:r>
              <a:rPr sz="2000" b="0" i="0" u="none" strike="noStrike" dirty="0">
                <a:solidFill>
                  <a:srgbClr val="FF0000"/>
                </a:solidFill>
                <a:latin typeface="Calibri"/>
              </a:rPr>
              <a:t>
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6.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Koulussani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on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toimiva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kiusaamisen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vastainen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B050"/>
                </a:solidFill>
                <a:latin typeface="Calibri"/>
              </a:rPr>
              <a:t>suunnitelma</a:t>
            </a:r>
            <a:r>
              <a:rPr sz="20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sz="2000" b="0" i="0" u="none" strike="noStrike" dirty="0">
                <a:solidFill>
                  <a:srgbClr val="00B050"/>
                </a:solidFill>
                <a:latin typeface="Calibri"/>
              </a:rPr>
              <a:t>
(X: 8,69 Y: 9,05</a:t>
            </a:r>
            <a:r>
              <a:rPr sz="2000" b="0" i="0" u="none" strike="noStrike" dirty="0" smtClean="0">
                <a:solidFill>
                  <a:srgbClr val="00B050"/>
                </a:solidFill>
                <a:latin typeface="Calibri"/>
              </a:rPr>
              <a:t>)</a:t>
            </a:r>
            <a:endParaRPr lang="fi-FI" sz="2000" b="0" i="0" u="none" strike="noStrike" dirty="0" smtClean="0">
              <a:solidFill>
                <a:srgbClr val="00B050"/>
              </a:solidFill>
              <a:latin typeface="Calibri"/>
            </a:endParaRPr>
          </a:p>
          <a:p>
            <a:pPr lvl="0" indent="0" algn="l" fontAlgn="base"/>
            <a:r>
              <a:rPr sz="20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69" y="3692769"/>
            <a:ext cx="3165231" cy="3165231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1. Olen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perehtynyt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turvallisuussuunnitelmaan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endParaRPr sz="2400" b="0" i="0" u="none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3591"/>
            <a:ext cx="2994409" cy="2994409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456" y="409575"/>
            <a:ext cx="3230544" cy="3230544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5747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2.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Koulutilojen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terveellisyydestä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pidetään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 smtClean="0">
                <a:solidFill>
                  <a:srgbClr val="FF0000"/>
                </a:solidFill>
                <a:latin typeface="Calibri"/>
              </a:rPr>
              <a:t>huolta</a:t>
            </a:r>
            <a:r>
              <a:rPr lang="fi-FI" sz="2400" dirty="0">
                <a:solidFill>
                  <a:srgbClr val="FF0000"/>
                </a:solidFill>
                <a:latin typeface="Calibri"/>
              </a:rPr>
              <a:t>.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
</a:t>
            </a:r>
            <a:r>
              <a:rPr lang="fi-FI" sz="2400" b="0" i="0" u="none" strike="noStrike" dirty="0" smtClean="0">
                <a:latin typeface="Calibri"/>
              </a:rPr>
              <a:t>Huomattava hajonta kertonee eri tilojen erilaisesta tilanteesta sisäilmakorjausten osalta.</a:t>
            </a:r>
            <a:endParaRPr sz="2400" b="0" i="0" u="none" strike="noStrike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455" y="3627455"/>
            <a:ext cx="3230545" cy="323054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828422"/>
            <a:ext cx="3029578" cy="302957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837" y="1263371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49" y="1143000"/>
            <a:ext cx="479327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FFC000"/>
                </a:solidFill>
                <a:latin typeface="Calibri"/>
              </a:rPr>
              <a:t>3. </a:t>
            </a:r>
            <a:r>
              <a:rPr sz="2400" b="0" i="0" u="none" strike="noStrike" dirty="0" err="1">
                <a:solidFill>
                  <a:srgbClr val="FFC000"/>
                </a:solidFill>
                <a:latin typeface="Calibri"/>
              </a:rPr>
              <a:t>Kouluni</a:t>
            </a:r>
            <a:r>
              <a:rPr sz="2400" b="0" i="0" u="none" strike="noStrike" dirty="0">
                <a:solidFill>
                  <a:srgbClr val="FFC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C000"/>
                </a:solidFill>
                <a:latin typeface="Calibri"/>
              </a:rPr>
              <a:t>turvallisuudessa</a:t>
            </a:r>
            <a:r>
              <a:rPr sz="2400" b="0" i="0" u="none" strike="noStrike" dirty="0">
                <a:solidFill>
                  <a:srgbClr val="FFC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C000"/>
                </a:solidFill>
                <a:latin typeface="Calibri"/>
              </a:rPr>
              <a:t>havaitut</a:t>
            </a:r>
            <a:r>
              <a:rPr sz="2400" b="0" i="0" u="none" strike="noStrike" dirty="0">
                <a:solidFill>
                  <a:srgbClr val="FFC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C000"/>
                </a:solidFill>
                <a:latin typeface="Calibri"/>
              </a:rPr>
              <a:t>puutteet</a:t>
            </a:r>
            <a:r>
              <a:rPr sz="2400" b="0" i="0" u="none" strike="noStrike" dirty="0">
                <a:solidFill>
                  <a:srgbClr val="FFC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C000"/>
                </a:solidFill>
                <a:latin typeface="Calibri"/>
              </a:rPr>
              <a:t>korjataan</a:t>
            </a:r>
            <a:r>
              <a:rPr sz="2400" b="0" i="0" u="none" strike="noStrike" dirty="0">
                <a:solidFill>
                  <a:srgbClr val="FFC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C000"/>
                </a:solidFill>
                <a:latin typeface="Calibri"/>
              </a:rPr>
              <a:t>nopeasti</a:t>
            </a:r>
            <a:r>
              <a:rPr sz="2400" b="0" i="0" u="none" strike="noStrike" dirty="0" smtClean="0">
                <a:solidFill>
                  <a:srgbClr val="FFC000"/>
                </a:solidFill>
                <a:latin typeface="Calibri"/>
              </a:rPr>
              <a:t>.</a:t>
            </a:r>
            <a:endParaRPr lang="fi-FI" sz="2400" b="0" i="0" u="none" strike="noStrike" dirty="0" smtClean="0">
              <a:solidFill>
                <a:srgbClr val="FFC00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FF0000"/>
              </a:solidFill>
              <a:latin typeface="Calibri"/>
            </a:endParaRPr>
          </a:p>
          <a:p>
            <a:pPr lvl="0" indent="0" algn="l" fontAlgn="base"/>
            <a:r>
              <a:rPr lang="fi-FI" sz="2000" b="0" i="0" u="none" strike="noStrike" dirty="0" smtClean="0">
                <a:solidFill>
                  <a:srgbClr val="00B050"/>
                </a:solidFill>
                <a:latin typeface="Calibri"/>
              </a:rPr>
              <a:t>Entistä tyytyväisempää väkeä. </a:t>
            </a:r>
            <a:r>
              <a:rPr lang="fi-FI" sz="2000" dirty="0" smtClean="0">
                <a:solidFill>
                  <a:srgbClr val="00B050"/>
                </a:solidFill>
                <a:latin typeface="Calibri"/>
              </a:rPr>
              <a:t>Turvallisuusosiossa, joka kokonaisuudessaan erinomaisella tasolla, nousee kehittämiskohteeksi liian helposti.</a:t>
            </a:r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28422"/>
            <a:ext cx="3029578" cy="302957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4.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Turvallisuuteen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liittyviä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harjoituksia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järjestetään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säännöllisesti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. </a:t>
            </a:r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8615"/>
            <a:ext cx="2989385" cy="298938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80870" y="736405"/>
            <a:ext cx="42862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5.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Lähiympäristön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liikennejärjestelyt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ovat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turvalliset</a:t>
            </a:r>
            <a:r>
              <a:rPr sz="2400" b="0" i="0" u="none" strike="noStrike" dirty="0" smtClean="0">
                <a:solidFill>
                  <a:srgbClr val="FF0000"/>
                </a:solidFill>
                <a:latin typeface="Calibri"/>
              </a:rPr>
              <a:t>.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fontAlgn="base"/>
            <a:r>
              <a:rPr lang="fi-FI" dirty="0" smtClean="0">
                <a:solidFill>
                  <a:srgbClr val="00B050"/>
                </a:solidFill>
              </a:rPr>
              <a:t>Kohentunut</a:t>
            </a:r>
            <a:r>
              <a:rPr lang="fi-FI" dirty="0" smtClean="0"/>
              <a:t>. Turvallisuusosiossa</a:t>
            </a:r>
            <a:r>
              <a:rPr lang="fi-FI" dirty="0"/>
              <a:t>, joka kokonaisuudessaan erinomaisella tasolla, nousee kehittämiskohteeksi liian helposti.</a:t>
            </a:r>
            <a:endParaRPr b="0" i="0" u="none" strike="noStrike" dirty="0">
              <a:latin typeface="Calibri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8760"/>
            <a:ext cx="2959240" cy="2959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3.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Koulussani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johtamisen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painopiste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on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pedagogisessa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johtamisessa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. (38) (EOS: 2)</a:t>
            </a:r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9777"/>
            <a:ext cx="2748224" cy="2748224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205782" y="374044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6.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Koulussani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on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toimiva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kiusaamisen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vastainen</a:t>
            </a:r>
            <a:r>
              <a:rPr sz="2400" b="0" i="0" u="none" strike="noStrike" dirty="0">
                <a:solidFill>
                  <a:srgbClr val="00B05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B050"/>
                </a:solidFill>
                <a:latin typeface="Calibri"/>
              </a:rPr>
              <a:t>suunnitelma</a:t>
            </a:r>
            <a:r>
              <a:rPr sz="2400" b="0" i="0" u="none" strike="noStrike" dirty="0" smtClean="0">
                <a:solidFill>
                  <a:srgbClr val="00B050"/>
                </a:solidFill>
                <a:latin typeface="Calibri"/>
              </a:rPr>
              <a:t>.</a:t>
            </a:r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80870" y="3516923"/>
            <a:ext cx="6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33446"/>
            <a:ext cx="3024554" cy="3024554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885825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12. Yleisarvosana toiminnasta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1. </a:t>
            </a:r>
            <a:r>
              <a:rPr sz="2400" b="0" i="0" u="none" strike="noStrike" dirty="0" err="1" smtClean="0">
                <a:solidFill>
                  <a:srgbClr val="000000"/>
                </a:solidFill>
                <a:latin typeface="Calibri"/>
              </a:rPr>
              <a:t>Minkä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 smtClean="0">
                <a:solidFill>
                  <a:srgbClr val="000000"/>
                </a:solidFill>
                <a:latin typeface="Calibri"/>
              </a:rPr>
              <a:t>yleisarvosanan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 smtClean="0">
                <a:solidFill>
                  <a:srgbClr val="000000"/>
                </a:solidFill>
                <a:latin typeface="Calibri"/>
              </a:rPr>
              <a:t>annat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 smtClean="0">
                <a:solidFill>
                  <a:srgbClr val="000000"/>
                </a:solidFill>
                <a:latin typeface="Calibri"/>
              </a:rPr>
              <a:t>koulusi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 smtClean="0">
                <a:solidFill>
                  <a:srgbClr val="000000"/>
                </a:solidFill>
                <a:latin typeface="Calibri"/>
              </a:rPr>
              <a:t>toiminnasta</a:t>
            </a:r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?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lang="fi-FI" sz="2400" dirty="0" smtClean="0">
                <a:solidFill>
                  <a:srgbClr val="000000"/>
                </a:solidFill>
                <a:latin typeface="Calibri"/>
              </a:rPr>
              <a:t>Yleisarvosanan keskiarvo hiukan heikompi, mutta hajonta pienempi, joten </a:t>
            </a:r>
            <a:r>
              <a:rPr lang="fi-FI" sz="2400" dirty="0" err="1" smtClean="0">
                <a:solidFill>
                  <a:srgbClr val="000000"/>
                </a:solidFill>
                <a:latin typeface="Calibri"/>
              </a:rPr>
              <a:t>zeffaten</a:t>
            </a:r>
            <a:r>
              <a:rPr lang="fi-FI" sz="2400" dirty="0" smtClean="0">
                <a:solidFill>
                  <a:srgbClr val="000000"/>
                </a:solidFill>
                <a:latin typeface="Calibri"/>
              </a:rPr>
              <a:t> tulos täsmälleen sama.</a:t>
            </a:r>
            <a:endParaRPr lang="fi-FI" sz="2400" b="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2400" b="0" i="0" u="none" strike="noStrike" dirty="0" smtClean="0">
                <a:solidFill>
                  <a:srgbClr val="000000"/>
                </a:solidFill>
                <a:latin typeface="Calibri"/>
              </a:rPr>
              <a:t>
</a:t>
            </a:r>
            <a:r>
              <a:rPr sz="1200" b="0" i="0" u="none" strike="noStrike" dirty="0" smtClean="0">
                <a:solidFill>
                  <a:srgbClr val="000000"/>
                </a:solidFill>
                <a:latin typeface="Calibri"/>
              </a:rPr>
              <a:t>
</a:t>
            </a:r>
            <a:endParaRPr sz="1200" b="0" i="0" u="none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4571999" y="3316426"/>
            <a:ext cx="106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2016</a:t>
            </a:r>
            <a:endParaRPr lang="fi-FI" sz="20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75981"/>
            <a:ext cx="3999323" cy="883997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4476332" y="46599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400" dirty="0" smtClean="0"/>
              <a:t>(X</a:t>
            </a:r>
            <a:r>
              <a:rPr lang="fi-FI" sz="2400" dirty="0"/>
              <a:t>: 8,50</a:t>
            </a:r>
            <a:r>
              <a:rPr lang="fi-FI" sz="2400" dirty="0" smtClean="0"/>
              <a:t>)	(</a:t>
            </a:r>
            <a:r>
              <a:rPr lang="fi-FI" sz="2400" dirty="0"/>
              <a:t>z-</a:t>
            </a:r>
            <a:r>
              <a:rPr lang="fi-FI" sz="2400" dirty="0" err="1"/>
              <a:t>scored</a:t>
            </a:r>
            <a:r>
              <a:rPr lang="fi-FI" sz="2400" dirty="0"/>
              <a:t> X: 7,00) (Keskihajonta X: 0.78)</a:t>
            </a:r>
          </a:p>
        </p:txBody>
      </p:sp>
      <p:sp>
        <p:nvSpPr>
          <p:cNvPr id="8" name="Suorakulmio 7"/>
          <p:cNvSpPr/>
          <p:nvPr/>
        </p:nvSpPr>
        <p:spPr>
          <a:xfrm>
            <a:off x="4476332" y="21622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/>
              <a:t>(X: 8,34</a:t>
            </a:r>
            <a:r>
              <a:rPr lang="pl-PL" sz="2400" dirty="0" smtClean="0"/>
              <a:t>)</a:t>
            </a:r>
            <a:r>
              <a:rPr lang="fi-FI" sz="2400" dirty="0" smtClean="0"/>
              <a:t>	</a:t>
            </a:r>
            <a:r>
              <a:rPr lang="pl-PL" sz="2400" dirty="0" smtClean="0"/>
              <a:t>(</a:t>
            </a:r>
            <a:r>
              <a:rPr lang="pl-PL" sz="2400" dirty="0"/>
              <a:t>z-scored X: 7,00) (Keskihajonta X: 0.69)</a:t>
            </a:r>
            <a:endParaRPr lang="fi-FI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0" y="152760"/>
            <a:ext cx="9048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lang="fi-FI" sz="2800" b="1" i="0" u="none" strike="noStrike" dirty="0" smtClean="0">
                <a:solidFill>
                  <a:srgbClr val="333333"/>
                </a:solidFill>
                <a:latin typeface="Calibri"/>
              </a:rPr>
              <a:t>Hyvin vähän vapaapalautetta.</a:t>
            </a:r>
          </a:p>
          <a:p>
            <a:pPr lvl="0" indent="0" algn="ctr" fontAlgn="base"/>
            <a:r>
              <a:rPr lang="fi-FI" sz="2800" b="1" i="0" u="none" strike="noStrike" dirty="0" smtClean="0">
                <a:solidFill>
                  <a:srgbClr val="333333"/>
                </a:solidFill>
                <a:latin typeface="Calibri"/>
              </a:rPr>
              <a:t>Tässä kaikki uudelleen muotoiltuna.</a:t>
            </a:r>
            <a:endParaRPr sz="2800" b="1" i="0" u="none" strike="noStrike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317021" y="1355785"/>
            <a:ext cx="8572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2400" dirty="0" smtClean="0">
                <a:solidFill>
                  <a:srgbClr val="000000"/>
                </a:solidFill>
              </a:rPr>
              <a:t>Johdon tulisi ymmärtää, että k</a:t>
            </a:r>
            <a:r>
              <a:rPr lang="fi-FI" sz="2400" dirty="0" smtClean="0">
                <a:solidFill>
                  <a:srgbClr val="000000"/>
                </a:solidFill>
              </a:rPr>
              <a:t>aikille yhteinen koulu ei ole kaikille samanlainen koulu. Jokaisen oppilaan yksilölliset edellytykset tulisi ottaa nykyistä paremmin huomioon.</a:t>
            </a:r>
          </a:p>
          <a:p>
            <a:pPr fontAlgn="base"/>
            <a:endParaRPr lang="fi-FI" sz="2400" dirty="0">
              <a:solidFill>
                <a:srgbClr val="000000"/>
              </a:solidFill>
            </a:endParaRPr>
          </a:p>
          <a:p>
            <a:pPr fontAlgn="base"/>
            <a:r>
              <a:rPr lang="fi-FI" sz="2400" dirty="0" smtClean="0">
                <a:solidFill>
                  <a:srgbClr val="000000"/>
                </a:solidFill>
              </a:rPr>
              <a:t>VESO-koulutusten valmistelussa tulisi kuulla enemmän henkilökuntaa ja niihin pitäisi olla enemmän resursseja.</a:t>
            </a:r>
          </a:p>
          <a:p>
            <a:pPr fontAlgn="base"/>
            <a:endParaRPr lang="fi-FI" sz="2400" dirty="0">
              <a:solidFill>
                <a:srgbClr val="000000"/>
              </a:solidFill>
            </a:endParaRPr>
          </a:p>
          <a:p>
            <a:pPr fontAlgn="base"/>
            <a:r>
              <a:rPr lang="fi-FI" sz="2400" dirty="0" smtClean="0">
                <a:solidFill>
                  <a:srgbClr val="000000"/>
                </a:solidFill>
              </a:rPr>
              <a:t>Kyselyn kysymykset painottuvat liiaksi vain opettajan työhön, vääristää tulosta avustajien osalta.</a:t>
            </a:r>
          </a:p>
          <a:p>
            <a:pPr fontAlgn="base"/>
            <a:endParaRPr lang="fi-FI" sz="2400" dirty="0">
              <a:solidFill>
                <a:srgbClr val="000000"/>
              </a:solidFill>
            </a:endParaRPr>
          </a:p>
          <a:p>
            <a:pPr fontAlgn="base"/>
            <a:r>
              <a:rPr lang="fi-FI" sz="2400" dirty="0" smtClean="0">
                <a:solidFill>
                  <a:srgbClr val="000000"/>
                </a:solidFill>
              </a:rPr>
              <a:t>Integraatioita E-luokilta yleisopetukseen tehdään pelkällä ilmoituksella. Opetusryhmien koot kasvavat ilman lisäkorvausta luokanopettajalle. E-luokan pieneneminen ei vähennä erityisluokanopettajan palkkaa.</a:t>
            </a:r>
            <a:endParaRPr lang="fi-FI" sz="2400" dirty="0">
              <a:solidFill>
                <a:srgbClr val="000000"/>
              </a:solidFill>
            </a:endParaRPr>
          </a:p>
          <a:p>
            <a:pPr lvl="0" indent="0" algn="l" fontAlgn="base"/>
            <a:endParaRPr sz="2400" b="0" i="0" u="none" strike="noStrike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Ja kehittämään siis…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061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 dirty="0">
                <a:solidFill>
                  <a:srgbClr val="333333"/>
                </a:solidFill>
                <a:latin typeface="Calibri"/>
              </a:rPr>
              <a:t>1. </a:t>
            </a:r>
            <a:r>
              <a:rPr sz="2000" b="1" i="0" u="none" strike="noStrike" dirty="0" err="1">
                <a:solidFill>
                  <a:srgbClr val="333333"/>
                </a:solidFill>
                <a:latin typeface="Calibri"/>
              </a:rPr>
              <a:t>Johtaminen</a:t>
            </a:r>
            <a:endParaRPr sz="1600" b="1" i="0" u="none" strike="noStrike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4.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Koulussani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toteutetaan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jaettua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i="0" u="none" strike="noStrike" dirty="0" err="1">
                <a:solidFill>
                  <a:srgbClr val="000000"/>
                </a:solidFill>
                <a:latin typeface="Calibri"/>
              </a:rPr>
              <a:t>johtajuutta</a:t>
            </a:r>
            <a:r>
              <a:rPr sz="2400" b="1" i="0" u="none" strike="noStrike" dirty="0" smtClean="0">
                <a:solidFill>
                  <a:srgbClr val="000000"/>
                </a:solidFill>
                <a:latin typeface="Calibri"/>
              </a:rPr>
              <a:t>.</a:t>
            </a:r>
            <a:endParaRPr lang="fi-FI" sz="2400" b="1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endParaRPr lang="fi-FI" sz="2400" b="1" dirty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lang="fi-FI" sz="2400" i="0" u="none" strike="noStrike" dirty="0" smtClean="0">
                <a:solidFill>
                  <a:srgbClr val="000000"/>
                </a:solidFill>
                <a:latin typeface="Calibri"/>
              </a:rPr>
              <a:t>Avoimuutta ja keskustelua edistetään kuitenkin vain tyydyttävästi. Neljä kymmenestä tyytymättömiä.</a:t>
            </a:r>
          </a:p>
          <a:p>
            <a:pPr lvl="0" indent="0" algn="l" fontAlgn="base"/>
            <a:endParaRPr lang="fi-FI" sz="240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lang="fi-FI" sz="2400" i="0" u="none" strike="noStrike" dirty="0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 Toimenpiteet?</a:t>
            </a:r>
            <a:endParaRPr lang="fi-FI" sz="2400" i="0" u="none" strike="noStrike" dirty="0" smtClean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000000"/>
              </a:solidFill>
              <a:latin typeface="Calibri"/>
            </a:endParaRPr>
          </a:p>
          <a:p>
            <a:pPr lvl="0" indent="0" algn="l" fontAlgn="base"/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sp>
        <p:nvSpPr>
          <p:cNvPr id="7" name="5-sakarainen tähti 6"/>
          <p:cNvSpPr/>
          <p:nvPr/>
        </p:nvSpPr>
        <p:spPr>
          <a:xfrm>
            <a:off x="6296548" y="1381125"/>
            <a:ext cx="2275952" cy="2180492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024" y="1366035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20855" y="1255503"/>
            <a:ext cx="4286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5.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Koulussani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sisäinen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viestintä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toimii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latin typeface="Calibri"/>
              </a:rPr>
              <a:t>hyvin</a:t>
            </a:r>
            <a:r>
              <a:rPr sz="2400" b="0" i="0" u="none" strike="noStrike" dirty="0">
                <a:solidFill>
                  <a:srgbClr val="000000"/>
                </a:solidFill>
                <a:latin typeface="Calibri"/>
              </a:rPr>
              <a:t>. (39) (EOS: 0)
</a:t>
            </a:r>
          </a:p>
        </p:txBody>
      </p:sp>
      <p:sp>
        <p:nvSpPr>
          <p:cNvPr id="5" name="Nuoli oikealle 4"/>
          <p:cNvSpPr/>
          <p:nvPr/>
        </p:nvSpPr>
        <p:spPr>
          <a:xfrm flipH="1">
            <a:off x="5868865" y="1438599"/>
            <a:ext cx="1416818" cy="83413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5 %-yks.</a:t>
            </a:r>
            <a:endParaRPr lang="fi-F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6.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Koulussani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noudatetaan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yhteisesti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sovittuja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FF0000"/>
                </a:solidFill>
                <a:latin typeface="Calibri"/>
              </a:rPr>
              <a:t>pelisääntöjä</a:t>
            </a:r>
            <a:r>
              <a:rPr sz="2400" b="0" i="0" u="none" strike="noStrike" dirty="0">
                <a:solidFill>
                  <a:srgbClr val="FF0000"/>
                </a:solidFill>
                <a:latin typeface="Calibri"/>
              </a:rPr>
              <a:t>. </a:t>
            </a:r>
            <a:endParaRPr lang="fi-FI" sz="2400" b="0" i="0" u="none" strike="noStrike" dirty="0" smtClean="0">
              <a:solidFill>
                <a:srgbClr val="FF000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solidFill>
                <a:srgbClr val="FF0000"/>
              </a:solidFill>
              <a:latin typeface="Calibri"/>
            </a:endParaRPr>
          </a:p>
          <a:p>
            <a:pPr lvl="0" indent="0" algn="l" fontAlgn="base"/>
            <a:endParaRPr lang="fi-FI" sz="2400" dirty="0">
              <a:latin typeface="Calibri"/>
            </a:endParaRPr>
          </a:p>
          <a:p>
            <a:pPr lvl="0" indent="0" algn="l" fontAlgn="base"/>
            <a:r>
              <a:rPr lang="fi-FI" sz="2400" b="0" i="0" u="none" strike="noStrike" dirty="0" smtClean="0">
                <a:latin typeface="Calibri"/>
              </a:rPr>
              <a:t>	Tyytymättömiä 42 %</a:t>
            </a:r>
          </a:p>
          <a:p>
            <a:pPr lvl="0" indent="0" algn="l" fontAlgn="base"/>
            <a:r>
              <a:rPr lang="fi-FI" sz="2400" dirty="0" smtClean="0">
                <a:latin typeface="Calibri"/>
              </a:rPr>
              <a:t>	Mitä ei noudateta?</a:t>
            </a:r>
          </a:p>
          <a:p>
            <a:pPr lvl="0" indent="0" algn="l" fontAlgn="base"/>
            <a:r>
              <a:rPr lang="fi-FI" sz="2400" dirty="0" smtClean="0">
                <a:latin typeface="Calibri"/>
              </a:rPr>
              <a:t>	Ketkä eivät noudata?</a:t>
            </a:r>
            <a:r>
              <a:rPr sz="1200" b="0" i="0" u="none" strike="noStrike" dirty="0">
                <a:solidFill>
                  <a:srgbClr val="000000"/>
                </a:solidFill>
                <a:latin typeface="Calibri"/>
              </a:rPr>
              <a:t>
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094704"/>
            <a:ext cx="2763296" cy="2763296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175637" y="37655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2016</a:t>
            </a:r>
            <a:endParaRPr lang="fi-FI" dirty="0"/>
          </a:p>
        </p:txBody>
      </p:sp>
      <p:sp>
        <p:nvSpPr>
          <p:cNvPr id="8" name="Oikea aaltosulje 7"/>
          <p:cNvSpPr/>
          <p:nvPr/>
        </p:nvSpPr>
        <p:spPr>
          <a:xfrm>
            <a:off x="2527160" y="4742822"/>
            <a:ext cx="582805" cy="15424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3167943" y="532936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71 %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8475784" y="3096121"/>
            <a:ext cx="73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58 %</a:t>
            </a:r>
          </a:p>
          <a:p>
            <a:endParaRPr lang="fi-FI" dirty="0"/>
          </a:p>
        </p:txBody>
      </p:sp>
      <p:sp>
        <p:nvSpPr>
          <p:cNvPr id="11" name="Oikea aaltosulje 10"/>
          <p:cNvSpPr/>
          <p:nvPr/>
        </p:nvSpPr>
        <p:spPr>
          <a:xfrm>
            <a:off x="7940595" y="2215662"/>
            <a:ext cx="587829" cy="21302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Vasen aaltosulje 11"/>
          <p:cNvSpPr/>
          <p:nvPr/>
        </p:nvSpPr>
        <p:spPr>
          <a:xfrm>
            <a:off x="3582237" y="2215662"/>
            <a:ext cx="1401745" cy="2210637"/>
          </a:xfrm>
          <a:prstGeom prst="leftBrace">
            <a:avLst>
              <a:gd name="adj1" fmla="val 8333"/>
              <a:gd name="adj2" fmla="val 465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770</TotalTime>
  <Words>1276</Words>
  <Application>Microsoft Office PowerPoint</Application>
  <PresentationFormat>Näytössä katseltava diaesitys (4:3)</PresentationFormat>
  <Paragraphs>327</Paragraphs>
  <Slides>63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63</vt:i4>
      </vt:variant>
    </vt:vector>
  </HeadingPairs>
  <TitlesOfParts>
    <vt:vector size="67" baseType="lpstr">
      <vt:lpstr>Arial</vt:lpstr>
      <vt:lpstr>Calibri</vt:lpstr>
      <vt:lpstr>Wingdings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Ja kehittämään siis…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ZEF Report</dc:title>
  <dc:subject>ZEF Report (ZEF Report)</dc:subject>
  <dc:creator>ZEF Report Generator</dc:creator>
  <cp:keywords>ZEF Report</cp:keywords>
  <dc:description>ZEF Report.</dc:description>
  <cp:lastModifiedBy>Antti Ketonen</cp:lastModifiedBy>
  <cp:revision>70</cp:revision>
  <dcterms:created xsi:type="dcterms:W3CDTF">2018-03-25T17:13:35Z</dcterms:created>
  <dcterms:modified xsi:type="dcterms:W3CDTF">2018-08-28T08:30:49Z</dcterms:modified>
  <cp:category>ZEF Report</cp:category>
</cp:coreProperties>
</file>