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68" r:id="rId6"/>
    <p:sldId id="259" r:id="rId7"/>
    <p:sldId id="264" r:id="rId8"/>
    <p:sldId id="258" r:id="rId9"/>
    <p:sldId id="262" r:id="rId10"/>
    <p:sldId id="265" r:id="rId11"/>
    <p:sldId id="257" r:id="rId12"/>
    <p:sldId id="269" r:id="rId13"/>
    <p:sldId id="267" r:id="rId14"/>
    <p:sldId id="266" r:id="rId15"/>
    <p:sldId id="260" r:id="rId16"/>
    <p:sldId id="277" r:id="rId17"/>
    <p:sldId id="278" r:id="rId18"/>
    <p:sldId id="279" r:id="rId19"/>
    <p:sldId id="272" r:id="rId20"/>
    <p:sldId id="271" r:id="rId21"/>
    <p:sldId id="270" r:id="rId22"/>
    <p:sldId id="273" r:id="rId23"/>
    <p:sldId id="261" r:id="rId24"/>
    <p:sldId id="281" r:id="rId25"/>
    <p:sldId id="275" r:id="rId26"/>
    <p:sldId id="274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6FE46-60AA-C900-7B5D-B21B70A92B71}" v="240" dt="2022-08-17T13:17:46.022"/>
    <p1510:client id="{2E280E6B-FF8A-905A-01C7-93DC0E5FEF98}" v="130" dt="2022-08-17T13:02:51.664"/>
    <p1510:client id="{5D56A04A-6D62-89B4-955F-CAE47583A1A1}" v="473" dt="2022-08-17T13:46:32.354"/>
    <p1510:client id="{A03EB439-4DFA-4568-B098-B272918BDA74}" vWet="4" dt="2022-08-17T12:55:13.163"/>
    <p1510:client id="{E413BD7B-9BEC-D20F-2F09-25365894A28A}" v="127" dt="2022-08-17T12:58:3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4A433-3121-48B3-871D-6E59042818BF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6B66C-67A5-4838-8F4C-623D8FAB8F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475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Maust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Muurahaiset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Niitt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Keto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Kansanl%C3%A4%C3%A4kint%C3%A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i.wikipedia.org/wiki/Finni" TargetMode="External"/><Relationship Id="rId5" Type="http://schemas.openxmlformats.org/officeDocument/2006/relationships/hyperlink" Target="https://fi.wikipedia.org/wiki/Nokkonen" TargetMode="External"/><Relationship Id="rId4" Type="http://schemas.openxmlformats.org/officeDocument/2006/relationships/hyperlink" Target="https://fi.wikipedia.org/wiki/Ihottuma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Hukanputki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Myrkkykatko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Siitep%C3%B6l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.wikipedia.org/wiki/Olut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C-vitamiini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Pietaryrtti. 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Pietaryrttiä on käytetty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Mauste"/>
              </a:rPr>
              <a:t>mausteena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Muurahaiset"/>
              </a:rPr>
              <a:t>muurahaisten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karkotteena. Pietaryrtin haju on voimakas ja vastenmielinen, mikä selittää kasvin käyttöä keskiajalla rohtona ja karkotteena.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kissankello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Se on kuivien ja aurinkoisten paikkojen kuten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Niitty"/>
              </a:rPr>
              <a:t>niittyjen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 </a:t>
            </a:r>
            <a:r>
              <a:rPr lang="fi-FI" b="0" i="0" u="sng">
                <a:solidFill>
                  <a:srgbClr val="0B0080"/>
                </a:solidFill>
                <a:effectLst/>
                <a:latin typeface="Arial"/>
                <a:hlinkClick r:id="rId4" tooltip="Keto"/>
              </a:rPr>
              <a:t>ketojen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 mäenrinteiden, kallioiden ja pientareiden kasvi.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5481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Piharatamo on yleinen nurmikoiden rikkaruoho, joka kestää tallaamista, mutta vaatii paljon valoa menestyäkseen. 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3" tooltip="Kansanlääkintä"/>
              </a:rPr>
              <a:t>Kansanlääkinnässä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kevyesti murskattuja ratamonlehtiä käytetään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4" tooltip="Ihottuma"/>
              </a:rPr>
              <a:t>ihottumien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, hyönteisen pistojen,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5" tooltip="Nokkonen"/>
              </a:rPr>
              <a:t>nokkosen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polttaman ja </a:t>
            </a:r>
            <a:r>
              <a:rPr lang="fi-FI" b="0" i="0" u="none" strike="noStrike">
                <a:solidFill>
                  <a:schemeClr val="tx1"/>
                </a:solidFill>
                <a:effectLst/>
                <a:latin typeface="Arial"/>
                <a:hlinkClick r:id="rId6" tooltip="Finni"/>
              </a:rPr>
              <a:t>finnien</a:t>
            </a:r>
            <a:r>
              <a:rPr lang="fi-FI" b="0" i="0" u="none">
                <a:solidFill>
                  <a:schemeClr val="tx1"/>
                </a:solidFill>
                <a:effectLst/>
                <a:latin typeface="Arial"/>
              </a:rPr>
              <a:t> hoitoon.</a:t>
            </a:r>
            <a:endParaRPr lang="fi-FI" u="none">
              <a:solidFill>
                <a:schemeClr val="tx1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63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poimulehti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71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Ojakärsämö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54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>
                <a:cs typeface="Calibri"/>
              </a:rPr>
              <a:t>nokkonen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86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Mesiangervo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049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Hiirenvirna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6421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Niittynätkelmä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801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Syysmaitiainen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1323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Pihatatar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661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Siankärsämö kestää hyvin kuivuutta ja viihtyy ihmisen muokkaamassa ympäristössä. Sitä tavataan esimerkiksi niityillä, pientareilla, pihoilla, pelloilla, metsänreunoissa, joutomailla ja tienvarsilla. </a:t>
            </a:r>
            <a:r>
              <a:rPr lang="fi-FI"/>
              <a:t>Suomessa siankärsämö on muinaistulokas, jolla on monta kansanomaista nimitystä, kuten </a:t>
            </a:r>
            <a:r>
              <a:rPr lang="fi-FI" err="1"/>
              <a:t>pyörtänöpöllö</a:t>
            </a:r>
            <a:r>
              <a:rPr lang="fi-FI"/>
              <a:t>, pellonvanhin ja akantupakki.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7936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kannusruoho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5346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ohdake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325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Komealupiini on määritelty Suomessa haitalliseksi vieraslajiksi. Komealupiinia esiintyy koristekasvina puutarhoissa ja sieltä karanneena etenkin tienpientareilla.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05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Puna-</a:t>
            </a:r>
            <a:r>
              <a:rPr lang="en-US" err="1">
                <a:cs typeface="Calibri"/>
              </a:rPr>
              <a:t>apila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2987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valkoapila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239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ampiainen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581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kimalainen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6764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mehiläinen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5569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seitsenpistepirkko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4093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Isosittiäinen eli sontiainen</a:t>
            </a:r>
          </a:p>
          <a:p>
            <a:r>
              <a:rPr lang="fi-FI"/>
              <a:t>Isosittiäinen on 2,5 senttimetrin pituinen. Se on kauttaaltaan kiiltävän musta, joskus väri vivahtaa </a:t>
            </a:r>
            <a:r>
              <a:rPr lang="fi-FI" err="1"/>
              <a:t>siniseenTuntosarvet</a:t>
            </a:r>
            <a:r>
              <a:rPr lang="fi-FI"/>
              <a:t> ovat lyhyet ja päitään kohden paksunevat. Jokaisessa jalassaan sillä on lukuisia väkäsiä. </a:t>
            </a:r>
          </a:p>
          <a:p>
            <a:r>
              <a:rPr lang="fi-FI"/>
              <a:t>Isosittiäistä esiintyy laajalti Euroopassa. Sen kanta on kuitenkin ollut selvästi pienenemässä. </a:t>
            </a:r>
          </a:p>
          <a:p>
            <a:r>
              <a:rPr lang="fi-FI"/>
              <a:t>Se syö kasvinsyöjäeläinten jätöksiä ja esiintyy tämän takia aina siellä missä on karjaa. Illalla sontiaisia voidaan nähdä maassa karjaeläinten ympärillä.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079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Koiranputki on syötävää, mutta sen makua pidetään hieman epämiellyttävänä. On myös oltava varovainen, sillä koiranputki muistuttaa ulkonäöltään myrkyllisiä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Hukanputki"/>
              </a:rPr>
              <a:t>hukanputkia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Myrkkykatko"/>
              </a:rPr>
              <a:t>myrkkykatkoa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. 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678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Heinäsirkka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2061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sitruunaperhonen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91396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neitoperhonen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254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Amiraaliperhonen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174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suruvaippa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124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kirva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623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paarma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2927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kärpänen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253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punkki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17791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lukki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20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Pujo on pahimpia siitepölyallergian aiheuttajia, koska se tuottaa muita kasveja enemmän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Siitepöly"/>
              </a:rPr>
              <a:t>siitepölyä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, joka leviää tuulen mukana. Pujoa yritetäänkin sen takia hävittää sen tavallisilta kasvupaikoilta: tienvarsilta, joutomailta ja niityiltä.</a:t>
            </a:r>
          </a:p>
          <a:p>
            <a:pPr algn="l"/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Pujoa on haitallisuudestaan huolimatta käytetty humalan asemasta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4" tooltip="Olut"/>
              </a:rPr>
              <a:t>oluen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maustamiseen.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278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ristihämähäkki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49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Pihasaunio kestää kasvupaikoillaan erittäin hyvin tallaamista tai yliajamista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01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Saunakukka eli peltosaunio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620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Maitohorsma valtaa itselleen hyvin nopeasti vapaat kasvupaikat. Se leviää tehokkaasti sekä siementensä että juurakkonsa avulla. Maitohorsman lehdissä on runsaasti </a:t>
            </a:r>
            <a:r>
              <a:rPr lang="fi-FI" b="0" i="0" u="none" strike="noStrike">
                <a:solidFill>
                  <a:srgbClr val="0B0080"/>
                </a:solidFill>
                <a:effectLst/>
                <a:latin typeface="Arial"/>
                <a:hlinkClick r:id="rId3" tooltip="C-vitamiini"/>
              </a:rPr>
              <a:t>C-vitamiinia</a:t>
            </a:r>
            <a:r>
              <a:rPr lang="fi-FI" b="0" i="0">
                <a:solidFill>
                  <a:srgbClr val="252525"/>
                </a:solidFill>
                <a:effectLst/>
                <a:latin typeface="Arial"/>
              </a:rPr>
              <a:t> ja sitä käytetäänkin ruuaksi monin tavoin. 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Niittyleinikki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39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Harakankello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6B66C-67A5-4838-8F4C-623D8FAB8F6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90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17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24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585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46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585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68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636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76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411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49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48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350B6-4F81-4495-A155-E58A34C95C2C}" type="datetimeFigureOut">
              <a:rPr lang="fi-FI" smtClean="0"/>
              <a:t>18.8.2022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4ACED-9265-4798-962C-7F803E8172A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27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470025"/>
          </a:xfrm>
        </p:spPr>
        <p:txBody>
          <a:bodyPr/>
          <a:lstStyle/>
          <a:p>
            <a:r>
              <a:rPr lang="fi-FI"/>
              <a:t>Ojan ja pientareen kasveja</a:t>
            </a:r>
          </a:p>
        </p:txBody>
      </p:sp>
    </p:spTree>
    <p:extLst>
      <p:ext uri="{BB962C8B-B14F-4D97-AF65-F5344CB8AC3E}">
        <p14:creationId xmlns:p14="http://schemas.microsoft.com/office/powerpoint/2010/main" val="198250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07" y="-667687"/>
            <a:ext cx="6419850" cy="75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0B70B11-16D5-136F-818F-BAE224DF513B}"/>
              </a:ext>
            </a:extLst>
          </p:cNvPr>
          <p:cNvSpPr txBox="1"/>
          <p:nvPr/>
        </p:nvSpPr>
        <p:spPr>
          <a:xfrm>
            <a:off x="693964" y="6061982"/>
            <a:ext cx="14703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harakankello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45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12" cy="686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D24FEBF-54EE-F427-16BC-A2D2E41BF406}"/>
              </a:ext>
            </a:extLst>
          </p:cNvPr>
          <p:cNvSpPr txBox="1"/>
          <p:nvPr/>
        </p:nvSpPr>
        <p:spPr>
          <a:xfrm>
            <a:off x="217649" y="6202314"/>
            <a:ext cx="12018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kissankello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4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A5FA3B5-52B5-4BCC-A8CC-9800055B8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"/>
          <a:stretch/>
        </p:blipFill>
        <p:spPr>
          <a:xfrm>
            <a:off x="1303019" y="0"/>
            <a:ext cx="6722883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1435157-6A50-66BE-27F3-EBF951EF10D5}"/>
              </a:ext>
            </a:extLst>
          </p:cNvPr>
          <p:cNvSpPr txBox="1"/>
          <p:nvPr/>
        </p:nvSpPr>
        <p:spPr>
          <a:xfrm>
            <a:off x="1570084" y="6192733"/>
            <a:ext cx="13004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piharatamo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52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D8F180F-18CC-4AAD-AA75-719CD89F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7AF9E4A-0957-E027-7F15-E35FF342F2C5}"/>
              </a:ext>
            </a:extLst>
          </p:cNvPr>
          <p:cNvSpPr txBox="1"/>
          <p:nvPr/>
        </p:nvSpPr>
        <p:spPr>
          <a:xfrm>
            <a:off x="344953" y="4903264"/>
            <a:ext cx="12716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poimulehti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9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1040E9B-A5C8-43DF-B282-60B37AF1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480"/>
            <a:ext cx="3789040" cy="378904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2868D13-6BF0-402D-9E08-07AAFF0E0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40" y="0"/>
            <a:ext cx="5812155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840C720-A24B-F9C5-A508-0121C3E61F5C}"/>
              </a:ext>
            </a:extLst>
          </p:cNvPr>
          <p:cNvSpPr txBox="1"/>
          <p:nvPr/>
        </p:nvSpPr>
        <p:spPr>
          <a:xfrm>
            <a:off x="209410" y="6166156"/>
            <a:ext cx="1260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ojakärsämö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99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9DFEF70-FB1D-4D06-A154-5094FFB3A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586"/>
            <a:ext cx="9144000" cy="60948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17DAFC1-B789-85B0-7EE0-38FED80229E8}"/>
              </a:ext>
            </a:extLst>
          </p:cNvPr>
          <p:cNvSpPr txBox="1"/>
          <p:nvPr/>
        </p:nvSpPr>
        <p:spPr>
          <a:xfrm>
            <a:off x="244761" y="5873423"/>
            <a:ext cx="1147785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nokkonen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5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509"/>
            <a:ext cx="9184617" cy="685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3920711-8682-768B-123D-DC2C9C7B571D}"/>
              </a:ext>
            </a:extLst>
          </p:cNvPr>
          <p:cNvSpPr txBox="1"/>
          <p:nvPr/>
        </p:nvSpPr>
        <p:spPr>
          <a:xfrm>
            <a:off x="276076" y="6029706"/>
            <a:ext cx="1421596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mesiangervo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6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8" y="1"/>
            <a:ext cx="10305439" cy="68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6D83233-9F5B-12D3-C586-451B64AA87FE}"/>
              </a:ext>
            </a:extLst>
          </p:cNvPr>
          <p:cNvSpPr txBox="1"/>
          <p:nvPr/>
        </p:nvSpPr>
        <p:spPr>
          <a:xfrm>
            <a:off x="339988" y="6084791"/>
            <a:ext cx="1261818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hiirenvirna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0341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F5C4AF6-743A-48E0-9355-CEAC2AFF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50C6198-179A-4FEE-ED83-50A0EBFEEF57}"/>
              </a:ext>
            </a:extLst>
          </p:cNvPr>
          <p:cNvSpPr txBox="1"/>
          <p:nvPr/>
        </p:nvSpPr>
        <p:spPr>
          <a:xfrm>
            <a:off x="239985" y="5665392"/>
            <a:ext cx="161613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niittynätkelmä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103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7536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43C89B1-6DC5-62BF-50E2-88BF24684BC1}"/>
              </a:ext>
            </a:extLst>
          </p:cNvPr>
          <p:cNvSpPr txBox="1"/>
          <p:nvPr/>
        </p:nvSpPr>
        <p:spPr>
          <a:xfrm>
            <a:off x="244121" y="5961314"/>
            <a:ext cx="1681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syysmaitiainen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88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-268" b="236"/>
          <a:stretch/>
        </p:blipFill>
        <p:spPr bwMode="auto">
          <a:xfrm>
            <a:off x="-263205" y="-286442"/>
            <a:ext cx="10295371" cy="71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06E8F59-4661-8319-8E9F-D5C7DCEA6219}"/>
              </a:ext>
            </a:extLst>
          </p:cNvPr>
          <p:cNvSpPr txBox="1"/>
          <p:nvPr/>
        </p:nvSpPr>
        <p:spPr>
          <a:xfrm>
            <a:off x="153528" y="6109886"/>
            <a:ext cx="11402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pietaryrtti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400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8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10A3CF6-3755-94D2-62DF-89C667344B09}"/>
              </a:ext>
            </a:extLst>
          </p:cNvPr>
          <p:cNvSpPr txBox="1"/>
          <p:nvPr/>
        </p:nvSpPr>
        <p:spPr>
          <a:xfrm>
            <a:off x="280264" y="5884201"/>
            <a:ext cx="11012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pihatatar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146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B81B568-E05A-44C3-ABE7-8F4DB6E31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112901" cy="608467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3973E6D-6B3E-7E84-5EF8-BDBC9D8BB2A4}"/>
              </a:ext>
            </a:extLst>
          </p:cNvPr>
          <p:cNvSpPr txBox="1"/>
          <p:nvPr/>
        </p:nvSpPr>
        <p:spPr>
          <a:xfrm>
            <a:off x="811716" y="5752841"/>
            <a:ext cx="14718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kannusruoho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9946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CB90C8-D811-4517-88F3-4882A59B3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8" t="89" r="-402" b="-299"/>
          <a:stretch/>
        </p:blipFill>
        <p:spPr>
          <a:xfrm>
            <a:off x="-416020" y="280"/>
            <a:ext cx="4199891" cy="687241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893921D-BDD0-47CC-8731-4FE5018D6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076" y="0"/>
            <a:ext cx="5159624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8656FCB-3A91-C42F-79C4-C66859F02BEE}"/>
              </a:ext>
            </a:extLst>
          </p:cNvPr>
          <p:cNvSpPr txBox="1"/>
          <p:nvPr/>
        </p:nvSpPr>
        <p:spPr>
          <a:xfrm>
            <a:off x="434486" y="6118889"/>
            <a:ext cx="956956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ohdake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0535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28D0BFF-CDBB-4035-A93A-2AE4DF3DB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17"/>
            <a:ext cx="9144000" cy="609836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C22F17E-CD5D-02FB-EB9A-734569E0DA20}"/>
              </a:ext>
            </a:extLst>
          </p:cNvPr>
          <p:cNvSpPr txBox="1"/>
          <p:nvPr/>
        </p:nvSpPr>
        <p:spPr>
          <a:xfrm>
            <a:off x="251171" y="5876601"/>
            <a:ext cx="8054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lupiini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4339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AE7FF1D-6AE2-4FEA-9E53-2DC2DE1F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CA08712-919C-5A40-2791-C28EE880915E}"/>
              </a:ext>
            </a:extLst>
          </p:cNvPr>
          <p:cNvSpPr txBox="1"/>
          <p:nvPr/>
        </p:nvSpPr>
        <p:spPr>
          <a:xfrm>
            <a:off x="296115" y="5692685"/>
            <a:ext cx="1217733" cy="3837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Puna-apila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90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A2F6514-548E-4063-8557-744C4095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42" y="980728"/>
            <a:ext cx="6432715" cy="482453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8D44099-2C5A-6EAA-EC82-26E67C15CFD5}"/>
              </a:ext>
            </a:extLst>
          </p:cNvPr>
          <p:cNvSpPr txBox="1"/>
          <p:nvPr/>
        </p:nvSpPr>
        <p:spPr>
          <a:xfrm>
            <a:off x="1620299" y="5151464"/>
            <a:ext cx="1168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valkoapila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51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25F96D4-6C8C-49D5-8975-EAD1B31DE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79B3A61-F101-0834-28CB-B2EAD9FDD4C4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ampiainen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195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689164A-FAF4-43D8-8000-DF2AEE1A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256"/>
            <a:ext cx="9227602" cy="613708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06AC519-FDC2-5CBD-0766-462895CDE986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kimalainen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1611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F5E34B7-170B-44AD-B40B-A03FE35A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56659"/>
            <a:ext cx="9180512" cy="612034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6013909-8B17-FA8F-9655-26A6471E1719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mehiläinen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54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4FF9C06-7930-4C0E-8A27-2F4ED58B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170" y="115019"/>
            <a:ext cx="6858000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A996F3CA-3E5A-3839-7AE2-51815A0E20F2}"/>
              </a:ext>
            </a:extLst>
          </p:cNvPr>
          <p:cNvSpPr txBox="1"/>
          <p:nvPr/>
        </p:nvSpPr>
        <p:spPr>
          <a:xfrm>
            <a:off x="1591084" y="6168087"/>
            <a:ext cx="19230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err="1">
                <a:cs typeface="Calibri"/>
              </a:rPr>
              <a:t>seitsenpistepirkko</a:t>
            </a:r>
            <a:endParaRPr lang="fi-FI" err="1"/>
          </a:p>
        </p:txBody>
      </p:sp>
    </p:spTree>
    <p:extLst>
      <p:ext uri="{BB962C8B-B14F-4D97-AF65-F5344CB8AC3E}">
        <p14:creationId xmlns:p14="http://schemas.microsoft.com/office/powerpoint/2010/main" val="198815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kukka, kasvi, porkkana, vihreä&#10;&#10;Kuvaus luotu automaattisesti">
            <a:extLst>
              <a:ext uri="{FF2B5EF4-FFF2-40B4-BE49-F238E27FC236}">
                <a16:creationId xmlns:a16="http://schemas.microsoft.com/office/drawing/2014/main" id="{7872486A-922E-351A-9070-F2344038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9877" y="1827778"/>
            <a:ext cx="4279735" cy="3214677"/>
          </a:xfrm>
          <a:prstGeom prst="rect">
            <a:avLst/>
          </a:prstGeom>
          <a:noFill/>
        </p:spPr>
      </p:pic>
      <p:pic>
        <p:nvPicPr>
          <p:cNvPr id="3" name="Kuva 3" descr="Kuva, joka sisältää kohteen kukka, kasvi, porkkana, sulje&#10;&#10;Kuvaus luotu automaattisesti">
            <a:extLst>
              <a:ext uri="{FF2B5EF4-FFF2-40B4-BE49-F238E27FC236}">
                <a16:creationId xmlns:a16="http://schemas.microsoft.com/office/drawing/2014/main" id="{15EA15C3-641E-D869-2CDA-5ADFD4BA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862" y="1022263"/>
            <a:ext cx="4879828" cy="489281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24E5908-EBC2-4C23-AACE-80551B11EB58}"/>
              </a:ext>
            </a:extLst>
          </p:cNvPr>
          <p:cNvSpPr txBox="1"/>
          <p:nvPr/>
        </p:nvSpPr>
        <p:spPr>
          <a:xfrm>
            <a:off x="464234" y="5716297"/>
            <a:ext cx="2560320" cy="40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52860B0-02CF-AD49-DF58-C112FEA3D8D6}"/>
              </a:ext>
            </a:extLst>
          </p:cNvPr>
          <p:cNvSpPr txBox="1"/>
          <p:nvPr/>
        </p:nvSpPr>
        <p:spPr>
          <a:xfrm>
            <a:off x="468380" y="6105644"/>
            <a:ext cx="13815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siankärsämö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600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FF5E823-8BD4-492F-8847-FC15767D6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5" r="-211" b="3361"/>
          <a:stretch/>
        </p:blipFill>
        <p:spPr>
          <a:xfrm>
            <a:off x="-1386" y="1897811"/>
            <a:ext cx="5274608" cy="4960191"/>
          </a:xfrm>
          <a:prstGeom prst="rect">
            <a:avLst/>
          </a:prstGeom>
        </p:spPr>
      </p:pic>
      <p:pic>
        <p:nvPicPr>
          <p:cNvPr id="3" name="Kuva 3" descr="Kuva, joka sisältää kohteen hyönteinen&#10;&#10;Kuvaus luotu automaattisesti">
            <a:extLst>
              <a:ext uri="{FF2B5EF4-FFF2-40B4-BE49-F238E27FC236}">
                <a16:creationId xmlns:a16="http://schemas.microsoft.com/office/drawing/2014/main" id="{16AD3CDA-A973-AFC0-C79E-02C19DCEC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154" y="-719"/>
            <a:ext cx="5216105" cy="391207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19DF8D6-E0A0-8A99-BE66-2217164EBB4A}"/>
              </a:ext>
            </a:extLst>
          </p:cNvPr>
          <p:cNvSpPr txBox="1"/>
          <p:nvPr/>
        </p:nvSpPr>
        <p:spPr>
          <a:xfrm>
            <a:off x="282744" y="6239974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sontiainen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805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FC5039-1C44-40D6-A39C-6BBA51C18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" y="0"/>
            <a:ext cx="9063436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54E1E00-CE5D-5B7B-8241-8404CD1C951B}"/>
              </a:ext>
            </a:extLst>
          </p:cNvPr>
          <p:cNvSpPr txBox="1"/>
          <p:nvPr/>
        </p:nvSpPr>
        <p:spPr>
          <a:xfrm>
            <a:off x="225235" y="5837408"/>
            <a:ext cx="13623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heinäsirkka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2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6D7575F-8C8C-4246-9846-FF874C20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30" y="0"/>
            <a:ext cx="7761339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2B621B4-5B61-A136-16E0-004CD2A424EC}"/>
              </a:ext>
            </a:extLst>
          </p:cNvPr>
          <p:cNvSpPr txBox="1"/>
          <p:nvPr/>
        </p:nvSpPr>
        <p:spPr>
          <a:xfrm>
            <a:off x="900971" y="6211219"/>
            <a:ext cx="19086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sitruunaperhonen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90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E353333-307B-42EC-BE2B-49F3F13A7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63" y="0"/>
            <a:ext cx="7016873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57996C4-7F9B-EED3-0C3F-37AD0ADB5878}"/>
              </a:ext>
            </a:extLst>
          </p:cNvPr>
          <p:cNvSpPr txBox="1"/>
          <p:nvPr/>
        </p:nvSpPr>
        <p:spPr>
          <a:xfrm>
            <a:off x="1289160" y="6283106"/>
            <a:ext cx="16786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neitoperhonen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5704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F69B912-99BC-4564-B9DD-AF6BCB6A0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A7935B2-9F2A-9A96-7948-5FDFFC03D21C}"/>
              </a:ext>
            </a:extLst>
          </p:cNvPr>
          <p:cNvSpPr txBox="1"/>
          <p:nvPr/>
        </p:nvSpPr>
        <p:spPr>
          <a:xfrm>
            <a:off x="268367" y="5981182"/>
            <a:ext cx="18511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amiraaliperhonen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475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62D13F6-412A-4333-931B-FD2A39615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17C5E8A-6173-B76D-7E6F-91699A4DCD79}"/>
              </a:ext>
            </a:extLst>
          </p:cNvPr>
          <p:cNvSpPr txBox="1"/>
          <p:nvPr/>
        </p:nvSpPr>
        <p:spPr>
          <a:xfrm>
            <a:off x="225235" y="583740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suruvaippa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8936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C239E87-E9B2-4921-B591-DD941CB2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363"/>
            <a:ext cx="9144000" cy="51435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53265FE-6A40-B153-E9D8-09F5C63AD652}"/>
              </a:ext>
            </a:extLst>
          </p:cNvPr>
          <p:cNvSpPr txBox="1"/>
          <p:nvPr/>
        </p:nvSpPr>
        <p:spPr>
          <a:xfrm>
            <a:off x="225235" y="5291068"/>
            <a:ext cx="1232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kirva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6998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D56F476-B605-49E8-968B-C42A84740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42912"/>
            <a:ext cx="8572500" cy="597217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F48DFA8-BCAD-3CCA-6328-A0DF659A0103}"/>
              </a:ext>
            </a:extLst>
          </p:cNvPr>
          <p:cNvSpPr txBox="1"/>
          <p:nvPr/>
        </p:nvSpPr>
        <p:spPr>
          <a:xfrm>
            <a:off x="555914" y="5794276"/>
            <a:ext cx="9310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paarma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4922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0A1A192-3DF4-4781-9368-1F884DBC4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851"/>
            <a:ext cx="9144000" cy="633429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6AB28F6-D351-E69D-0F93-82F5FF7498AF}"/>
              </a:ext>
            </a:extLst>
          </p:cNvPr>
          <p:cNvSpPr txBox="1"/>
          <p:nvPr/>
        </p:nvSpPr>
        <p:spPr>
          <a:xfrm>
            <a:off x="225235" y="5981182"/>
            <a:ext cx="10891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kärpänen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616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55E353C-0C82-40F2-B4FB-C7B310A7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3" y="0"/>
            <a:ext cx="8954713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F3D13E5-7071-0743-5D45-E6A9AEF00E18}"/>
              </a:ext>
            </a:extLst>
          </p:cNvPr>
          <p:cNvSpPr txBox="1"/>
          <p:nvPr/>
        </p:nvSpPr>
        <p:spPr>
          <a:xfrm>
            <a:off x="397764" y="6053068"/>
            <a:ext cx="6434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kirva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01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90" y="-247650"/>
            <a:ext cx="5324475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293E62A-93CF-274C-37A4-73BCCD33C94D}"/>
              </a:ext>
            </a:extLst>
          </p:cNvPr>
          <p:cNvSpPr txBox="1"/>
          <p:nvPr/>
        </p:nvSpPr>
        <p:spPr>
          <a:xfrm>
            <a:off x="411764" y="6019737"/>
            <a:ext cx="13720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koiranputki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7101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2D93121-0EF7-403B-B8B7-03C40F49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987"/>
            <a:ext cx="9144000" cy="514202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2B5E0B7-DCD6-5173-4630-08DED9B986C3}"/>
              </a:ext>
            </a:extLst>
          </p:cNvPr>
          <p:cNvSpPr txBox="1"/>
          <p:nvPr/>
        </p:nvSpPr>
        <p:spPr>
          <a:xfrm>
            <a:off x="253990" y="5291068"/>
            <a:ext cx="6290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lukki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310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07DD79-9894-451D-B126-52975ECD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" y="0"/>
            <a:ext cx="9007738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CA4A769-ACAF-EF56-CD7C-44DF4E8940CF}"/>
              </a:ext>
            </a:extLst>
          </p:cNvPr>
          <p:cNvSpPr txBox="1"/>
          <p:nvPr/>
        </p:nvSpPr>
        <p:spPr>
          <a:xfrm>
            <a:off x="282744" y="6239974"/>
            <a:ext cx="164988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ristihämähäkki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50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20DA2F2-B2FE-4B4B-B54A-C605FE1A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46" y="0"/>
            <a:ext cx="4557107" cy="68580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EC47828-FB0F-9DEF-16AE-C7828E7AA0E6}"/>
              </a:ext>
            </a:extLst>
          </p:cNvPr>
          <p:cNvSpPr txBox="1"/>
          <p:nvPr/>
        </p:nvSpPr>
        <p:spPr>
          <a:xfrm>
            <a:off x="425962" y="6275850"/>
            <a:ext cx="16328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pujo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383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9509"/>
            <a:ext cx="9287104" cy="69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1D58FCD-1957-03A5-30FD-386ACA4DB6A5}"/>
              </a:ext>
            </a:extLst>
          </p:cNvPr>
          <p:cNvSpPr txBox="1"/>
          <p:nvPr/>
        </p:nvSpPr>
        <p:spPr>
          <a:xfrm>
            <a:off x="325636" y="6077747"/>
            <a:ext cx="13693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cs typeface="Calibri"/>
              </a:rPr>
              <a:t>pihasaunio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01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" y="-2792917"/>
            <a:ext cx="17179222" cy="96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8EDB0BA-CF09-7214-29E1-6E2AB05E948D}"/>
              </a:ext>
            </a:extLst>
          </p:cNvPr>
          <p:cNvSpPr txBox="1"/>
          <p:nvPr/>
        </p:nvSpPr>
        <p:spPr>
          <a:xfrm>
            <a:off x="241491" y="6141465"/>
            <a:ext cx="14297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ea typeface="Calibri"/>
                <a:cs typeface="Calibri"/>
              </a:rPr>
              <a:t>peltosaunio 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105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D3E73C3-4D50-393A-67B8-B52291182DC9}"/>
              </a:ext>
            </a:extLst>
          </p:cNvPr>
          <p:cNvSpPr txBox="1"/>
          <p:nvPr/>
        </p:nvSpPr>
        <p:spPr>
          <a:xfrm>
            <a:off x="388552" y="6218461"/>
            <a:ext cx="14614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maitohorsma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393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513E7DD-D90A-4609-BD63-F5622CE5A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0"/>
            <a:ext cx="10315206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0A33EED4-E3B1-4847-BF17-0BF44ED3D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01" b="3800"/>
          <a:stretch/>
        </p:blipFill>
        <p:spPr>
          <a:xfrm>
            <a:off x="20769" y="0"/>
            <a:ext cx="5696092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528F4D2-AA06-F1AC-1B08-60AD31230991}"/>
              </a:ext>
            </a:extLst>
          </p:cNvPr>
          <p:cNvSpPr txBox="1"/>
          <p:nvPr/>
        </p:nvSpPr>
        <p:spPr>
          <a:xfrm>
            <a:off x="461101" y="5998439"/>
            <a:ext cx="1636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>
                <a:ea typeface="Calibri"/>
                <a:cs typeface="Calibri"/>
              </a:rPr>
              <a:t>niittyleinikki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7320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0DD518AFB44774AA1B9BC46B93713FD" ma:contentTypeVersion="11" ma:contentTypeDescription="Luo uusi asiakirja." ma:contentTypeScope="" ma:versionID="b2fdb6b6c28ddeb8d29a698c966db702">
  <xsd:schema xmlns:xsd="http://www.w3.org/2001/XMLSchema" xmlns:xs="http://www.w3.org/2001/XMLSchema" xmlns:p="http://schemas.microsoft.com/office/2006/metadata/properties" xmlns:ns3="c9aef720-8c61-4756-b9aa-af9b19799c9e" xmlns:ns4="037d48e1-bbfc-4cec-b755-73cde970ecf9" targetNamespace="http://schemas.microsoft.com/office/2006/metadata/properties" ma:root="true" ma:fieldsID="1badbb738a36ea51778d075feee2ef0d" ns3:_="" ns4:_="">
    <xsd:import namespace="c9aef720-8c61-4756-b9aa-af9b19799c9e"/>
    <xsd:import namespace="037d48e1-bbfc-4cec-b755-73cde970ecf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ef720-8c61-4756-b9aa-af9b19799c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d48e1-bbfc-4cec-b755-73cde970ec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92B04-447F-41F3-ACDA-7333B843EC23}">
  <ds:schemaRefs>
    <ds:schemaRef ds:uri="037d48e1-bbfc-4cec-b755-73cde970ecf9"/>
    <ds:schemaRef ds:uri="c9aef720-8c61-4756-b9aa-af9b19799c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D18167-4C85-424D-9B39-73C819BBA5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C0C97C-4ED6-4706-ABEF-40889B356E52}">
  <ds:schemaRefs>
    <ds:schemaRef ds:uri="037d48e1-bbfc-4cec-b755-73cde970ecf9"/>
    <ds:schemaRef ds:uri="c9aef720-8c61-4756-b9aa-af9b19799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Office PowerPoint</Application>
  <PresentationFormat>On-screen Show (4:3)</PresentationFormat>
  <Paragraphs>125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Office-teema</vt:lpstr>
      <vt:lpstr>Ojan ja pientareen kasveja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Ojan ja pientareen kasveja</dc:title>
  <dc:creator>Takala</dc:creator>
  <cp:lastModifiedBy>Henna Lakanen</cp:lastModifiedBy>
  <cp:revision>2</cp:revision>
  <dcterms:created xsi:type="dcterms:W3CDTF">2016-08-14T11:52:37Z</dcterms:created>
  <dcterms:modified xsi:type="dcterms:W3CDTF">2022-08-18T07:13:18Z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0x010100B0DD518AFB44774AA1B9BC46B93713FD</vt:lpwstr>
  </property>
</Properties>
</file>