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3"/>
  </p:notesMasterIdLst>
  <p:sldIdLst>
    <p:sldId id="256" r:id="rId3"/>
    <p:sldId id="266" r:id="rId4"/>
    <p:sldId id="267" r:id="rId5"/>
    <p:sldId id="268" r:id="rId6"/>
    <p:sldId id="269" r:id="rId7"/>
    <p:sldId id="270" r:id="rId8"/>
    <p:sldId id="271" r:id="rId9"/>
    <p:sldId id="272" r:id="rId10"/>
    <p:sldId id="273" r:id="rId11"/>
    <p:sldId id="274" r:id="rId12"/>
  </p:sldIdLst>
  <p:sldSz cx="9144000" cy="6858000" type="screen4x3"/>
  <p:notesSz cx="6858000" cy="9144000"/>
  <p:embeddedFontLst>
    <p:embeddedFont>
      <p:font typeface="MS PGothic" panose="020B0600070205080204" pitchFamily="34" charset="-128"/>
      <p:regular r:id="rId14"/>
    </p:embeddedFont>
    <p:embeddedFont>
      <p:font typeface="Merriweather Sans" panose="020B0604020202020204" charset="0"/>
      <p:bold r:id="rId15"/>
      <p:italic r:id="rId16"/>
      <p:boldItalic r:id="rId17"/>
    </p:embeddedFont>
    <p:embeddedFont>
      <p:font typeface="MS PGothic" panose="020B0600070205080204" pitchFamily="34" charset="-128"/>
      <p:regular r:id="rId14"/>
    </p:embeddedFont>
    <p:embeddedFont>
      <p:font typeface="Verdana" panose="020B0604030504040204" pitchFamily="34" charset="0"/>
      <p:regular r:id="rId18"/>
      <p:bold r:id="rId19"/>
      <p:italic r:id="rId20"/>
      <p:boldItalic r:id="rId21"/>
    </p:embeddedFont>
    <p:embeddedFont>
      <p:font typeface="Calibri" panose="020F0502020204030204" pitchFamily="34" charset="0"/>
      <p:regular r:id="rId22"/>
      <p:bold r:id="rId23"/>
      <p:italic r:id="rId24"/>
      <p:boldItalic r:id="rId2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52"/>
  </p:normalViewPr>
  <p:slideViewPr>
    <p:cSldViewPr snapToGrid="0">
      <p:cViewPr>
        <p:scale>
          <a:sx n="66" d="100"/>
          <a:sy n="66" d="100"/>
        </p:scale>
        <p:origin x="1422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8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1.fntdata"/><Relationship Id="rId5" Type="http://schemas.openxmlformats.org/officeDocument/2006/relationships/slide" Target="slides/slide3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font" Target="fonts/font6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Shape 4"/>
          <p:cNvSpPr txBox="1">
            <a:spLocks noGrp="1"/>
          </p:cNvSpPr>
          <p:nvPr>
            <p:ph type="dt" idx="10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Shape 5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84451870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chemeClr val="dk1"/>
                </a:solidFill>
                <a:latin typeface="Merriweather Sans"/>
                <a:ea typeface="Merriweather Sans"/>
                <a:cs typeface="Merriweather Sans"/>
                <a:sym typeface="Merriweather Sans"/>
              </a:rPr>
              <a:t>1</a:t>
            </a:fld>
            <a:endParaRPr lang="fi-FI" sz="1200" b="0" i="0" u="none" strike="noStrike" cap="none">
              <a:solidFill>
                <a:schemeClr val="dk1"/>
              </a:solidFill>
              <a:latin typeface="Merriweather Sans"/>
              <a:ea typeface="Merriweather Sans"/>
              <a:cs typeface="Merriweather Sans"/>
              <a:sym typeface="Merriweather Sans"/>
            </a:endParaRPr>
          </a:p>
        </p:txBody>
      </p:sp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0389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Tyhjä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Pystysuora otsikko ja teksti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 rot="5400000">
            <a:off x="541337" y="190500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2832162E-5493-4DA9-AE69-36DE1DBA92BD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528719067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8CC2E85E-8D78-4180-BE5D-4B50E3412FE8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428667641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AF4EC8C-7181-4B1B-B0DF-0DD1CDF00808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23591169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E6B3A5EF-C1D2-4581-80D5-D358B7777B3A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859951521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CE5748C-DF45-44D1-921F-DFE524277A91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151377729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93BD5DAC-1AF5-485A-8659-EEF77A48D65A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6201681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6A77C59-236F-4C67-9EE4-D9447447FB92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71910292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7C62EC50-C03C-4CD7-BD6B-1DE0608F5527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6679705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i-FI" noProof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F3B3B8AD-178B-4E3D-9095-3A6018803E0C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30663039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Otsikkodia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spcBef>
                <a:spcPts val="640"/>
              </a:spcBef>
              <a:buClr>
                <a:srgbClr val="888888"/>
              </a:buClr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spcBef>
                <a:spcPts val="560"/>
              </a:spcBef>
              <a:buClr>
                <a:srgbClr val="888888"/>
              </a:buClr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spcBef>
                <a:spcPts val="480"/>
              </a:spcBef>
              <a:buClr>
                <a:srgbClr val="888888"/>
              </a:buClr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9A58E91-C772-4ABC-8168-02FE4102D1F1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580993278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515100" y="228600"/>
            <a:ext cx="1943100" cy="5867400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685800" y="228600"/>
            <a:ext cx="5676900" cy="5867400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>
                <a:ea typeface="ＭＳ Ｐゴシック" charset="0"/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i-FI" sz="2400" i="1" kern="1200">
              <a:latin typeface="Lucida Grande" charset="0"/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FE39B19-6D18-4829-8F60-375465AFE44A}" type="slidenum">
              <a:rPr lang="fi-FI" altLang="fi-FI" sz="2400" i="1" kern="1200">
                <a:latin typeface="Lucida Grande" charset="0"/>
                <a:ea typeface="ＭＳ Ｐゴシック"/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fi-FI" altLang="fi-FI" sz="2400" i="1" kern="1200">
              <a:latin typeface="Lucida Grande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5838901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Osan ylätunnist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buClr>
                <a:srgbClr val="888888"/>
              </a:buClr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360"/>
              </a:spcBef>
              <a:buClr>
                <a:srgbClr val="888888"/>
              </a:buClr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20"/>
              </a:spcBef>
              <a:buClr>
                <a:srgbClr val="888888"/>
              </a:buClr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280"/>
              </a:spcBef>
              <a:buClr>
                <a:srgbClr val="888888"/>
              </a:buClr>
              <a:buFont typeface="Arial"/>
              <a:buNone/>
              <a:defRPr sz="1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Kaksi sisältökohdetta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6510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3335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Vertailu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360"/>
              </a:spcBef>
              <a:buClr>
                <a:schemeClr val="dk1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320"/>
              </a:spcBef>
              <a:buClr>
                <a:schemeClr val="dk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905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5875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114300" algn="l" rtl="0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27000" algn="l" rtl="0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Vain otsikko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Otsikollinen sisältö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Otsikollinen kuva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67" name="Shape 6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640"/>
              </a:spcBef>
              <a:buClr>
                <a:schemeClr val="dk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560"/>
              </a:spcBef>
              <a:buClr>
                <a:schemeClr val="dk1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480"/>
              </a:spcBef>
              <a:buClr>
                <a:schemeClr val="dk1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400"/>
              </a:spcBef>
              <a:buClr>
                <a:schemeClr val="dk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280"/>
              </a:spcBef>
              <a:buClr>
                <a:schemeClr val="dk1"/>
              </a:buClr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240"/>
              </a:spcBef>
              <a:buClr>
                <a:schemeClr val="dk1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200"/>
              </a:spcBef>
              <a:buClr>
                <a:schemeClr val="dk1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180"/>
              </a:spcBef>
              <a:buClr>
                <a:schemeClr val="dk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Otsikko ja pystysuora teksti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-139700" algn="l" rtl="0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742950" marR="0" lvl="1" indent="-107950" algn="l" rtl="0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143000" marR="0" lvl="2" indent="-76200" algn="l" rtl="0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600200" marR="0" lvl="3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057400" marR="0" lvl="4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514600" marR="0" lvl="5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971800" marR="0" lvl="6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429000" marR="0" lvl="7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886200" marR="0" lvl="8" indent="-101600" algn="l" rtl="0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fi-FI"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fi-FI" sz="12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1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00" y="-9000"/>
            <a:ext cx="9168000" cy="6876000"/>
          </a:xfrm>
          <a:prstGeom prst="rect">
            <a:avLst/>
          </a:prstGeom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228600"/>
            <a:ext cx="7772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 altLang="fi-FI"/>
              <a:t>Click to edit Master text styles</a:t>
            </a:r>
          </a:p>
          <a:p>
            <a:pPr lvl="1"/>
            <a:r>
              <a:rPr lang="fi-FI" altLang="fi-FI"/>
              <a:t>Second level</a:t>
            </a:r>
          </a:p>
          <a:p>
            <a:pPr lvl="2"/>
            <a:r>
              <a:rPr lang="fi-FI" altLang="fi-FI"/>
              <a:t>Third level</a:t>
            </a:r>
          </a:p>
          <a:p>
            <a:pPr lvl="3"/>
            <a:r>
              <a:rPr lang="fi-FI" altLang="fi-FI"/>
              <a:t>Fourth level</a:t>
            </a:r>
          </a:p>
          <a:p>
            <a:pPr lvl="4"/>
            <a:r>
              <a:rPr lang="fi-FI" altLang="fi-FI"/>
              <a:t>Fifth level</a:t>
            </a:r>
          </a:p>
        </p:txBody>
      </p:sp>
      <p:sp>
        <p:nvSpPr>
          <p:cNvPr id="1029" name="Text Box 19"/>
          <p:cNvSpPr txBox="1">
            <a:spLocks noChangeArrowheads="1"/>
          </p:cNvSpPr>
          <p:nvPr userDrawn="1"/>
        </p:nvSpPr>
        <p:spPr bwMode="auto">
          <a:xfrm>
            <a:off x="228600" y="6453336"/>
            <a:ext cx="3429000" cy="274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Lucida Grande" charset="0"/>
                <a:ea typeface="MS PGothic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fi-FI" altLang="fi-FI" sz="1200" i="0" kern="1200" dirty="0">
                <a:solidFill>
                  <a:srgbClr val="FFFFFF"/>
                </a:solidFill>
                <a:latin typeface="Verdana" pitchFamily="34" charset="0"/>
              </a:rPr>
              <a:t>Idea 02 – Etiikka</a:t>
            </a:r>
          </a:p>
        </p:txBody>
      </p:sp>
    </p:spTree>
    <p:extLst>
      <p:ext uri="{BB962C8B-B14F-4D97-AF65-F5344CB8AC3E}">
        <p14:creationId xmlns:p14="http://schemas.microsoft.com/office/powerpoint/2010/main" val="24305294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MS PGothic" pitchFamily="34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MS PGothic" pitchFamily="34" charset="-128"/>
          <a:cs typeface="Genev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Verdana" charset="0"/>
          <a:ea typeface="ＭＳ Ｐゴシック" charset="0"/>
          <a:cs typeface="Genev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MS PGothic" pitchFamily="34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Geneva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Geneva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Geneva" charset="0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kansalaisaloite.fi/fi/aloite/2212" TargetMode="Externa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ogCsERk9joo" TargetMode="Externa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23999" y="0"/>
            <a:ext cx="9167999" cy="687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4344440" y="2445224"/>
            <a:ext cx="4676731" cy="121237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0" i="0" u="none" strike="noStrike" cap="none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Luku 1</a:t>
            </a:r>
            <a:r>
              <a:rPr lang="fi-FI" sz="2400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Verdana"/>
              <a:buNone/>
            </a:pPr>
            <a:endParaRPr lang="fi-FI" sz="2400" b="0" i="0" u="none" strike="noStrike" cap="none" dirty="0">
              <a:solidFill>
                <a:schemeClr val="bg1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marR="0" lvl="0" indent="0" algn="l" rtl="0">
              <a:spcBef>
                <a:spcPts val="0"/>
              </a:spcBef>
              <a:buClr>
                <a:schemeClr val="accent1"/>
              </a:buClr>
              <a:buSzPct val="25000"/>
              <a:buFont typeface="Verdana"/>
              <a:buNone/>
            </a:pPr>
            <a:r>
              <a:rPr lang="fi-FI" sz="2400" b="1" dirty="0">
                <a:solidFill>
                  <a:schemeClr val="bg1"/>
                </a:solidFill>
                <a:latin typeface="Verdana"/>
                <a:ea typeface="Verdana"/>
                <a:cs typeface="Verdana"/>
                <a:sym typeface="Verdana"/>
              </a:rPr>
              <a:t>Abortti ja eutanasia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Kansalaisaloite eutanasian puolesta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64776"/>
            <a:ext cx="7772400" cy="4744871"/>
          </a:xfrm>
        </p:spPr>
        <p:txBody>
          <a:bodyPr/>
          <a:lstStyle/>
          <a:p>
            <a:pPr marL="457200" lvl="0" indent="-228600">
              <a:spcBef>
                <a:spcPts val="640"/>
              </a:spcBef>
              <a:spcAft>
                <a:spcPts val="0"/>
              </a:spcAft>
            </a:pPr>
            <a:r>
              <a:rPr lang="fi-FI" dirty="0"/>
              <a:t>Tutustu kansalaisaloitteeseen eutanasian puolesta:</a:t>
            </a:r>
          </a:p>
          <a:p>
            <a:pPr marL="45720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fi-FI" u="sng" dirty="0">
                <a:solidFill>
                  <a:schemeClr val="hlink"/>
                </a:solidFill>
                <a:hlinkClick r:id="rId2"/>
              </a:rPr>
              <a:t>https://www.kansalaisaloite.fi/fi/aloite/2212</a:t>
            </a:r>
            <a:r>
              <a:rPr lang="fi-FI" dirty="0"/>
              <a:t> </a:t>
            </a:r>
          </a:p>
          <a:p>
            <a:pPr lvl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lang="fi-FI" dirty="0"/>
          </a:p>
          <a:p>
            <a:pPr lvl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lang="fi-FI" b="1" dirty="0"/>
          </a:p>
          <a:p>
            <a:pPr lvl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r>
              <a:rPr lang="fi-FI" b="1" dirty="0"/>
              <a:t>Tehtävät</a:t>
            </a:r>
          </a:p>
          <a:p>
            <a:pPr lvl="0">
              <a:spcBef>
                <a:spcPts val="640"/>
              </a:spcBef>
              <a:buClr>
                <a:schemeClr val="dk1"/>
              </a:buClr>
              <a:buSzPct val="100000"/>
              <a:buNone/>
            </a:pPr>
            <a:endParaRPr lang="fi-FI" b="1" dirty="0"/>
          </a:p>
          <a:p>
            <a:pPr marL="228600" lvl="0" indent="0">
              <a:spcBef>
                <a:spcPts val="640"/>
              </a:spcBef>
              <a:buNone/>
            </a:pPr>
            <a:r>
              <a:rPr lang="fi-FI" dirty="0"/>
              <a:t>1. Miten kansalaisaloite määrittelee eutanasian?</a:t>
            </a:r>
          </a:p>
          <a:p>
            <a:pPr marL="228600" lvl="0" indent="0">
              <a:spcBef>
                <a:spcPts val="640"/>
              </a:spcBef>
              <a:buNone/>
            </a:pPr>
            <a:endParaRPr lang="fi-FI" dirty="0"/>
          </a:p>
          <a:p>
            <a:pPr marL="228600" lvl="0" indent="0">
              <a:spcBef>
                <a:spcPts val="640"/>
              </a:spcBef>
              <a:buNone/>
            </a:pPr>
            <a:r>
              <a:rPr lang="fi-FI" dirty="0"/>
              <a:t>2. Miten se perustelee aloitetta?</a:t>
            </a:r>
          </a:p>
        </p:txBody>
      </p:sp>
    </p:spTree>
    <p:extLst>
      <p:ext uri="{BB962C8B-B14F-4D97-AF65-F5344CB8AC3E}">
        <p14:creationId xmlns:p14="http://schemas.microsoft.com/office/powerpoint/2010/main" val="932419155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Virittäytyminen aiheeseen </a:t>
            </a:r>
            <a:r>
              <a:rPr lang="fi-FI" alt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− </a:t>
            </a:r>
            <a:r>
              <a:rPr lang="fi-FI" altLang="fi-FI" dirty="0"/>
              <a:t>abortti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Tehdään digikirjan luvun 13 videotehtävä (tehtävä 7).</a:t>
            </a:r>
          </a:p>
        </p:txBody>
      </p:sp>
    </p:spTree>
    <p:extLst>
      <p:ext uri="{BB962C8B-B14F-4D97-AF65-F5344CB8AC3E}">
        <p14:creationId xmlns:p14="http://schemas.microsoft.com/office/powerpoint/2010/main" val="201694159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Aborttia vastustavia argumentteja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Sikiö on tuleva ihminen, jonka tappaminen on väärin.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fi-FI" dirty="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Lääkärit vannovat </a:t>
            </a:r>
            <a:r>
              <a:rPr lang="fi-FI" dirty="0" err="1"/>
              <a:t>Hippokrateen</a:t>
            </a:r>
            <a:r>
              <a:rPr lang="fi-FI" dirty="0"/>
              <a:t> valan, joka velvoittaa heitä pidättäytymään abortista.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fi-FI" dirty="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Ihmisyyden alkupisteen määrittely on vaikeaa.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fi-FI" dirty="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Sikiöllä on oikeus elämään.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fi-FI" dirty="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Raamattu kieltää tappamisen.</a:t>
            </a:r>
          </a:p>
        </p:txBody>
      </p:sp>
    </p:spTree>
    <p:extLst>
      <p:ext uri="{BB962C8B-B14F-4D97-AF65-F5344CB8AC3E}">
        <p14:creationId xmlns:p14="http://schemas.microsoft.com/office/powerpoint/2010/main" val="108255161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Aborttia puolustavia argumentteja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Sikiön määritteleminen ihmiseksi on ongelmallista.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fi-FI" dirty="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Sikiö ei ole persoona, joten sillä ei ole oikeuksia.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fi-FI" dirty="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Äidillä on oikeus päättää mitä hänen kehossaan tapahtuu.</a:t>
            </a:r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fi-FI" dirty="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Lapsella on oikeus </a:t>
            </a:r>
            <a:r>
              <a:rPr lang="fi-FI" dirty="0" err="1"/>
              <a:t>tiettyyn</a:t>
            </a:r>
            <a:r>
              <a:rPr lang="fi-FI" dirty="0"/>
              <a:t> elämänlaatuun.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i-FI" dirty="0"/>
              <a:t>terveydelliset syyt</a:t>
            </a:r>
          </a:p>
          <a:p>
            <a:pPr lvl="1">
              <a:spcBef>
                <a:spcPts val="0"/>
              </a:spcBef>
              <a:spcAft>
                <a:spcPts val="0"/>
              </a:spcAft>
              <a:buSzPct val="100000"/>
            </a:pPr>
            <a:r>
              <a:rPr lang="fi-FI" dirty="0"/>
              <a:t>sosiaaliset syyt</a:t>
            </a:r>
          </a:p>
        </p:txBody>
      </p:sp>
    </p:spTree>
    <p:extLst>
      <p:ext uri="{BB962C8B-B14F-4D97-AF65-F5344CB8AC3E}">
        <p14:creationId xmlns:p14="http://schemas.microsoft.com/office/powerpoint/2010/main" val="5236950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>
          <a:xfrm>
            <a:off x="464023" y="228600"/>
            <a:ext cx="8270543" cy="914400"/>
          </a:xfrm>
        </p:spPr>
        <p:txBody>
          <a:bodyPr/>
          <a:lstStyle/>
          <a:p>
            <a:r>
              <a:rPr lang="fi-FI" altLang="fi-FI" dirty="0"/>
              <a:t>Virittäytyminen aiheeseen </a:t>
            </a:r>
            <a:r>
              <a:rPr lang="fi-FI" altLang="fi-FI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− </a:t>
            </a:r>
            <a:r>
              <a:rPr lang="fi-FI" altLang="fi-FI" dirty="0"/>
              <a:t>eutanasia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Katsotaan A-studion </a:t>
            </a:r>
            <a:r>
              <a:rPr lang="fi-FI"/>
              <a:t>väittely ”</a:t>
            </a:r>
            <a:r>
              <a:rPr lang="fi-FI" dirty="0"/>
              <a:t>Eutanasia – surma vai kunniallinen kuolema?”.</a:t>
            </a:r>
            <a:br>
              <a:rPr lang="fi-FI" dirty="0"/>
            </a:br>
            <a:r>
              <a:rPr lang="fi-FI" dirty="0">
                <a:hlinkClick r:id="rId2"/>
              </a:rPr>
              <a:t>https://www.youtube.com/watch?v=ogCsERk9joo</a:t>
            </a:r>
            <a:endParaRPr lang="fi-FI" dirty="0"/>
          </a:p>
          <a:p>
            <a: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endParaRPr lang="fi-FI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fi-FI" sz="2000" b="1" u="sng" dirty="0">
              <a:solidFill>
                <a:schemeClr val="hlink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lang="fi-FI" sz="2000" b="1" u="sng" dirty="0">
              <a:solidFill>
                <a:schemeClr val="hlink"/>
              </a:solidFill>
            </a:endParaRP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r>
              <a:rPr lang="fi-FI" sz="2000" b="1" dirty="0"/>
              <a:t>Tehtävät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2000" b="1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/>
              <a:t>1. Analysoikaa väittelyssä esitettyä argumentointia.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sz="2000" dirty="0"/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/>
              <a:t>2. Kumman argumentit olivat vakuuttavampia?</a:t>
            </a:r>
          </a:p>
        </p:txBody>
      </p:sp>
    </p:spTree>
    <p:extLst>
      <p:ext uri="{BB962C8B-B14F-4D97-AF65-F5344CB8AC3E}">
        <p14:creationId xmlns:p14="http://schemas.microsoft.com/office/powerpoint/2010/main" val="2839856035"/>
      </p:ext>
    </p:extLst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Eutanasia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Sananmukaisesti tarkoittaa hyvää kuolemaa.</a:t>
            </a:r>
          </a:p>
          <a:p>
            <a:pPr lv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14285"/>
              <a:buFont typeface="Arial"/>
            </a:pPr>
            <a:r>
              <a:rPr lang="fi-FI" dirty="0"/>
              <a:t>kreik. </a:t>
            </a:r>
            <a:r>
              <a:rPr lang="fi-FI" i="1" dirty="0" err="1"/>
              <a:t>eu</a:t>
            </a:r>
            <a:r>
              <a:rPr lang="fi-FI" dirty="0"/>
              <a:t> = hyvä,</a:t>
            </a:r>
            <a:r>
              <a:rPr lang="fi-FI" i="1" dirty="0"/>
              <a:t> </a:t>
            </a:r>
            <a:r>
              <a:rPr lang="fi-FI" i="1" dirty="0" err="1"/>
              <a:t>thanatos</a:t>
            </a:r>
            <a:r>
              <a:rPr lang="fi-FI" dirty="0"/>
              <a:t> = kuolema</a:t>
            </a:r>
          </a:p>
          <a:p>
            <a:pPr lvl="1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14285"/>
              <a:buFont typeface="Arial"/>
            </a:pPr>
            <a:endParaRPr lang="fi-FI" dirty="0"/>
          </a:p>
          <a:p>
            <a:pPr lv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fi-FI" dirty="0"/>
              <a:t>Suomessa käytetään myös termejä kuolinapu tai armokuolema.</a:t>
            </a:r>
          </a:p>
          <a:p>
            <a:pPr lvl="1">
              <a:spcBef>
                <a:spcPts val="640"/>
              </a:spcBef>
              <a:spcAft>
                <a:spcPts val="0"/>
              </a:spcAft>
            </a:pPr>
            <a:r>
              <a:rPr lang="fi-FI" b="1" dirty="0"/>
              <a:t>Aktiivinen eutanasia</a:t>
            </a:r>
            <a:r>
              <a:rPr lang="fi-FI" dirty="0"/>
              <a:t> = elämän päättäminen potilaan toiveesta aktiivisella toimenpiteellä esim. tappavalla annoksella morfiinia</a:t>
            </a:r>
          </a:p>
          <a:p>
            <a:pPr lvl="1">
              <a:spcBef>
                <a:spcPts val="640"/>
              </a:spcBef>
              <a:spcAft>
                <a:spcPts val="0"/>
              </a:spcAft>
            </a:pPr>
            <a:r>
              <a:rPr lang="fi-FI" b="1" dirty="0"/>
              <a:t>Passiivinen eutanasia</a:t>
            </a:r>
            <a:r>
              <a:rPr lang="fi-FI" dirty="0"/>
              <a:t> = elämää ylläpitävistä hoitotoimenpiteistä luopuminen esim. hengityskoneen sulkeminen</a:t>
            </a:r>
          </a:p>
        </p:txBody>
      </p:sp>
    </p:spTree>
    <p:extLst>
      <p:ext uri="{BB962C8B-B14F-4D97-AF65-F5344CB8AC3E}">
        <p14:creationId xmlns:p14="http://schemas.microsoft.com/office/powerpoint/2010/main" val="60545320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Eutanasian ehdot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r>
              <a:rPr lang="fi-FI" dirty="0"/>
              <a:t>Potilaan on</a:t>
            </a:r>
          </a:p>
          <a:p>
            <a:pPr marL="0" lvl="0" indent="0">
              <a:spcBef>
                <a:spcPts val="640"/>
              </a:spcBef>
              <a:spcAft>
                <a:spcPts val="0"/>
              </a:spcAft>
              <a:buNone/>
            </a:pPr>
            <a:endParaRPr lang="fi-FI" dirty="0"/>
          </a:p>
          <a:p>
            <a:pPr marL="457200" lvl="0" indent="-228600">
              <a:spcBef>
                <a:spcPts val="640"/>
              </a:spcBef>
              <a:spcAft>
                <a:spcPts val="0"/>
              </a:spcAft>
              <a:buAutoNum type="arabicPeriod"/>
            </a:pPr>
            <a:r>
              <a:rPr lang="fi-FI" dirty="0"/>
              <a:t> oltava parantumattomasti sairas</a:t>
            </a:r>
          </a:p>
          <a:p>
            <a:pPr marL="457200" lvl="0" indent="-228600">
              <a:spcBef>
                <a:spcPts val="640"/>
              </a:spcBef>
              <a:spcAft>
                <a:spcPts val="0"/>
              </a:spcAft>
              <a:buAutoNum type="arabicPeriod"/>
            </a:pPr>
            <a:endParaRPr lang="fi-FI" dirty="0"/>
          </a:p>
          <a:p>
            <a:pPr marL="457200" lvl="0" indent="-228600">
              <a:spcBef>
                <a:spcPts val="640"/>
              </a:spcBef>
              <a:spcAft>
                <a:spcPts val="0"/>
              </a:spcAft>
              <a:buAutoNum type="arabicPeriod"/>
            </a:pPr>
            <a:r>
              <a:rPr lang="fi-FI" dirty="0"/>
              <a:t> kärsittävä kovista kivuista</a:t>
            </a:r>
          </a:p>
          <a:p>
            <a:pPr marL="457200" lvl="0" indent="-228600">
              <a:spcBef>
                <a:spcPts val="640"/>
              </a:spcBef>
              <a:spcAft>
                <a:spcPts val="0"/>
              </a:spcAft>
              <a:buAutoNum type="arabicPeriod"/>
            </a:pPr>
            <a:endParaRPr lang="fi-FI" dirty="0"/>
          </a:p>
          <a:p>
            <a:pPr marL="457200" lvl="0" indent="-228600">
              <a:spcBef>
                <a:spcPts val="640"/>
              </a:spcBef>
              <a:spcAft>
                <a:spcPts val="0"/>
              </a:spcAft>
              <a:buAutoNum type="arabicPeriod"/>
            </a:pPr>
            <a:r>
              <a:rPr lang="fi-FI" dirty="0"/>
              <a:t> oltava halukas kuolemaan.</a:t>
            </a:r>
          </a:p>
        </p:txBody>
      </p:sp>
    </p:spTree>
    <p:extLst>
      <p:ext uri="{BB962C8B-B14F-4D97-AF65-F5344CB8AC3E}">
        <p14:creationId xmlns:p14="http://schemas.microsoft.com/office/powerpoint/2010/main" val="3046612562"/>
      </p:ext>
    </p:extLst>
  </p:cSld>
  <p:clrMapOvr>
    <a:masterClrMapping/>
  </p:clrMapOvr>
  <p:transition spd="slow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Näkökulmia eutanasiaa vastaan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64776"/>
            <a:ext cx="7772400" cy="4744871"/>
          </a:xfrm>
        </p:spPr>
        <p:txBody>
          <a:bodyPr/>
          <a:lstStyle/>
          <a:p>
            <a:pPr marL="457200" lvl="0" indent="-406400">
              <a:spcBef>
                <a:spcPts val="640"/>
              </a:spcBef>
              <a:spcAft>
                <a:spcPts val="0"/>
              </a:spcAft>
              <a:buSzPct val="100000"/>
            </a:pPr>
            <a:r>
              <a:rPr lang="fi-FI" dirty="0"/>
              <a:t>Kuolemansairaiden eutanasian salliminen johtaa lopulta vanhusten ja kehitysvammaisten surmaamiseen.</a:t>
            </a:r>
          </a:p>
          <a:p>
            <a:pPr marL="457200" lvl="0" indent="-406400">
              <a:spcBef>
                <a:spcPts val="640"/>
              </a:spcBef>
              <a:spcAft>
                <a:spcPts val="0"/>
              </a:spcAft>
              <a:buSzPct val="100000"/>
            </a:pPr>
            <a:endParaRPr lang="fi-FI" dirty="0"/>
          </a:p>
          <a:p>
            <a:pPr marL="457200" lvl="0" indent="-406400">
              <a:spcBef>
                <a:spcPts val="640"/>
              </a:spcBef>
              <a:spcAft>
                <a:spcPts val="0"/>
              </a:spcAft>
              <a:buSzPct val="100000"/>
            </a:pPr>
            <a:r>
              <a:rPr lang="fi-FI" dirty="0" err="1"/>
              <a:t>Hippokrateen</a:t>
            </a:r>
            <a:r>
              <a:rPr lang="fi-FI" dirty="0"/>
              <a:t> vala kieltää lääkäriä surmaamasta potilasta, riippumatta potilaan tahdosta.</a:t>
            </a:r>
          </a:p>
          <a:p>
            <a:pPr marL="457200" lvl="0" indent="-406400">
              <a:spcBef>
                <a:spcPts val="640"/>
              </a:spcBef>
              <a:spcAft>
                <a:spcPts val="0"/>
              </a:spcAft>
              <a:buSzPct val="100000"/>
            </a:pPr>
            <a:endParaRPr lang="fi-FI" dirty="0"/>
          </a:p>
          <a:p>
            <a:pPr marL="457200" lvl="0" indent="-406400">
              <a:spcBef>
                <a:spcPts val="640"/>
              </a:spcBef>
              <a:spcAft>
                <a:spcPts val="0"/>
              </a:spcAft>
              <a:buSzPct val="100000"/>
            </a:pPr>
            <a:r>
              <a:rPr lang="fi-FI" dirty="0"/>
              <a:t>Potilaan tahtoa ei voi varmasti tietää tai siihen ei voi kaikissa tilanteissa luottaa.</a:t>
            </a:r>
          </a:p>
          <a:p>
            <a:pPr marL="457200" lvl="0" indent="-406400">
              <a:spcBef>
                <a:spcPts val="640"/>
              </a:spcBef>
              <a:spcAft>
                <a:spcPts val="0"/>
              </a:spcAft>
              <a:buSzPct val="100000"/>
            </a:pPr>
            <a:endParaRPr lang="fi-FI" dirty="0"/>
          </a:p>
          <a:p>
            <a:pPr marL="457200" lvl="0" indent="-406400">
              <a:spcBef>
                <a:spcPts val="640"/>
              </a:spcBef>
              <a:spcAft>
                <a:spcPts val="0"/>
              </a:spcAft>
              <a:buSzPct val="100000"/>
            </a:pPr>
            <a:r>
              <a:rPr lang="fi-FI" dirty="0"/>
              <a:t>Eutanasia on ihmisen elämän käyttämistä välineenä kärsimyksestä vapautumiseen.</a:t>
            </a:r>
          </a:p>
          <a:p>
            <a:pPr marL="457200" lvl="0" indent="-406400">
              <a:spcBef>
                <a:spcPts val="640"/>
              </a:spcBef>
              <a:spcAft>
                <a:spcPts val="0"/>
              </a:spcAft>
              <a:buSzPct val="100000"/>
            </a:pPr>
            <a:endParaRPr lang="fi-FI" dirty="0"/>
          </a:p>
          <a:p>
            <a:pPr marL="457200" lvl="0" indent="-406400">
              <a:spcBef>
                <a:spcPts val="640"/>
              </a:spcBef>
              <a:spcAft>
                <a:spcPts val="0"/>
              </a:spcAft>
              <a:buSzPct val="100000"/>
            </a:pPr>
            <a:r>
              <a:rPr lang="fi-FI" dirty="0"/>
              <a:t>Monien uskontojen mukaan elämä on pyhä.</a:t>
            </a:r>
          </a:p>
        </p:txBody>
      </p:sp>
    </p:spTree>
    <p:extLst>
      <p:ext uri="{BB962C8B-B14F-4D97-AF65-F5344CB8AC3E}">
        <p14:creationId xmlns:p14="http://schemas.microsoft.com/office/powerpoint/2010/main" val="172114549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altLang="fi-FI" dirty="0"/>
              <a:t>Näkökulmia eutanasian puolesta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364776"/>
            <a:ext cx="7772400" cy="4744871"/>
          </a:xfrm>
        </p:spPr>
        <p:txBody>
          <a:bodyPr/>
          <a:lstStyle/>
          <a:p>
            <a:pPr marL="457200" lvl="0" indent="-228600">
              <a:spcBef>
                <a:spcPts val="640"/>
              </a:spcBef>
              <a:spcAft>
                <a:spcPts val="0"/>
              </a:spcAft>
            </a:pPr>
            <a:r>
              <a:rPr lang="fi-FI" dirty="0"/>
              <a:t>Tarkat ehdot estävät eutanasian väärinkäytön.</a:t>
            </a:r>
          </a:p>
          <a:p>
            <a:pPr marL="914400" lvl="1" indent="-228600">
              <a:spcBef>
                <a:spcPts val="640"/>
              </a:spcBef>
              <a:spcAft>
                <a:spcPts val="0"/>
              </a:spcAft>
            </a:pPr>
            <a:r>
              <a:rPr lang="fi-FI" dirty="0"/>
              <a:t>Potilaan tahto pitää olla tarkoin dokumentoitu.</a:t>
            </a:r>
          </a:p>
          <a:p>
            <a:pPr marL="914400" lvl="1" indent="-228600">
              <a:spcBef>
                <a:spcPts val="640"/>
              </a:spcBef>
              <a:spcAft>
                <a:spcPts val="0"/>
              </a:spcAft>
            </a:pPr>
            <a:r>
              <a:rPr lang="fi-FI" dirty="0"/>
              <a:t>Eutanasialle pitää olla lääketieteelliset perusteet.</a:t>
            </a:r>
          </a:p>
          <a:p>
            <a:pPr marL="914400" lvl="1" indent="-228600">
              <a:spcBef>
                <a:spcPts val="640"/>
              </a:spcBef>
              <a:spcAft>
                <a:spcPts val="0"/>
              </a:spcAft>
            </a:pPr>
            <a:r>
              <a:rPr lang="fi-FI" dirty="0"/>
              <a:t>Sairauden ja siihen liittyvän kärsimyksen pitää olla usean lääkärin toteama.</a:t>
            </a:r>
          </a:p>
          <a:p>
            <a:pPr marL="914400" lvl="1" indent="-228600">
              <a:spcBef>
                <a:spcPts val="640"/>
              </a:spcBef>
              <a:spcAft>
                <a:spcPts val="0"/>
              </a:spcAft>
            </a:pPr>
            <a:endParaRPr lang="fi-FI" dirty="0"/>
          </a:p>
          <a:p>
            <a:pPr marL="457200" lvl="0" indent="-228600">
              <a:spcBef>
                <a:spcPts val="640"/>
              </a:spcBef>
              <a:spcAft>
                <a:spcPts val="0"/>
              </a:spcAft>
            </a:pPr>
            <a:r>
              <a:rPr lang="fi-FI" dirty="0"/>
              <a:t>Kärsimyksen täyttämä elämä ei ole elämisen arvoista.</a:t>
            </a:r>
          </a:p>
          <a:p>
            <a:pPr marL="457200" lvl="0" indent="-228600">
              <a:spcBef>
                <a:spcPts val="640"/>
              </a:spcBef>
              <a:spcAft>
                <a:spcPts val="0"/>
              </a:spcAft>
            </a:pPr>
            <a:endParaRPr lang="fi-FI" dirty="0"/>
          </a:p>
          <a:p>
            <a:pPr marL="457200" lvl="0" indent="-228600">
              <a:spcBef>
                <a:spcPts val="0"/>
              </a:spcBef>
            </a:pPr>
            <a:r>
              <a:rPr lang="fi-FI" dirty="0"/>
              <a:t>Ihmisellä on itsemääräämisoikeus eli autonomia oman kuolemansa suhteen.</a:t>
            </a:r>
          </a:p>
          <a:p>
            <a:pPr marL="457200" lvl="0" indent="-228600">
              <a:spcBef>
                <a:spcPts val="0"/>
              </a:spcBef>
            </a:pPr>
            <a:endParaRPr lang="fi-FI" dirty="0"/>
          </a:p>
          <a:p>
            <a:pPr marL="457200" lvl="0" indent="-228600">
              <a:spcBef>
                <a:spcPts val="0"/>
              </a:spcBef>
            </a:pPr>
            <a:r>
              <a:rPr lang="fi-FI" dirty="0"/>
              <a:t>Uskonnolliset argumentit perustuvat tulkintaan Jumalan tahdosta.</a:t>
            </a:r>
          </a:p>
        </p:txBody>
      </p:sp>
    </p:spTree>
    <p:extLst>
      <p:ext uri="{BB962C8B-B14F-4D97-AF65-F5344CB8AC3E}">
        <p14:creationId xmlns:p14="http://schemas.microsoft.com/office/powerpoint/2010/main" val="46352284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 Presentation">
  <a:themeElements>
    <a:clrScheme name="Blank Presentatio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Blank Presentation">
      <a:majorFont>
        <a:latin typeface="Verdana"/>
        <a:ea typeface="ＭＳ Ｐゴシック"/>
        <a:cs typeface="Geneva"/>
      </a:majorFont>
      <a:minorFont>
        <a:latin typeface="Verdana"/>
        <a:ea typeface="ＭＳ Ｐゴシック"/>
        <a:cs typeface="Genev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i-FI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Lucida Grande" charset="0"/>
            <a:ea typeface="ＭＳ Ｐゴシック" charset="0"/>
            <a:cs typeface="Geneva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314</Words>
  <Application>Microsoft Office PowerPoint</Application>
  <PresentationFormat>On-screen Show (4:3)</PresentationFormat>
  <Paragraphs>82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0" baseType="lpstr">
      <vt:lpstr>MS PGothic</vt:lpstr>
      <vt:lpstr>Lucida Grande</vt:lpstr>
      <vt:lpstr>Merriweather Sans</vt:lpstr>
      <vt:lpstr>Geneva</vt:lpstr>
      <vt:lpstr>Arial</vt:lpstr>
      <vt:lpstr>MS PGothic</vt:lpstr>
      <vt:lpstr>Verdana</vt:lpstr>
      <vt:lpstr>Calibri</vt:lpstr>
      <vt:lpstr>Office-teema</vt:lpstr>
      <vt:lpstr>Blank Presentation</vt:lpstr>
      <vt:lpstr>PowerPoint Presentation</vt:lpstr>
      <vt:lpstr>Virittäytyminen aiheeseen − abortti</vt:lpstr>
      <vt:lpstr>Aborttia vastustavia argumentteja</vt:lpstr>
      <vt:lpstr>Aborttia puolustavia argumentteja</vt:lpstr>
      <vt:lpstr>Virittäytyminen aiheeseen − eutanasia</vt:lpstr>
      <vt:lpstr>Eutanasia</vt:lpstr>
      <vt:lpstr>Eutanasian ehdot</vt:lpstr>
      <vt:lpstr>Näkökulmia eutanasiaa vastaan</vt:lpstr>
      <vt:lpstr>Näkökulmia eutanasian puolesta</vt:lpstr>
      <vt:lpstr>Kansalaisaloite eutanasian puolesta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Rakkolainen Mari</dc:creator>
  <cp:lastModifiedBy>Minna</cp:lastModifiedBy>
  <cp:revision>8</cp:revision>
  <dcterms:modified xsi:type="dcterms:W3CDTF">2020-09-06T10:37:14Z</dcterms:modified>
</cp:coreProperties>
</file>