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CBFC-029E-4C08-89B5-3EB06E603D23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86FE42-9E0A-496E-8B1B-CBBD655CEDF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7901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9B3E8-3373-4371-B6DF-E63582F56DAA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DF4D7-382E-4F88-859A-CD69F60018E4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10239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C9B74-D6D8-4B2F-96E7-66287A5CE973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F01E7-18E1-4787-B1A6-112A1D71FC32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0394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50080-5813-40E4-B169-BB2AE2313AF1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1D93C-3732-4640-AC7D-11D40B0A3D14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4534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FE683-20EB-47CD-8EE3-605FB82D7740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11DF4-14D5-4B3A-922A-564AEAF0B43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5970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EF72A-44C0-4E5E-8A68-080E088EBC19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38AF1-4395-4A9C-AFF4-4F75B8448269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84871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A923B-A10C-42D9-8545-C9CBD55371E8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A000A-FDBC-4B08-8FEA-613B31F4627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3156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B7053-8E09-4AFE-B97C-8E0EEFA7D074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E91DD-0025-49AE-B247-C955C937F7B9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6593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52625-E6FD-4E39-ADC7-7D895780E695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595A3A-E87B-4342-9A8F-153E873BB698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9707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7C15A-8031-467A-86D1-9E5CE36A3192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E4940-8F93-47C0-A7BB-80F500E1D54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79072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3BCFE-9C48-491B-B270-13681D2D2E0A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33261-B4A4-44DD-B9F4-F332E146F6B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977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A1EBB3-0F19-4717-A653-4236F9AB1F43}" type="datetimeFigureOut">
              <a:rPr lang="fi-FI"/>
              <a:pPr>
                <a:defRPr/>
              </a:pPr>
              <a:t>16.10.2020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A6757E1-6C0C-4BDC-B416-7DE0F67ACD5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1223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Lahkojen tunnusmerkkejä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92313" y="1533526"/>
            <a:ext cx="4038600" cy="4525963"/>
          </a:xfrm>
        </p:spPr>
        <p:txBody>
          <a:bodyPr/>
          <a:lstStyle/>
          <a:p>
            <a:r>
              <a:rPr lang="fi-FI" altLang="fi-FI" b="1" dirty="0"/>
              <a:t>Tiukka hierarkia </a:t>
            </a:r>
            <a:r>
              <a:rPr lang="fi-FI" altLang="fi-FI" dirty="0"/>
              <a:t>(johtajalla yleensä apureita, neuvosto)</a:t>
            </a:r>
          </a:p>
          <a:p>
            <a:r>
              <a:rPr lang="fi-FI" altLang="fi-FI" b="1" dirty="0"/>
              <a:t>Johtajan ehdoton auktoriteetti</a:t>
            </a:r>
          </a:p>
          <a:p>
            <a:pPr lvl="1"/>
            <a:r>
              <a:rPr lang="fi-FI" altLang="fi-FI" dirty="0"/>
              <a:t>aina oikeassa</a:t>
            </a:r>
          </a:p>
          <a:p>
            <a:pPr lvl="1"/>
            <a:r>
              <a:rPr lang="fi-FI" altLang="fi-FI" dirty="0"/>
              <a:t>ei voida kyseenalaistaa tai arvostella</a:t>
            </a:r>
          </a:p>
          <a:p>
            <a:pPr lvl="1"/>
            <a:r>
              <a:rPr lang="fi-FI" altLang="fi-FI" dirty="0"/>
              <a:t>rajaton valta lahkon asioihin</a:t>
            </a:r>
          </a:p>
          <a:p>
            <a:pPr lvl="1"/>
            <a:r>
              <a:rPr lang="fi-FI" altLang="fi-FI" dirty="0"/>
              <a:t>”Jumala” puhuu vain johtajalle</a:t>
            </a:r>
          </a:p>
        </p:txBody>
      </p:sp>
      <p:sp>
        <p:nvSpPr>
          <p:cNvPr id="18436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Tasakylkinen kolmio 4"/>
          <p:cNvSpPr/>
          <p:nvPr/>
        </p:nvSpPr>
        <p:spPr>
          <a:xfrm>
            <a:off x="6456364" y="2133601"/>
            <a:ext cx="3455987" cy="3382963"/>
          </a:xfrm>
          <a:prstGeom prst="triangl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>
                <a:solidFill>
                  <a:srgbClr val="C0504D">
                    <a:lumMod val="50000"/>
                  </a:srgbClr>
                </a:solidFill>
                <a:latin typeface="Calibri"/>
              </a:rPr>
              <a:t>Muut</a:t>
            </a:r>
          </a:p>
        </p:txBody>
      </p:sp>
      <p:sp>
        <p:nvSpPr>
          <p:cNvPr id="7" name="Tasakylkinen kolmio 6"/>
          <p:cNvSpPr/>
          <p:nvPr/>
        </p:nvSpPr>
        <p:spPr>
          <a:xfrm>
            <a:off x="7283451" y="2212976"/>
            <a:ext cx="1800225" cy="15843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>
                <a:solidFill>
                  <a:srgbClr val="FF0000"/>
                </a:solidFill>
                <a:latin typeface="Calibri"/>
              </a:rPr>
              <a:t>Johtaja</a:t>
            </a:r>
          </a:p>
        </p:txBody>
      </p:sp>
    </p:spTree>
    <p:extLst>
      <p:ext uri="{BB962C8B-B14F-4D97-AF65-F5344CB8AC3E}">
        <p14:creationId xmlns:p14="http://schemas.microsoft.com/office/powerpoint/2010/main" val="316214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tsikko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346075"/>
          </a:xfrm>
        </p:spPr>
        <p:txBody>
          <a:bodyPr/>
          <a:lstStyle/>
          <a:p>
            <a:endParaRPr lang="fi-FI" altLang="fi-FI"/>
          </a:p>
        </p:txBody>
      </p:sp>
      <p:sp>
        <p:nvSpPr>
          <p:cNvPr id="19459" name="Sisällön paikkamerkki 2"/>
          <p:cNvSpPr>
            <a:spLocks noGrp="1"/>
          </p:cNvSpPr>
          <p:nvPr>
            <p:ph sz="half" idx="1"/>
          </p:nvPr>
        </p:nvSpPr>
        <p:spPr>
          <a:xfrm>
            <a:off x="1992313" y="908051"/>
            <a:ext cx="4038600" cy="4525963"/>
          </a:xfrm>
        </p:spPr>
        <p:txBody>
          <a:bodyPr/>
          <a:lstStyle/>
          <a:p>
            <a:r>
              <a:rPr lang="fi-FI" altLang="fi-FI" b="1"/>
              <a:t>Sisäinen kontrolli </a:t>
            </a:r>
            <a:r>
              <a:rPr lang="fi-FI" altLang="fi-FI"/>
              <a:t>(jäsenelle ei yksityisyyttä)</a:t>
            </a:r>
          </a:p>
          <a:p>
            <a:r>
              <a:rPr lang="fi-FI" altLang="fi-FI" b="1"/>
              <a:t>Syyllistäminen</a:t>
            </a:r>
            <a:r>
              <a:rPr lang="fi-FI" altLang="fi-FI"/>
              <a:t> (jäsenessä aina jotain vikaa)</a:t>
            </a:r>
          </a:p>
          <a:p>
            <a:r>
              <a:rPr lang="fi-FI" altLang="fi-FI" b="1"/>
              <a:t>Eristäytyminen</a:t>
            </a:r>
            <a:r>
              <a:rPr lang="fi-FI" altLang="fi-FI"/>
              <a:t> (esim. farmi erämaassa</a:t>
            </a:r>
            <a:r>
              <a:rPr lang="fi-FI" altLang="fi-FI">
                <a:sym typeface="Wingdings" panose="05000000000000000000" pitchFamily="2" charset="2"/>
              </a:rPr>
              <a:t> ei vaikutteita ulkoapäin aivopesu helpompaa</a:t>
            </a:r>
            <a:r>
              <a:rPr lang="fi-FI" altLang="fi-FI"/>
              <a:t>)</a:t>
            </a:r>
          </a:p>
          <a:p>
            <a:r>
              <a:rPr lang="fi-FI" altLang="fi-FI" b="1"/>
              <a:t>Omituiset säännöt </a:t>
            </a:r>
            <a:r>
              <a:rPr lang="fi-FI" altLang="fi-FI"/>
              <a:t>(ei peseydytä, punainen pahasta yms.)</a:t>
            </a:r>
          </a:p>
        </p:txBody>
      </p:sp>
      <p:sp>
        <p:nvSpPr>
          <p:cNvPr id="19460" name="Sisällön paikkamerkki 3"/>
          <p:cNvSpPr>
            <a:spLocks noGrp="1"/>
          </p:cNvSpPr>
          <p:nvPr>
            <p:ph sz="half" idx="2"/>
          </p:nvPr>
        </p:nvSpPr>
        <p:spPr>
          <a:xfrm>
            <a:off x="6167438" y="908051"/>
            <a:ext cx="4038600" cy="4525963"/>
          </a:xfrm>
        </p:spPr>
        <p:txBody>
          <a:bodyPr/>
          <a:lstStyle/>
          <a:p>
            <a:r>
              <a:rPr lang="fi-FI" altLang="fi-FI" b="1"/>
              <a:t>Totuuden omistaminen </a:t>
            </a:r>
            <a:r>
              <a:rPr lang="fi-FI" altLang="fi-FI"/>
              <a:t>(vain meillä totuus, muut väärässä, muut vihollisia)</a:t>
            </a:r>
          </a:p>
          <a:p>
            <a:r>
              <a:rPr lang="fi-FI" altLang="fi-FI" b="1"/>
              <a:t>Sensuuri</a:t>
            </a:r>
            <a:r>
              <a:rPr lang="fi-FI" altLang="fi-FI"/>
              <a:t> (ei sallita tietoa/kokemuksia ”ulkoa”)</a:t>
            </a:r>
          </a:p>
          <a:p>
            <a:r>
              <a:rPr lang="fi-FI" altLang="fi-FI" b="1"/>
              <a:t>Varakkuus </a:t>
            </a:r>
            <a:r>
              <a:rPr lang="fi-FI" altLang="fi-FI"/>
              <a:t>(rahankerääminen, rahat lahkon johdon hallussa)</a:t>
            </a:r>
          </a:p>
          <a:p>
            <a:r>
              <a:rPr lang="fi-FI" altLang="fi-FI" b="1"/>
              <a:t>Tarjoaa </a:t>
            </a:r>
            <a:r>
              <a:rPr lang="fi-FI" altLang="fi-FI" b="1" u="sng"/>
              <a:t>ainoan oikean </a:t>
            </a:r>
            <a:r>
              <a:rPr lang="fi-FI" altLang="fi-FI" b="1"/>
              <a:t>elämäntarkoituksen</a:t>
            </a:r>
          </a:p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3052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20483" name="Sisällön paikkamerkki 2"/>
          <p:cNvSpPr>
            <a:spLocks noGrp="1"/>
          </p:cNvSpPr>
          <p:nvPr>
            <p:ph sz="half" idx="1"/>
          </p:nvPr>
        </p:nvSpPr>
        <p:spPr>
          <a:xfrm>
            <a:off x="1919288" y="404813"/>
            <a:ext cx="4176712" cy="4525962"/>
          </a:xfrm>
        </p:spPr>
        <p:txBody>
          <a:bodyPr/>
          <a:lstStyle/>
          <a:p>
            <a:r>
              <a:rPr lang="fi-FI" altLang="fi-FI" b="1"/>
              <a:t>Oma ”tuomioistuin” </a:t>
            </a:r>
            <a:r>
              <a:rPr lang="fi-FI" altLang="fi-FI"/>
              <a:t>(rangaistukset, nolaaminen, ei kerrota ulkopuolisille)</a:t>
            </a:r>
          </a:p>
          <a:p>
            <a:r>
              <a:rPr lang="fi-FI" altLang="fi-FI" b="1"/>
              <a:t>Eroaminen/poislähteminen vaikeaa tai mahdotonta </a:t>
            </a:r>
            <a:r>
              <a:rPr lang="fi-FI" altLang="fi-FI"/>
              <a:t>(jopa hengenvaarallista!)</a:t>
            </a:r>
          </a:p>
          <a:p>
            <a:r>
              <a:rPr lang="fi-FI" altLang="fi-FI" b="1">
                <a:sym typeface="Wingdings" panose="05000000000000000000" pitchFamily="2" charset="2"/>
              </a:rPr>
              <a:t>Ulkoinen uhka/vainoharhaisuus </a:t>
            </a:r>
            <a:r>
              <a:rPr lang="fi-FI" altLang="fi-FI">
                <a:sym typeface="Wingdings" panose="05000000000000000000" pitchFamily="2" charset="2"/>
              </a:rPr>
              <a:t>(hallitaan pelolla ja pelko luo yhteenkuuluvuutta)</a:t>
            </a:r>
            <a:endParaRPr lang="fi-FI" altLang="fi-FI"/>
          </a:p>
          <a:p>
            <a:endParaRPr lang="fi-FI" alt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24563" y="476251"/>
            <a:ext cx="403860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fi-FI" b="1" dirty="0"/>
              <a:t>Aivopesu</a:t>
            </a:r>
            <a:r>
              <a:rPr lang="fi-FI" dirty="0"/>
              <a:t> (omat mielipiteet jätettävä ja omaksuttava lahkon ”valmis paketti”</a:t>
            </a:r>
          </a:p>
          <a:p>
            <a:pPr>
              <a:buFont typeface="Arial" charset="0"/>
              <a:buChar char="•"/>
              <a:defRPr/>
            </a:pPr>
            <a:r>
              <a:rPr lang="fi-FI" b="1" dirty="0"/>
              <a:t>Suuri työmäärä </a:t>
            </a:r>
            <a:r>
              <a:rPr lang="fi-FI" dirty="0"/>
              <a:t>(antaa elämälle tehtävän, </a:t>
            </a:r>
            <a:r>
              <a:rPr lang="fi-FI" dirty="0" err="1"/>
              <a:t>uuvuttaa</a:t>
            </a:r>
            <a:r>
              <a:rPr lang="fi-FI" dirty="0" err="1">
                <a:sym typeface="Wingdings" panose="05000000000000000000" pitchFamily="2" charset="2"/>
              </a:rPr>
              <a:t></a:t>
            </a:r>
            <a:r>
              <a:rPr lang="fi-FI" dirty="0">
                <a:sym typeface="Wingdings" panose="05000000000000000000" pitchFamily="2" charset="2"/>
              </a:rPr>
              <a:t> aivopesu helpompaa)</a:t>
            </a:r>
          </a:p>
          <a:p>
            <a:pPr>
              <a:buFont typeface="Arial" charset="0"/>
              <a:buChar char="•"/>
              <a:defRPr/>
            </a:pPr>
            <a:r>
              <a:rPr lang="fi-FI" b="1" dirty="0">
                <a:sym typeface="Wingdings" panose="05000000000000000000" pitchFamily="2" charset="2"/>
              </a:rPr>
              <a:t>Unen rajoittaminen </a:t>
            </a:r>
            <a:r>
              <a:rPr lang="fi-FI" dirty="0">
                <a:sym typeface="Wingdings" panose="05000000000000000000" pitchFamily="2" charset="2"/>
              </a:rPr>
              <a:t>(aivopesu helpompaa)</a:t>
            </a:r>
          </a:p>
          <a:p>
            <a:pPr>
              <a:buFont typeface="Arial" charset="0"/>
              <a:buChar char="•"/>
              <a:defRPr/>
            </a:pPr>
            <a:r>
              <a:rPr lang="fi-FI" b="1" dirty="0"/>
              <a:t>Väkivalta ja seksuaalirikokset</a:t>
            </a:r>
          </a:p>
          <a:p>
            <a:pPr marL="0" indent="0">
              <a:buNone/>
              <a:defRPr/>
            </a:pPr>
            <a:endParaRPr lang="fi-F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7909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169</Words>
  <Application>Microsoft Office PowerPoint</Application>
  <PresentationFormat>Laajakuva</PresentationFormat>
  <Paragraphs>24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1_Office-teema</vt:lpstr>
      <vt:lpstr>Lahkojen tunnusmerkkejä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Lahkojen tunnusmerkkejä</dc:title>
  <dc:creator>Syrjäläinen Jarno Antero</dc:creator>
  <cp:lastModifiedBy>Syrjäläinen Jarno Antero</cp:lastModifiedBy>
  <cp:revision>4</cp:revision>
  <dcterms:created xsi:type="dcterms:W3CDTF">2016-10-06T06:49:50Z</dcterms:created>
  <dcterms:modified xsi:type="dcterms:W3CDTF">2020-10-16T06:12:10Z</dcterms:modified>
</cp:coreProperties>
</file>