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0" r:id="rId6"/>
    <p:sldId id="261" r:id="rId7"/>
    <p:sldId id="262" r:id="rId8"/>
    <p:sldId id="265" r:id="rId9"/>
    <p:sldId id="263" r:id="rId10"/>
    <p:sldId id="264" r:id="rId11"/>
    <p:sldId id="269" r:id="rId12"/>
    <p:sldId id="268" r:id="rId1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5613"/>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8" name="Päivämäärän paikkamerkki 27"/>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17" name="Alatunnisteen paikkamerkki 16"/>
          <p:cNvSpPr>
            <a:spLocks noGrp="1"/>
          </p:cNvSpPr>
          <p:nvPr>
            <p:ph type="ftr" sz="quarter" idx="11"/>
          </p:nvPr>
        </p:nvSpPr>
        <p:spPr/>
        <p:txBody>
          <a:bodyPr/>
          <a:lstStyle>
            <a:extLst/>
          </a:lstStyle>
          <a:p>
            <a:endParaRPr lang="fi-FI"/>
          </a:p>
        </p:txBody>
      </p:sp>
      <p:sp>
        <p:nvSpPr>
          <p:cNvPr id="29" name="Dian numeron paikkamerkki 28"/>
          <p:cNvSpPr>
            <a:spLocks noGrp="1"/>
          </p:cNvSpPr>
          <p:nvPr>
            <p:ph type="sldNum" sz="quarter" idx="12"/>
          </p:nvPr>
        </p:nvSpPr>
        <p:spPr/>
        <p:txBody>
          <a:bodyPr/>
          <a:lstStyle>
            <a:extLst/>
          </a:lstStyle>
          <a:p>
            <a:fld id="{158BB25C-6513-4280-890F-162B2110296B}" type="slidenum">
              <a:rPr lang="fi-FI" smtClean="0"/>
              <a:pPr/>
              <a:t>‹#›</a:t>
            </a:fld>
            <a:endParaRPr lang="fi-FI"/>
          </a:p>
        </p:txBody>
      </p:sp>
      <p:sp>
        <p:nvSpPr>
          <p:cNvPr id="32" name="Suorakulmi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Suorakulmi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Suorakulmi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Suorakulmi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Suorakulmi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tsikk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i-FI" smtClean="0"/>
              <a:t>Muokkaa perustyyl. napsautt.</a:t>
            </a:r>
            <a:endParaRPr kumimoji="0" lang="en-US"/>
          </a:p>
        </p:txBody>
      </p:sp>
      <p:sp>
        <p:nvSpPr>
          <p:cNvPr id="9" name="Alaotsikk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smtClean="0"/>
              <a:t>Muokkaa alaotsikon perustyyliä napsautt.</a:t>
            </a:r>
            <a:endParaRPr kumimoji="0" lang="en-US"/>
          </a:p>
        </p:txBody>
      </p:sp>
      <p:sp>
        <p:nvSpPr>
          <p:cNvPr id="56" name="Suorakulmi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Suorakulmi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Suorakulmi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Suorakulmi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158BB25C-6513-4280-890F-162B2110296B}"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9"/>
            <a:ext cx="1981200" cy="5851525"/>
          </a:xfrm>
        </p:spPr>
        <p:txBody>
          <a:bodyPr vert="eaVert" anchor="ct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609600" y="274639"/>
            <a:ext cx="5867400" cy="5851525"/>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158BB25C-6513-4280-890F-162B2110296B}"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158BB25C-6513-4280-890F-162B2110296B}"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14" name="Puolivapaa piirto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Puolivapaa piirto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Puolivapaa piirto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Puolivapaa piirto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Puolivapaa piirto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Puolivapaa piirto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Puolivapaa piirto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Puolivapaa piirto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Puolivapaa piirto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Puolivapaa piirto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Puolivapaa piirto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Puolivapaa piirto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Puolivapaa piirto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Puolivapaa piirto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Puolivapaa piirto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kstin paikkamerkki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158BB25C-6513-4280-890F-162B2110296B}" type="slidenum">
              <a:rPr lang="fi-FI" smtClean="0"/>
              <a:pPr/>
              <a:t>‹#›</a:t>
            </a:fld>
            <a:endParaRPr lang="fi-FI"/>
          </a:p>
        </p:txBody>
      </p:sp>
      <p:sp>
        <p:nvSpPr>
          <p:cNvPr id="7" name="Suorakulmi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Otsikk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i-FI" smtClean="0"/>
              <a:t>Muokkaa perustyyl. napsautt.</a:t>
            </a:r>
            <a:endParaRPr kumimoji="0" lang="en-US"/>
          </a:p>
        </p:txBody>
      </p:sp>
      <p:sp>
        <p:nvSpPr>
          <p:cNvPr id="8" name="Suorakulmi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uorakulmi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Suorakulmi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Suorakulmi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Suorakulmi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512064"/>
            <a:ext cx="8229600" cy="914400"/>
          </a:xfrm>
        </p:spPr>
        <p:txBody>
          <a:bodyPr/>
          <a:lstStyle>
            <a:extLst/>
          </a:lstStyle>
          <a:p>
            <a:r>
              <a:rPr kumimoji="0" lang="fi-FI" smtClean="0"/>
              <a:t>Muokkaa perustyyl. napsautt.</a:t>
            </a:r>
            <a:endParaRPr kumimoji="0" lang="en-US"/>
          </a:p>
        </p:txBody>
      </p:sp>
      <p:sp>
        <p:nvSpPr>
          <p:cNvPr id="3" name="Sisällön paikkamerkk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158BB25C-6513-4280-890F-162B2110296B}"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5" name="Suorakulmi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Otsikko 1"/>
          <p:cNvSpPr>
            <a:spLocks noGrp="1"/>
          </p:cNvSpPr>
          <p:nvPr>
            <p:ph type="title"/>
          </p:nvPr>
        </p:nvSpPr>
        <p:spPr>
          <a:xfrm>
            <a:off x="504824" y="512064"/>
            <a:ext cx="7772400" cy="914400"/>
          </a:xfrm>
        </p:spPr>
        <p:txBody>
          <a:bodyPr anchor="t"/>
          <a:lstStyle>
            <a:lvl1pPr>
              <a:defRPr sz="4000"/>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8" name="Alatunnisteen paikkamerkki 7"/>
          <p:cNvSpPr>
            <a:spLocks noGrp="1"/>
          </p:cNvSpPr>
          <p:nvPr>
            <p:ph type="ftr" sz="quarter" idx="11"/>
          </p:nvPr>
        </p:nvSpPr>
        <p:spPr/>
        <p:txBody>
          <a:bodyPr/>
          <a:lstStyle>
            <a:extLst/>
          </a:lstStyle>
          <a:p>
            <a:endParaRPr lang="fi-FI"/>
          </a:p>
        </p:txBody>
      </p:sp>
      <p:sp>
        <p:nvSpPr>
          <p:cNvPr id="9" name="Dian numeron paikkamerkki 8"/>
          <p:cNvSpPr>
            <a:spLocks noGrp="1"/>
          </p:cNvSpPr>
          <p:nvPr>
            <p:ph type="sldNum" sz="quarter" idx="12"/>
          </p:nvPr>
        </p:nvSpPr>
        <p:spPr/>
        <p:txBody>
          <a:bodyPr/>
          <a:lstStyle>
            <a:extLst/>
          </a:lstStyle>
          <a:p>
            <a:fld id="{158BB25C-6513-4280-890F-162B2110296B}" type="slidenum">
              <a:rPr lang="fi-FI" smtClean="0"/>
              <a:pPr/>
              <a:t>‹#›</a:t>
            </a:fld>
            <a:endParaRPr lang="fi-FI"/>
          </a:p>
        </p:txBody>
      </p:sp>
      <p:sp>
        <p:nvSpPr>
          <p:cNvPr id="16" name="Suorakulmi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Suorakulmi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Suorakulmi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Suorakulmi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Suorakulmi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Suorakulmi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uorakulmi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Suorakulmi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Suorakulmi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914400" y="512064"/>
            <a:ext cx="7772400" cy="914400"/>
          </a:xfrm>
        </p:spPr>
        <p:txBody>
          <a:bodyPr/>
          <a:lstStyle>
            <a:lvl1pPr>
              <a:defRPr sz="4000" cap="none" baseline="0"/>
            </a:lvl1pPr>
            <a:extLst/>
          </a:lstStyle>
          <a:p>
            <a:r>
              <a:rPr kumimoji="0" lang="fi-FI" smtClean="0"/>
              <a:t>Muokkaa perustyyl. napsautt.</a:t>
            </a:r>
            <a:endParaRPr kumimoji="0" lang="en-US"/>
          </a:p>
        </p:txBody>
      </p:sp>
      <p:sp>
        <p:nvSpPr>
          <p:cNvPr id="3" name="Päivämäärän paikkamerkki 2"/>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4" name="Alatunnisteen paikkamerkki 3"/>
          <p:cNvSpPr>
            <a:spLocks noGrp="1"/>
          </p:cNvSpPr>
          <p:nvPr>
            <p:ph type="ftr" sz="quarter" idx="11"/>
          </p:nvPr>
        </p:nvSpPr>
        <p:spPr/>
        <p:txBody>
          <a:bodyPr/>
          <a:lstStyle>
            <a:extLst/>
          </a:lstStyle>
          <a:p>
            <a:endParaRPr lang="fi-FI"/>
          </a:p>
        </p:txBody>
      </p:sp>
      <p:sp>
        <p:nvSpPr>
          <p:cNvPr id="5" name="Dian numeron paikkamerkki 4"/>
          <p:cNvSpPr>
            <a:spLocks noGrp="1"/>
          </p:cNvSpPr>
          <p:nvPr>
            <p:ph type="sldNum" sz="quarter" idx="12"/>
          </p:nvPr>
        </p:nvSpPr>
        <p:spPr/>
        <p:txBody>
          <a:bodyPr/>
          <a:lstStyle>
            <a:extLst/>
          </a:lstStyle>
          <a:p>
            <a:fld id="{158BB25C-6513-4280-890F-162B2110296B}"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3" name="Alatunnisteen paikkamerkki 2"/>
          <p:cNvSpPr>
            <a:spLocks noGrp="1"/>
          </p:cNvSpPr>
          <p:nvPr>
            <p:ph type="ftr" sz="quarter" idx="11"/>
          </p:nvPr>
        </p:nvSpPr>
        <p:spPr/>
        <p:txBody>
          <a:bodyPr/>
          <a:lstStyle>
            <a:extLst/>
          </a:lstStyle>
          <a:p>
            <a:endParaRPr lang="fi-FI"/>
          </a:p>
        </p:txBody>
      </p:sp>
      <p:sp>
        <p:nvSpPr>
          <p:cNvPr id="4" name="Dian numeron paikkamerkki 3"/>
          <p:cNvSpPr>
            <a:spLocks noGrp="1"/>
          </p:cNvSpPr>
          <p:nvPr>
            <p:ph type="sldNum" sz="quarter" idx="12"/>
          </p:nvPr>
        </p:nvSpPr>
        <p:spPr/>
        <p:txBody>
          <a:bodyPr/>
          <a:lstStyle>
            <a:extLst/>
          </a:lstStyle>
          <a:p>
            <a:fld id="{158BB25C-6513-4280-890F-162B2110296B}"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85800" y="273050"/>
            <a:ext cx="8229600" cy="1162050"/>
          </a:xfrm>
        </p:spPr>
        <p:txBody>
          <a:bodyPr anchor="ctr"/>
          <a:lstStyle>
            <a:lvl1pPr algn="l">
              <a:buNone/>
              <a:defRPr sz="3600" b="0"/>
            </a:lvl1pPr>
            <a:extLst/>
          </a:lstStyle>
          <a:p>
            <a:r>
              <a:rPr kumimoji="0" lang="fi-FI" smtClean="0"/>
              <a:t>Muokkaa perustyyl. napsautt.</a:t>
            </a:r>
            <a:endParaRPr kumimoji="0" lang="en-US"/>
          </a:p>
        </p:txBody>
      </p:sp>
      <p:sp>
        <p:nvSpPr>
          <p:cNvPr id="3" name="Tekstin paikkamerkki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7F63636C-0A36-428E-9D8B-0B839E67FB0D}" type="datetimeFigureOut">
              <a:rPr lang="fi-FI" smtClean="0"/>
              <a:pPr/>
              <a:t>8.11.2014</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158BB25C-6513-4280-890F-162B2110296B}"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8" name="Suorakulmi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uora yhdysviiva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Ryhmä 9"/>
          <p:cNvGrpSpPr/>
          <p:nvPr/>
        </p:nvGrpSpPr>
        <p:grpSpPr>
          <a:xfrm rot="5400000">
            <a:off x="8514581" y="1219200"/>
            <a:ext cx="132763" cy="128466"/>
            <a:chOff x="6668087" y="1297746"/>
            <a:chExt cx="161840" cy="156602"/>
          </a:xfrm>
        </p:grpSpPr>
        <p:cxnSp>
          <p:nvCxnSpPr>
            <p:cNvPr id="15" name="Suora yhdysviiva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uora yhdysviiva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Otsikk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i-FI" smtClean="0"/>
              <a:t>Muokkaa perustyyl. napsautt.</a:t>
            </a:r>
            <a:endParaRPr kumimoji="0" lang="en-US"/>
          </a:p>
        </p:txBody>
      </p:sp>
      <p:sp>
        <p:nvSpPr>
          <p:cNvPr id="3" name="Kuvan paikkamerkki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i-FI" smtClean="0"/>
              <a:t>Lisää kuva napsauttamalla kuvaketta</a:t>
            </a:r>
            <a:endParaRPr kumimoji="0" lang="en-US"/>
          </a:p>
        </p:txBody>
      </p:sp>
      <p:sp>
        <p:nvSpPr>
          <p:cNvPr id="4" name="Tekstin paikkamerkki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i-FI" smtClean="0"/>
              <a:t>Muokkaa tekstin perustyylejä napsauttamalla</a:t>
            </a:r>
          </a:p>
        </p:txBody>
      </p:sp>
      <p:grpSp>
        <p:nvGrpSpPr>
          <p:cNvPr id="14" name="Ryhmä 13"/>
          <p:cNvGrpSpPr/>
          <p:nvPr/>
        </p:nvGrpSpPr>
        <p:grpSpPr>
          <a:xfrm rot="5400000">
            <a:off x="8666981" y="1371600"/>
            <a:ext cx="132763" cy="128466"/>
            <a:chOff x="6668087" y="1297746"/>
            <a:chExt cx="161840" cy="156602"/>
          </a:xfrm>
        </p:grpSpPr>
        <p:cxnSp>
          <p:nvCxnSpPr>
            <p:cNvPr id="11" name="Suora yhdysviiva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Ryhmä 17"/>
          <p:cNvGrpSpPr/>
          <p:nvPr/>
        </p:nvGrpSpPr>
        <p:grpSpPr>
          <a:xfrm rot="5400000">
            <a:off x="8320088" y="1474763"/>
            <a:ext cx="132763" cy="128466"/>
            <a:chOff x="6668087" y="1297746"/>
            <a:chExt cx="161840" cy="156602"/>
          </a:xfrm>
        </p:grpSpPr>
        <p:cxnSp>
          <p:nvCxnSpPr>
            <p:cNvPr id="19" name="Suora yhdysviiva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Päivämäärän paikkamerkki 4"/>
          <p:cNvSpPr>
            <a:spLocks noGrp="1"/>
          </p:cNvSpPr>
          <p:nvPr>
            <p:ph type="dt" sz="half" idx="10"/>
          </p:nvPr>
        </p:nvSpPr>
        <p:spPr>
          <a:xfrm>
            <a:off x="6477000" y="55499"/>
            <a:ext cx="2133600" cy="365125"/>
          </a:xfrm>
        </p:spPr>
        <p:txBody>
          <a:bodyPr/>
          <a:lstStyle>
            <a:extLst/>
          </a:lstStyle>
          <a:p>
            <a:fld id="{7F63636C-0A36-428E-9D8B-0B839E67FB0D}" type="datetimeFigureOut">
              <a:rPr lang="fi-FI" smtClean="0"/>
              <a:pPr/>
              <a:t>8.11.2014</a:t>
            </a:fld>
            <a:endParaRPr lang="fi-FI"/>
          </a:p>
        </p:txBody>
      </p:sp>
      <p:sp>
        <p:nvSpPr>
          <p:cNvPr id="6" name="Alatunnisteen paikkamerkki 5"/>
          <p:cNvSpPr>
            <a:spLocks noGrp="1"/>
          </p:cNvSpPr>
          <p:nvPr>
            <p:ph type="ftr" sz="quarter" idx="11"/>
          </p:nvPr>
        </p:nvSpPr>
        <p:spPr>
          <a:xfrm>
            <a:off x="914400" y="55499"/>
            <a:ext cx="5562600" cy="365125"/>
          </a:xfrm>
        </p:spPr>
        <p:txBody>
          <a:bodyPr/>
          <a:lstStyle>
            <a:extLst/>
          </a:lstStyle>
          <a:p>
            <a:endParaRPr lang="fi-FI"/>
          </a:p>
        </p:txBody>
      </p:sp>
      <p:sp>
        <p:nvSpPr>
          <p:cNvPr id="7" name="Dian numeron paikkamerkki 6"/>
          <p:cNvSpPr>
            <a:spLocks noGrp="1"/>
          </p:cNvSpPr>
          <p:nvPr>
            <p:ph type="sldNum" sz="quarter" idx="12"/>
          </p:nvPr>
        </p:nvSpPr>
        <p:spPr>
          <a:xfrm>
            <a:off x="8610600" y="55499"/>
            <a:ext cx="457200" cy="365125"/>
          </a:xfrm>
        </p:spPr>
        <p:txBody>
          <a:bodyPr/>
          <a:lstStyle>
            <a:extLst/>
          </a:lstStyle>
          <a:p>
            <a:fld id="{158BB25C-6513-4280-890F-162B2110296B}"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uorakulmi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Suorakulmi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uorakulmi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Suorakulmi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Suorakulmi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Suorakulmi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Suorakulmi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Suorakulmi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Suorakulmi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Otsikon paikkamerkki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i-FI" smtClean="0"/>
              <a:t>Muokkaa perustyyl. napsautt.</a:t>
            </a:r>
            <a:endParaRPr kumimoji="0" lang="en-US"/>
          </a:p>
        </p:txBody>
      </p:sp>
      <p:sp>
        <p:nvSpPr>
          <p:cNvPr id="13" name="Tekstin paikkamerkki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4" name="Päivämäärän paikkamerkki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F63636C-0A36-428E-9D8B-0B839E67FB0D}" type="datetimeFigureOut">
              <a:rPr lang="fi-FI" smtClean="0"/>
              <a:pPr/>
              <a:t>8.11.2014</a:t>
            </a:fld>
            <a:endParaRPr lang="fi-FI"/>
          </a:p>
        </p:txBody>
      </p:sp>
      <p:sp>
        <p:nvSpPr>
          <p:cNvPr id="3" name="Alatunnisteen paikkamerk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i-FI"/>
          </a:p>
        </p:txBody>
      </p:sp>
      <p:sp>
        <p:nvSpPr>
          <p:cNvPr id="23" name="Dian numeron paikkamerkki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58BB25C-6513-4280-890F-162B2110296B}" type="slidenum">
              <a:rPr lang="fi-FI" smtClean="0"/>
              <a:pPr/>
              <a:t>‹#›</a:t>
            </a:fld>
            <a:endParaRPr lang="fi-F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reativecommons.org/licenses/by-sa/4.0/"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512064"/>
            <a:ext cx="8229600" cy="1404768"/>
          </a:xfrm>
        </p:spPr>
        <p:txBody>
          <a:bodyPr/>
          <a:lstStyle/>
          <a:p>
            <a:r>
              <a:rPr lang="fi-FI" dirty="0" smtClean="0"/>
              <a:t>Työsuojeluohje</a:t>
            </a:r>
            <a:br>
              <a:rPr lang="fi-FI" dirty="0" smtClean="0"/>
            </a:br>
            <a:r>
              <a:rPr lang="fi-FI" dirty="0" smtClean="0"/>
              <a:t>Hallintalaitteet</a:t>
            </a:r>
            <a:br>
              <a:rPr lang="fi-FI" dirty="0" smtClean="0"/>
            </a:br>
            <a:r>
              <a:rPr lang="fi-FI" dirty="0" smtClean="0"/>
              <a:t>OIKOHÖYLÄ</a:t>
            </a:r>
            <a:endParaRPr lang="fi-FI" dirty="0"/>
          </a:p>
        </p:txBody>
      </p:sp>
      <p:sp>
        <p:nvSpPr>
          <p:cNvPr id="3" name="Sisällön paikkamerkki 2"/>
          <p:cNvSpPr>
            <a:spLocks noGrp="1"/>
          </p:cNvSpPr>
          <p:nvPr>
            <p:ph sz="half" idx="1"/>
          </p:nvPr>
        </p:nvSpPr>
        <p:spPr>
          <a:xfrm>
            <a:off x="467544" y="1844824"/>
            <a:ext cx="4038600" cy="4525963"/>
          </a:xfrm>
        </p:spPr>
        <p:txBody>
          <a:bodyPr>
            <a:normAutofit fontScale="55000" lnSpcReduction="20000"/>
          </a:bodyPr>
          <a:lstStyle/>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sz="3600" dirty="0" smtClean="0"/>
          </a:p>
          <a:p>
            <a:pPr>
              <a:buNone/>
            </a:pPr>
            <a:r>
              <a:rPr lang="fi-FI" sz="3600" dirty="0" smtClean="0"/>
              <a:t>Copyright Urho Moilanen, 2014</a:t>
            </a:r>
          </a:p>
        </p:txBody>
      </p:sp>
      <p:sp>
        <p:nvSpPr>
          <p:cNvPr id="6" name="Sisällön paikkamerkki 5"/>
          <p:cNvSpPr>
            <a:spLocks noGrp="1"/>
          </p:cNvSpPr>
          <p:nvPr>
            <p:ph sz="half" idx="2"/>
          </p:nvPr>
        </p:nvSpPr>
        <p:spPr>
          <a:xfrm>
            <a:off x="4211960" y="1770501"/>
            <a:ext cx="4481984" cy="4525963"/>
          </a:xfrm>
        </p:spPr>
        <p:txBody>
          <a:bodyPr>
            <a:normAutofit fontScale="55000" lnSpcReduction="20000"/>
          </a:bodyPr>
          <a:lstStyle/>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endParaRPr lang="fi-FI" dirty="0" smtClean="0"/>
          </a:p>
          <a:p>
            <a:pPr>
              <a:buNone/>
            </a:pPr>
            <a:endParaRPr lang="fi-FI" dirty="0" smtClean="0"/>
          </a:p>
          <a:p>
            <a:pPr>
              <a:buNone/>
            </a:pPr>
            <a:r>
              <a:rPr lang="fi-FI" sz="3600" dirty="0" smtClean="0"/>
              <a:t>Tämä teos on lisensoitu</a:t>
            </a:r>
          </a:p>
          <a:p>
            <a:pPr>
              <a:buNone/>
            </a:pPr>
            <a:r>
              <a:rPr lang="fi-FI" sz="3600" dirty="0" smtClean="0"/>
              <a:t> </a:t>
            </a:r>
            <a:r>
              <a:rPr lang="fi-FI" sz="3600" dirty="0" err="1" smtClean="0">
                <a:hlinkClick r:id="rId2"/>
              </a:rPr>
              <a:t>Creative</a:t>
            </a:r>
            <a:r>
              <a:rPr lang="fi-FI" sz="3600" dirty="0" smtClean="0">
                <a:hlinkClick r:id="rId2"/>
              </a:rPr>
              <a:t>  </a:t>
            </a:r>
            <a:r>
              <a:rPr lang="fi-FI" sz="3600" dirty="0" err="1" smtClean="0">
                <a:hlinkClick r:id="rId2"/>
              </a:rPr>
              <a:t>Commons</a:t>
            </a:r>
            <a:r>
              <a:rPr lang="fi-FI" sz="3600" dirty="0" smtClean="0">
                <a:hlinkClick r:id="rId2"/>
              </a:rPr>
              <a:t> Nimeä </a:t>
            </a:r>
            <a:r>
              <a:rPr lang="fi-FI" sz="3600" dirty="0" err="1" smtClean="0">
                <a:hlinkClick r:id="rId2"/>
              </a:rPr>
              <a:t>-JaaSamoin</a:t>
            </a:r>
            <a:r>
              <a:rPr lang="fi-FI" sz="3600" dirty="0" smtClean="0">
                <a:hlinkClick r:id="rId2"/>
              </a:rPr>
              <a:t> </a:t>
            </a:r>
          </a:p>
          <a:p>
            <a:pPr>
              <a:buNone/>
            </a:pPr>
            <a:r>
              <a:rPr lang="fi-FI" sz="3600" dirty="0" smtClean="0">
                <a:hlinkClick r:id="rId2"/>
              </a:rPr>
              <a:t>4.0 Kansainvälinen  </a:t>
            </a:r>
            <a:r>
              <a:rPr lang="fi-FI" sz="3600" dirty="0" smtClean="0"/>
              <a:t>–käyttöluvalla.</a:t>
            </a:r>
          </a:p>
          <a:p>
            <a:pPr>
              <a:buNone/>
            </a:pPr>
            <a:r>
              <a:rPr lang="fi-FI" sz="3600" dirty="0" smtClean="0"/>
              <a:t>Kuvat: Urho Moilanen 2014, </a:t>
            </a:r>
            <a:r>
              <a:rPr lang="fi-FI" sz="3600" dirty="0" err="1" smtClean="0"/>
              <a:t>All</a:t>
            </a:r>
            <a:r>
              <a:rPr lang="fi-FI" sz="3600" dirty="0" smtClean="0"/>
              <a:t> </a:t>
            </a:r>
            <a:r>
              <a:rPr lang="fi-FI" sz="3600" dirty="0" err="1" smtClean="0"/>
              <a:t>rights</a:t>
            </a:r>
            <a:r>
              <a:rPr lang="fi-FI" sz="3600" dirty="0" smtClean="0"/>
              <a:t> </a:t>
            </a:r>
          </a:p>
          <a:p>
            <a:pPr>
              <a:buNone/>
            </a:pPr>
            <a:r>
              <a:rPr lang="fi-FI" sz="3600" dirty="0" err="1" smtClean="0"/>
              <a:t>r</a:t>
            </a:r>
            <a:r>
              <a:rPr lang="fi-FI" sz="3600" smtClean="0"/>
              <a:t>eserved</a:t>
            </a:r>
            <a:r>
              <a:rPr lang="fi-FI" sz="3600" dirty="0" smtClean="0"/>
              <a:t> </a:t>
            </a:r>
            <a:r>
              <a:rPr lang="fi-FI" sz="3600" baseline="30000" dirty="0" smtClean="0"/>
              <a:t>1 (dia 12)</a:t>
            </a:r>
          </a:p>
          <a:p>
            <a:endParaRPr lang="fi-FI" baseline="30000" dirty="0"/>
          </a:p>
        </p:txBody>
      </p:sp>
      <p:pic>
        <p:nvPicPr>
          <p:cNvPr id="7" name="Picture 2" descr="C:\Users\HP\Desktop\88x31.png"/>
          <p:cNvPicPr>
            <a:picLocks noChangeAspect="1" noChangeArrowheads="1"/>
          </p:cNvPicPr>
          <p:nvPr/>
        </p:nvPicPr>
        <p:blipFill>
          <a:blip r:embed="rId3" cstate="print"/>
          <a:srcRect/>
          <a:stretch>
            <a:fillRect/>
          </a:stretch>
        </p:blipFill>
        <p:spPr bwMode="auto">
          <a:xfrm>
            <a:off x="4355976" y="3789040"/>
            <a:ext cx="1117460" cy="3936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TOIMET HÖYLÄYKSEN JÄLKEEN</a:t>
            </a:r>
            <a:endParaRPr lang="fi-FI" dirty="0"/>
          </a:p>
        </p:txBody>
      </p:sp>
      <p:sp>
        <p:nvSpPr>
          <p:cNvPr id="3" name="Sisällön paikkamerkki 2"/>
          <p:cNvSpPr>
            <a:spLocks noGrp="1"/>
          </p:cNvSpPr>
          <p:nvPr>
            <p:ph idx="1"/>
          </p:nvPr>
        </p:nvSpPr>
        <p:spPr/>
        <p:txBody>
          <a:bodyPr/>
          <a:lstStyle/>
          <a:p>
            <a:r>
              <a:rPr lang="fi-FI" dirty="0" smtClean="0"/>
              <a:t>Katkaise virta.</a:t>
            </a:r>
          </a:p>
          <a:p>
            <a:r>
              <a:rPr lang="fi-FI" dirty="0" smtClean="0"/>
              <a:t>Säädä suojalaite siten, että </a:t>
            </a:r>
            <a:r>
              <a:rPr lang="fi-FI" dirty="0" err="1" smtClean="0"/>
              <a:t>kutterin/kurson</a:t>
            </a:r>
            <a:r>
              <a:rPr lang="fi-FI" dirty="0" smtClean="0"/>
              <a:t> aukko sulkeutuu kokonaan.</a:t>
            </a:r>
          </a:p>
          <a:p>
            <a:r>
              <a:rPr lang="fi-FI" dirty="0" smtClean="0"/>
              <a:t>Puhdista kone, kun se on pysähtynyt</a:t>
            </a:r>
            <a:r>
              <a:rPr lang="fi-FI" dirty="0" smtClean="0">
                <a:ln>
                  <a:solidFill>
                    <a:srgbClr val="00B0F0"/>
                  </a:solidFill>
                </a:ln>
              </a:rPr>
              <a:t>.</a:t>
            </a:r>
            <a:endParaRPr lang="fi-FI" dirty="0">
              <a:ln>
                <a:solidFill>
                  <a:srgbClr val="00B0F0"/>
                </a:solidFill>
              </a:l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4400" y="512064"/>
            <a:ext cx="7772400" cy="108624"/>
          </a:xfrm>
        </p:spPr>
        <p:txBody>
          <a:bodyPr/>
          <a:lstStyle/>
          <a:p>
            <a:endParaRPr lang="fi-FI" dirty="0"/>
          </a:p>
        </p:txBody>
      </p:sp>
      <p:sp>
        <p:nvSpPr>
          <p:cNvPr id="3" name="Sisällön paikkamerkki 2"/>
          <p:cNvSpPr>
            <a:spLocks noGrp="1"/>
          </p:cNvSpPr>
          <p:nvPr>
            <p:ph idx="1"/>
          </p:nvPr>
        </p:nvSpPr>
        <p:spPr>
          <a:xfrm>
            <a:off x="914400" y="1052736"/>
            <a:ext cx="7772400" cy="5302824"/>
          </a:xfrm>
        </p:spPr>
        <p:txBody>
          <a:bodyPr>
            <a:normAutofit/>
          </a:bodyPr>
          <a:lstStyle/>
          <a:p>
            <a:pPr>
              <a:buNone/>
            </a:pPr>
            <a:r>
              <a:rPr lang="fi-FI" sz="2000" u="sng" smtClean="0"/>
              <a:t>Lähteet</a:t>
            </a:r>
            <a:r>
              <a:rPr lang="fi-FI" sz="2000" u="sng" dirty="0" smtClean="0"/>
              <a:t>: </a:t>
            </a:r>
          </a:p>
          <a:p>
            <a:pPr>
              <a:buNone/>
            </a:pPr>
            <a:r>
              <a:rPr lang="fi-FI" sz="2000" dirty="0" err="1" smtClean="0"/>
              <a:t>Inki</a:t>
            </a:r>
            <a:r>
              <a:rPr lang="fi-FI" sz="2000" dirty="0" smtClean="0"/>
              <a:t>, J.,  Lindfors, E. &amp; </a:t>
            </a:r>
            <a:r>
              <a:rPr lang="fi-FI" sz="2000" dirty="0" err="1" smtClean="0"/>
              <a:t>Sohlo</a:t>
            </a:r>
            <a:r>
              <a:rPr lang="fi-FI" sz="2000" dirty="0" smtClean="0"/>
              <a:t>, J. (toim.). Käsityön</a:t>
            </a:r>
          </a:p>
          <a:p>
            <a:pPr>
              <a:buNone/>
            </a:pPr>
            <a:r>
              <a:rPr lang="fi-FI" sz="2000" dirty="0" smtClean="0"/>
              <a:t>työturvallisuusopas.  Opetushallitus  Oppaat ja Käsikirjat  2011: 15. </a:t>
            </a:r>
          </a:p>
          <a:p>
            <a:pPr>
              <a:buNone/>
            </a:pPr>
            <a:r>
              <a:rPr lang="fi-FI" sz="2000" dirty="0" smtClean="0"/>
              <a:t>Tampere: </a:t>
            </a:r>
            <a:r>
              <a:rPr lang="fi-FI" sz="2000" dirty="0" err="1" smtClean="0"/>
              <a:t>Juvenes</a:t>
            </a:r>
            <a:r>
              <a:rPr lang="fi-FI" sz="2000" dirty="0" smtClean="0"/>
              <a:t> </a:t>
            </a:r>
            <a:r>
              <a:rPr lang="fi-FI" sz="2000" dirty="0" err="1" smtClean="0"/>
              <a:t>Print</a:t>
            </a:r>
            <a:r>
              <a:rPr lang="fi-FI" sz="2000" dirty="0" smtClean="0"/>
              <a:t> – Suomen Yliopistopaino  Oy, 2012.</a:t>
            </a:r>
            <a:br>
              <a:rPr lang="fi-FI" sz="2000" dirty="0" smtClean="0"/>
            </a:br>
            <a:endParaRPr lang="fi-FI" sz="2000" dirty="0" smtClean="0"/>
          </a:p>
          <a:p>
            <a:pPr>
              <a:buNone/>
            </a:pPr>
            <a:endParaRPr lang="fi-FI" sz="2000" dirty="0" smtClean="0"/>
          </a:p>
          <a:p>
            <a:pPr>
              <a:buNone/>
            </a:pPr>
            <a:r>
              <a:rPr lang="fi-FI" sz="2400" dirty="0" smtClean="0"/>
              <a:t>			</a:t>
            </a:r>
            <a:r>
              <a:rPr lang="fi-FI" sz="1700" dirty="0" smtClean="0"/>
              <a:t>			</a:t>
            </a:r>
          </a:p>
          <a:p>
            <a:endParaRPr lang="fi-FI" sz="2400" dirty="0" smtClean="0"/>
          </a:p>
          <a:p>
            <a:endParaRPr lang="fi-FI" sz="2400" dirty="0" smtClean="0"/>
          </a:p>
          <a:p>
            <a:endParaRPr lang="fi-FI"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4400" y="512064"/>
            <a:ext cx="7772400" cy="324648"/>
          </a:xfrm>
        </p:spPr>
        <p:txBody>
          <a:bodyPr/>
          <a:lstStyle/>
          <a:p>
            <a:endParaRPr lang="fi-FI" dirty="0"/>
          </a:p>
        </p:txBody>
      </p:sp>
      <p:sp>
        <p:nvSpPr>
          <p:cNvPr id="3" name="Sisällön paikkamerkki 2"/>
          <p:cNvSpPr>
            <a:spLocks noGrp="1"/>
          </p:cNvSpPr>
          <p:nvPr>
            <p:ph idx="1"/>
          </p:nvPr>
        </p:nvSpPr>
        <p:spPr>
          <a:xfrm>
            <a:off x="914400" y="1052736"/>
            <a:ext cx="7772400" cy="5302824"/>
          </a:xfrm>
        </p:spPr>
        <p:txBody>
          <a:bodyPr>
            <a:normAutofit fontScale="55000" lnSpcReduction="20000"/>
          </a:bodyPr>
          <a:lstStyle/>
          <a:p>
            <a:pPr>
              <a:buNone/>
            </a:pPr>
            <a:endParaRPr lang="fi-FI" sz="2000" dirty="0" smtClean="0"/>
          </a:p>
          <a:p>
            <a:pPr>
              <a:buNone/>
            </a:pPr>
            <a:r>
              <a:rPr lang="fi-FI" sz="3600" dirty="0" smtClean="0"/>
              <a:t>OIKOHÖYLÄ –työsuojeluohje on koostettu  </a:t>
            </a:r>
          </a:p>
          <a:p>
            <a:pPr>
              <a:buNone/>
            </a:pPr>
            <a:r>
              <a:rPr lang="fi-FI" sz="3600" dirty="0" smtClean="0"/>
              <a:t>kevätlukukaudella 2014  tieto- ja viestintätekniikan </a:t>
            </a:r>
          </a:p>
          <a:p>
            <a:pPr>
              <a:buNone/>
            </a:pPr>
            <a:r>
              <a:rPr lang="fi-FI" sz="3600" dirty="0" smtClean="0"/>
              <a:t>opetuskäytön kehittämishankkeessa  </a:t>
            </a:r>
            <a:r>
              <a:rPr lang="fi-FI" sz="3600" i="1" dirty="0" smtClean="0"/>
              <a:t>Jokirannan verkot – </a:t>
            </a:r>
          </a:p>
          <a:p>
            <a:pPr>
              <a:buNone/>
            </a:pPr>
            <a:r>
              <a:rPr lang="fi-FI" sz="3600" i="1" dirty="0" smtClean="0"/>
              <a:t>verkko-oppimisen lisääminen yläkoululla.</a:t>
            </a:r>
            <a:r>
              <a:rPr lang="fi-FI" sz="3600" dirty="0" smtClean="0"/>
              <a:t>  Jokirannan </a:t>
            </a:r>
          </a:p>
          <a:p>
            <a:pPr>
              <a:buNone/>
            </a:pPr>
            <a:r>
              <a:rPr lang="fi-FI" sz="3600" dirty="0" smtClean="0"/>
              <a:t>koulun hankkeen ovat  rahoittaneet Opetushallitus ja </a:t>
            </a:r>
          </a:p>
          <a:p>
            <a:pPr>
              <a:buNone/>
            </a:pPr>
            <a:r>
              <a:rPr lang="fi-FI" sz="3600" dirty="0" smtClean="0"/>
              <a:t>Ylivieskan kaupunki.</a:t>
            </a:r>
          </a:p>
          <a:p>
            <a:pPr>
              <a:buNone/>
            </a:pPr>
            <a:endParaRPr lang="fi-FI" sz="3200" dirty="0" smtClean="0"/>
          </a:p>
          <a:p>
            <a:pPr>
              <a:buNone/>
            </a:pPr>
            <a:r>
              <a:rPr lang="fi-FI" sz="3600" baseline="30000" dirty="0" smtClean="0"/>
              <a:t>1 </a:t>
            </a:r>
            <a:r>
              <a:rPr lang="fi-FI" sz="3600" dirty="0" smtClean="0"/>
              <a:t>Voit vapaasti jakaa ja käyttää tätä teosta, kunhan vaihdat valokuvien </a:t>
            </a:r>
          </a:p>
          <a:p>
            <a:pPr>
              <a:buNone/>
            </a:pPr>
            <a:r>
              <a:rPr lang="fi-FI" sz="3600" dirty="0" smtClean="0"/>
              <a:t>tilalle omat kuvat, mainitset tämän teoksen lähteenä ja julkaiset </a:t>
            </a:r>
          </a:p>
          <a:p>
            <a:pPr>
              <a:buNone/>
            </a:pPr>
            <a:r>
              <a:rPr lang="fi-FI" sz="3600" dirty="0" smtClean="0"/>
              <a:t>teoksesi samalla lisenssillä.</a:t>
            </a:r>
            <a:br>
              <a:rPr lang="fi-FI" sz="3600" dirty="0" smtClean="0"/>
            </a:br>
            <a:endParaRPr lang="fi-FI" sz="3600" dirty="0" smtClean="0"/>
          </a:p>
          <a:p>
            <a:pPr>
              <a:buNone/>
            </a:pPr>
            <a:r>
              <a:rPr lang="fi-FI" sz="3600" dirty="0" smtClean="0"/>
              <a:t>Kun tuot tilalle kuvia oppilaillesi tutuista koneista ja laitteista, saat </a:t>
            </a:r>
          </a:p>
          <a:p>
            <a:pPr>
              <a:buNone/>
            </a:pPr>
            <a:r>
              <a:rPr lang="fi-FI" sz="3600" dirty="0" smtClean="0"/>
              <a:t>kuvaa klikkaamalla näkyviin toiminnon </a:t>
            </a:r>
            <a:r>
              <a:rPr lang="fi-FI" sz="3600" b="1" dirty="0" smtClean="0"/>
              <a:t>Muuta kuva</a:t>
            </a:r>
            <a:r>
              <a:rPr lang="fi-FI" sz="3600" dirty="0" smtClean="0"/>
              <a:t>. Tällöin voit </a:t>
            </a:r>
          </a:p>
          <a:p>
            <a:pPr>
              <a:buNone/>
            </a:pPr>
            <a:r>
              <a:rPr lang="fi-FI" sz="3600" dirty="0" smtClean="0"/>
              <a:t>hyödyntää alkuperäisiä nuolia siirtämällä niitä omien kuvien </a:t>
            </a:r>
          </a:p>
          <a:p>
            <a:pPr>
              <a:buNone/>
            </a:pPr>
            <a:r>
              <a:rPr lang="fi-FI" sz="3600" dirty="0" smtClean="0"/>
              <a:t>kannalta sopiviin kohtiin.</a:t>
            </a:r>
          </a:p>
          <a:p>
            <a:endParaRPr lang="fi-FI"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TOIMET ENNEN HÖYLÄYSTÄ</a:t>
            </a:r>
            <a:endParaRPr lang="fi-FI" dirty="0"/>
          </a:p>
        </p:txBody>
      </p:sp>
      <p:sp>
        <p:nvSpPr>
          <p:cNvPr id="3" name="Sisällön paikkamerkki 2"/>
          <p:cNvSpPr>
            <a:spLocks noGrp="1"/>
          </p:cNvSpPr>
          <p:nvPr>
            <p:ph idx="1"/>
          </p:nvPr>
        </p:nvSpPr>
        <p:spPr/>
        <p:txBody>
          <a:bodyPr>
            <a:normAutofit/>
          </a:bodyPr>
          <a:lstStyle/>
          <a:p>
            <a:r>
              <a:rPr lang="fi-FI" dirty="0" smtClean="0"/>
              <a:t>Tarkasta, että kone on käyttökunnossa.</a:t>
            </a:r>
          </a:p>
          <a:p>
            <a:r>
              <a:rPr lang="fi-FI" dirty="0" smtClean="0">
                <a:solidFill>
                  <a:srgbClr val="EA5816"/>
                </a:solidFill>
              </a:rPr>
              <a:t>Aseta suojalaite oikein </a:t>
            </a:r>
            <a:r>
              <a:rPr lang="fi-FI" dirty="0" smtClean="0"/>
              <a:t>korkeus- ja sivusuunnassa höylättävän kappaleen mittojen mukaan.</a:t>
            </a:r>
          </a:p>
          <a:p>
            <a:r>
              <a:rPr lang="fi-FI" dirty="0" smtClean="0"/>
              <a:t>Höylättävän kappaleen ulkopuolinen alue kutterista </a:t>
            </a:r>
            <a:r>
              <a:rPr lang="fi-FI" dirty="0"/>
              <a:t>o</a:t>
            </a:r>
            <a:r>
              <a:rPr lang="fi-FI" dirty="0" smtClean="0"/>
              <a:t>n pidettävä suojuksen avulla peitettynä.</a:t>
            </a:r>
          </a:p>
          <a:p>
            <a:r>
              <a:rPr lang="fi-FI" dirty="0" smtClean="0"/>
              <a:t>Määritä höyläyspaksuus asteikolle etupöytää säätämällä.</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260648"/>
            <a:ext cx="8229600" cy="850106"/>
          </a:xfrm>
        </p:spPr>
        <p:txBody>
          <a:bodyPr/>
          <a:lstStyle/>
          <a:p>
            <a:r>
              <a:rPr lang="fi-FI" dirty="0" smtClean="0"/>
              <a:t>HALLINTALAITTEET</a:t>
            </a:r>
            <a:endParaRPr lang="fi-FI" dirty="0"/>
          </a:p>
        </p:txBody>
      </p:sp>
      <p:pic>
        <p:nvPicPr>
          <p:cNvPr id="4" name="Sisällön paikkamerkki 3" descr="IMG_6060.JPG"/>
          <p:cNvPicPr>
            <a:picLocks noGrp="1" noChangeAspect="1"/>
          </p:cNvPicPr>
          <p:nvPr>
            <p:ph idx="1"/>
          </p:nvPr>
        </p:nvPicPr>
        <p:blipFill>
          <a:blip r:embed="rId2" cstate="print"/>
          <a:stretch>
            <a:fillRect/>
          </a:stretch>
        </p:blipFill>
        <p:spPr>
          <a:xfrm>
            <a:off x="464343" y="1179480"/>
            <a:ext cx="7780065" cy="5186710"/>
          </a:xfrm>
        </p:spPr>
      </p:pic>
      <p:sp>
        <p:nvSpPr>
          <p:cNvPr id="5" name="Nuoli oikealle 4"/>
          <p:cNvSpPr/>
          <p:nvPr/>
        </p:nvSpPr>
        <p:spPr>
          <a:xfrm rot="759209">
            <a:off x="513899" y="2450729"/>
            <a:ext cx="154925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Takapöytä</a:t>
            </a:r>
            <a:endParaRPr lang="fi-FI" b="1" dirty="0">
              <a:solidFill>
                <a:srgbClr val="333333"/>
              </a:solidFill>
            </a:endParaRPr>
          </a:p>
        </p:txBody>
      </p:sp>
      <p:sp>
        <p:nvSpPr>
          <p:cNvPr id="6" name="Nuoli vasemmalle 5"/>
          <p:cNvSpPr/>
          <p:nvPr/>
        </p:nvSpPr>
        <p:spPr>
          <a:xfrm rot="20613025">
            <a:off x="6831603" y="1616319"/>
            <a:ext cx="201622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Etupöytä</a:t>
            </a:r>
            <a:endParaRPr lang="fi-FI" b="1" dirty="0">
              <a:solidFill>
                <a:srgbClr val="333333"/>
              </a:solidFill>
            </a:endParaRPr>
          </a:p>
        </p:txBody>
      </p:sp>
      <p:sp>
        <p:nvSpPr>
          <p:cNvPr id="7" name="Kuvatekstinuoli ylös 6"/>
          <p:cNvSpPr/>
          <p:nvPr/>
        </p:nvSpPr>
        <p:spPr>
          <a:xfrm>
            <a:off x="3851920" y="3140968"/>
            <a:ext cx="2016224" cy="1008112"/>
          </a:xfrm>
          <a:prstGeom prst="upArrowCallout">
            <a:avLst>
              <a:gd name="adj1" fmla="val 18032"/>
              <a:gd name="adj2" fmla="val 20122"/>
              <a:gd name="adj3" fmla="val 37775"/>
              <a:gd name="adj4" fmla="val 29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smtClean="0">
                <a:solidFill>
                  <a:srgbClr val="333333"/>
                </a:solidFill>
              </a:rPr>
              <a:t>Kursonsuoja</a:t>
            </a:r>
            <a:endParaRPr lang="fi-FI" b="1" dirty="0">
              <a:solidFill>
                <a:srgbClr val="333333"/>
              </a:solidFill>
            </a:endParaRPr>
          </a:p>
        </p:txBody>
      </p:sp>
      <p:sp>
        <p:nvSpPr>
          <p:cNvPr id="9" name="Kuvatekstinuoli ylös 8"/>
          <p:cNvSpPr/>
          <p:nvPr/>
        </p:nvSpPr>
        <p:spPr>
          <a:xfrm>
            <a:off x="6084168" y="2852936"/>
            <a:ext cx="2592288" cy="1080120"/>
          </a:xfrm>
          <a:prstGeom prst="upArrowCallout">
            <a:avLst>
              <a:gd name="adj1" fmla="val 15421"/>
              <a:gd name="adj2" fmla="val 12480"/>
              <a:gd name="adj3" fmla="val 25636"/>
              <a:gd name="adj4" fmla="val 42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Lastunpaksuuden säätö</a:t>
            </a:r>
            <a:endParaRPr lang="fi-FI" b="1" dirty="0">
              <a:solidFill>
                <a:srgbClr val="333333"/>
              </a:solidFill>
            </a:endParaRPr>
          </a:p>
        </p:txBody>
      </p:sp>
      <p:sp>
        <p:nvSpPr>
          <p:cNvPr id="10" name="Kuvatekstinuoli alas 9"/>
          <p:cNvSpPr/>
          <p:nvPr/>
        </p:nvSpPr>
        <p:spPr>
          <a:xfrm>
            <a:off x="3923928" y="1412776"/>
            <a:ext cx="2138536" cy="554360"/>
          </a:xfrm>
          <a:prstGeom prst="downArrowCallout">
            <a:avLst>
              <a:gd name="adj1" fmla="val 25000"/>
              <a:gd name="adj2" fmla="val 22677"/>
              <a:gd name="adj3" fmla="val 25000"/>
              <a:gd name="adj4" fmla="val 487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Höyläysvaste</a:t>
            </a:r>
            <a:endParaRPr lang="fi-FI" b="1" dirty="0">
              <a:solidFill>
                <a:srgbClr val="33333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HALLINTALAITTEET</a:t>
            </a:r>
            <a:endParaRPr lang="fi-FI" dirty="0"/>
          </a:p>
        </p:txBody>
      </p:sp>
      <p:pic>
        <p:nvPicPr>
          <p:cNvPr id="4" name="Sisällön paikkamerkki 3" descr="IMG_6062.JPG"/>
          <p:cNvPicPr>
            <a:picLocks noGrp="1" noChangeAspect="1"/>
          </p:cNvPicPr>
          <p:nvPr>
            <p:ph idx="1"/>
          </p:nvPr>
        </p:nvPicPr>
        <p:blipFill>
          <a:blip r:embed="rId2" cstate="print"/>
          <a:stretch>
            <a:fillRect/>
          </a:stretch>
        </p:blipFill>
        <p:spPr>
          <a:xfrm>
            <a:off x="1371600" y="1784350"/>
            <a:ext cx="6858000" cy="4572000"/>
          </a:xfrm>
        </p:spPr>
      </p:pic>
      <p:sp>
        <p:nvSpPr>
          <p:cNvPr id="5" name="Nuoli vasemmalle 4"/>
          <p:cNvSpPr/>
          <p:nvPr/>
        </p:nvSpPr>
        <p:spPr>
          <a:xfrm rot="20408104">
            <a:off x="5385174" y="2788146"/>
            <a:ext cx="2766178" cy="10323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Tähti/kolmio -käynnistin</a:t>
            </a:r>
            <a:endParaRPr lang="fi-FI" b="1" dirty="0">
              <a:solidFill>
                <a:srgbClr val="333333"/>
              </a:solidFill>
            </a:endParaRPr>
          </a:p>
        </p:txBody>
      </p:sp>
      <p:sp>
        <p:nvSpPr>
          <p:cNvPr id="6" name="Nuoli vasemmalle 5"/>
          <p:cNvSpPr/>
          <p:nvPr/>
        </p:nvSpPr>
        <p:spPr>
          <a:xfrm rot="1409845">
            <a:off x="3991356" y="4627391"/>
            <a:ext cx="2880320"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Hätä seis - katkaisin</a:t>
            </a:r>
            <a:endParaRPr lang="fi-FI" b="1" dirty="0">
              <a:solidFill>
                <a:srgbClr val="333333"/>
              </a:solidFill>
            </a:endParaRPr>
          </a:p>
        </p:txBody>
      </p:sp>
      <p:sp>
        <p:nvSpPr>
          <p:cNvPr id="8" name="Kuvatekstinuoli ylös 7"/>
          <p:cNvSpPr/>
          <p:nvPr/>
        </p:nvSpPr>
        <p:spPr>
          <a:xfrm>
            <a:off x="1115616" y="4437112"/>
            <a:ext cx="3024336" cy="1224136"/>
          </a:xfrm>
          <a:prstGeom prst="upArrowCallout">
            <a:avLst>
              <a:gd name="adj1" fmla="val 25000"/>
              <a:gd name="adj2" fmla="val 25000"/>
              <a:gd name="adj3" fmla="val 25000"/>
              <a:gd name="adj4" fmla="val 473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Sähkömagneettinen moottorijarru </a:t>
            </a:r>
            <a:r>
              <a:rPr lang="fi-FI" b="1" dirty="0" err="1" smtClean="0">
                <a:solidFill>
                  <a:srgbClr val="333333"/>
                </a:solidFill>
              </a:rPr>
              <a:t>on/off</a:t>
            </a:r>
            <a:endParaRPr lang="fi-FI" b="1" dirty="0">
              <a:solidFill>
                <a:srgbClr val="33333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OIKOHÖYLÄYS</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smtClean="0">
                <a:solidFill>
                  <a:srgbClr val="EA5816"/>
                </a:solidFill>
              </a:rPr>
              <a:t>Säädä suojalaite</a:t>
            </a:r>
            <a:r>
              <a:rPr lang="fi-FI" dirty="0" smtClean="0">
                <a:solidFill>
                  <a:srgbClr val="FF0000"/>
                </a:solidFill>
              </a:rPr>
              <a:t> </a:t>
            </a:r>
            <a:r>
              <a:rPr lang="fi-FI" dirty="0" smtClean="0"/>
              <a:t>höylättävän kappaleen mukaan. Höylättävän kappaleen vähimmäispituus on 400mm, vähimmäispaksuus 10mm ja suurin sallittu lastunpaksuus 2mm.</a:t>
            </a:r>
            <a:endParaRPr lang="fi-FI" dirty="0" smtClean="0">
              <a:ln>
                <a:solidFill>
                  <a:srgbClr val="FF0000"/>
                </a:solidFill>
              </a:ln>
            </a:endParaRPr>
          </a:p>
          <a:p>
            <a:r>
              <a:rPr lang="fi-FI" smtClean="0">
                <a:solidFill>
                  <a:srgbClr val="FF0000"/>
                </a:solidFill>
              </a:rPr>
              <a:t> </a:t>
            </a:r>
            <a:r>
              <a:rPr lang="fi-FI" smtClean="0">
                <a:solidFill>
                  <a:srgbClr val="EA5816"/>
                </a:solidFill>
              </a:rPr>
              <a:t>Laudan </a:t>
            </a:r>
            <a:r>
              <a:rPr lang="fi-FI" dirty="0" smtClean="0">
                <a:solidFill>
                  <a:srgbClr val="EA5816"/>
                </a:solidFill>
              </a:rPr>
              <a:t>lape höylätään kovera puoli alaspäin jommallakummalla seuraavista tavoista:</a:t>
            </a:r>
            <a:endParaRPr lang="fi-FI" dirty="0" smtClean="0">
              <a:solidFill>
                <a:srgbClr val="FF0000"/>
              </a:solidFill>
            </a:endParaRPr>
          </a:p>
          <a:p>
            <a:r>
              <a:rPr lang="fi-FI" dirty="0" smtClean="0">
                <a:solidFill>
                  <a:srgbClr val="EA5816"/>
                </a:solidFill>
              </a:rPr>
              <a:t>Suojalaitteen ali</a:t>
            </a:r>
            <a:r>
              <a:rPr lang="fi-FI" dirty="0" smtClean="0"/>
              <a:t>, jolloin kappaletta painavat kädet liukuvat suojalaitteen yli ja suojalaite ulottuu sivuohjaimeen saakka.</a:t>
            </a:r>
            <a:endParaRPr lang="fi-FI" dirty="0" smtClean="0">
              <a:ln>
                <a:solidFill>
                  <a:srgbClr val="00B0F0"/>
                </a:solidFill>
              </a:ln>
            </a:endParaRPr>
          </a:p>
          <a:p>
            <a:r>
              <a:rPr lang="fi-FI" dirty="0" smtClean="0">
                <a:solidFill>
                  <a:srgbClr val="EA5816"/>
                </a:solidFill>
              </a:rPr>
              <a:t>Työntökahvalla</a:t>
            </a:r>
            <a:r>
              <a:rPr lang="fi-FI" dirty="0" smtClean="0"/>
              <a:t>, jossa on sija molemmille käsille ja alapuolella kynnys, johon laudan pää vastaa. Tällöin sivuohjaimen ja suojalaitteen pään väli on höylättävän kappaleen levyinen. Kun höyläät laudan syrjää, on suojalaite säädettävä uudelleen höylän paksuuden etäisyydelle sivuohjaimesta. Vasen käsi painaa ohjainta pöytää vasten ja oikea käsi työntää sitä eteenpäin.</a:t>
            </a:r>
            <a:endParaRPr lang="fi-FI" dirty="0" smtClean="0">
              <a:ln>
                <a:solidFill>
                  <a:srgbClr val="00B0F0"/>
                </a:solidFill>
              </a:l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457200" y="1196752"/>
            <a:ext cx="8229600" cy="4929411"/>
          </a:xfrm>
        </p:spPr>
        <p:txBody>
          <a:bodyPr/>
          <a:lstStyle/>
          <a:p>
            <a:r>
              <a:rPr lang="fi-FI" dirty="0" smtClean="0">
                <a:solidFill>
                  <a:srgbClr val="EA5816"/>
                </a:solidFill>
              </a:rPr>
              <a:t>Pidä työkappaleesta tukevasti kiinni molemmilla käsillä,</a:t>
            </a:r>
            <a:r>
              <a:rPr lang="fi-FI" dirty="0" smtClean="0">
                <a:solidFill>
                  <a:srgbClr val="FF0000"/>
                </a:solidFill>
              </a:rPr>
              <a:t> </a:t>
            </a:r>
            <a:r>
              <a:rPr lang="fi-FI" dirty="0" smtClean="0"/>
              <a:t>jotta:</a:t>
            </a:r>
          </a:p>
          <a:p>
            <a:r>
              <a:rPr lang="fi-FI" dirty="0" smtClean="0"/>
              <a:t>Kädet eivät lipsahda</a:t>
            </a:r>
          </a:p>
          <a:p>
            <a:r>
              <a:rPr lang="fi-FI" dirty="0" smtClean="0"/>
              <a:t>Työkappale ei horjahda</a:t>
            </a:r>
          </a:p>
          <a:p>
            <a:r>
              <a:rPr lang="fi-FI" dirty="0" smtClean="0"/>
              <a:t>Työkappale ei tempaudu käsistä</a:t>
            </a:r>
          </a:p>
          <a:p>
            <a:r>
              <a:rPr lang="fi-FI" dirty="0" smtClean="0"/>
              <a:t>Oksat ja visainen puu eivät irrota kappaletta käsistäsi.</a:t>
            </a:r>
            <a:endParaRPr lang="fi-F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457200" y="692696"/>
            <a:ext cx="8229600" cy="5433467"/>
          </a:xfrm>
        </p:spPr>
        <p:txBody>
          <a:bodyPr/>
          <a:lstStyle/>
          <a:p>
            <a:r>
              <a:rPr lang="fi-FI" dirty="0" smtClean="0"/>
              <a:t>Laudan lapetta höylättäessä pidä sormet yhdessä kiinni toisissaan laudan päällä ja paina lautaa kämmenellä.</a:t>
            </a:r>
          </a:p>
          <a:p>
            <a:r>
              <a:rPr lang="fi-FI" dirty="0" smtClean="0">
                <a:solidFill>
                  <a:srgbClr val="EA5816"/>
                </a:solidFill>
              </a:rPr>
              <a:t>Käytä silmä- ja kuulosuojaimia.</a:t>
            </a:r>
            <a:endParaRPr lang="fi-FI" dirty="0" smtClean="0">
              <a:solidFill>
                <a:srgbClr val="FF0000"/>
              </a:solidFill>
            </a:endParaRPr>
          </a:p>
          <a:p>
            <a:r>
              <a:rPr lang="fi-FI" dirty="0" smtClean="0"/>
              <a:t>Työn keskeytyessä  pysäytä kone. Aseta suojalaite niin, että kutterin aukko suojautuu kokonaan.</a:t>
            </a:r>
            <a:endParaRPr lang="fi-FI"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Henkilökohtaiset suojaimet</a:t>
            </a:r>
            <a:endParaRPr lang="fi-FI" dirty="0"/>
          </a:p>
        </p:txBody>
      </p:sp>
      <p:pic>
        <p:nvPicPr>
          <p:cNvPr id="4" name="Sisällön paikkamerkki 3" descr="IMG_6066.JPG"/>
          <p:cNvPicPr>
            <a:picLocks noGrp="1" noChangeAspect="1"/>
          </p:cNvPicPr>
          <p:nvPr>
            <p:ph idx="1"/>
          </p:nvPr>
        </p:nvPicPr>
        <p:blipFill>
          <a:blip r:embed="rId2" cstate="print"/>
          <a:stretch>
            <a:fillRect/>
          </a:stretch>
        </p:blipFill>
        <p:spPr>
          <a:xfrm>
            <a:off x="1371600" y="1784350"/>
            <a:ext cx="6858000" cy="4572000"/>
          </a:xfrm>
        </p:spPr>
      </p:pic>
      <p:sp>
        <p:nvSpPr>
          <p:cNvPr id="5" name="Kuvatekstinuoli ylös 4"/>
          <p:cNvSpPr/>
          <p:nvPr/>
        </p:nvSpPr>
        <p:spPr>
          <a:xfrm>
            <a:off x="1691680" y="4293096"/>
            <a:ext cx="1994520"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Suojalasit</a:t>
            </a:r>
            <a:endParaRPr lang="fi-FI" b="1" dirty="0">
              <a:solidFill>
                <a:srgbClr val="333333"/>
              </a:solidFill>
            </a:endParaRPr>
          </a:p>
        </p:txBody>
      </p:sp>
      <p:sp>
        <p:nvSpPr>
          <p:cNvPr id="6" name="Kuvatekstinuoli ylös 5"/>
          <p:cNvSpPr/>
          <p:nvPr/>
        </p:nvSpPr>
        <p:spPr>
          <a:xfrm>
            <a:off x="4716016" y="4293096"/>
            <a:ext cx="2138536"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Kuulosuojaimet</a:t>
            </a:r>
            <a:endParaRPr lang="fi-FI" b="1" dirty="0">
              <a:solidFill>
                <a:srgbClr val="3333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Höyläysvasteen säätäminen</a:t>
            </a:r>
            <a:endParaRPr lang="fi-FI" dirty="0"/>
          </a:p>
        </p:txBody>
      </p:sp>
      <p:pic>
        <p:nvPicPr>
          <p:cNvPr id="10" name="Sisällön paikkamerkki 9" descr="IMG_6064.JPG"/>
          <p:cNvPicPr>
            <a:picLocks noGrp="1" noChangeAspect="1"/>
          </p:cNvPicPr>
          <p:nvPr>
            <p:ph sz="half" idx="1"/>
          </p:nvPr>
        </p:nvPicPr>
        <p:blipFill>
          <a:blip r:embed="rId2" cstate="print"/>
          <a:stretch>
            <a:fillRect/>
          </a:stretch>
        </p:blipFill>
        <p:spPr>
          <a:xfrm>
            <a:off x="465138" y="2686844"/>
            <a:ext cx="4038600" cy="2692400"/>
          </a:xfrm>
        </p:spPr>
      </p:pic>
      <p:pic>
        <p:nvPicPr>
          <p:cNvPr id="8" name="Sisällön paikkamerkki 7" descr="IMG_6065.JPG"/>
          <p:cNvPicPr>
            <a:picLocks noGrp="1" noChangeAspect="1"/>
          </p:cNvPicPr>
          <p:nvPr>
            <p:ph sz="half" idx="2"/>
          </p:nvPr>
        </p:nvPicPr>
        <p:blipFill>
          <a:blip r:embed="rId3" cstate="print"/>
          <a:stretch>
            <a:fillRect/>
          </a:stretch>
        </p:blipFill>
        <p:spPr>
          <a:xfrm>
            <a:off x="4656138" y="2686844"/>
            <a:ext cx="4038600" cy="2692400"/>
          </a:xfrm>
        </p:spPr>
      </p:pic>
      <p:sp>
        <p:nvSpPr>
          <p:cNvPr id="11" name="Kuvatekstinuoli ylös 10"/>
          <p:cNvSpPr/>
          <p:nvPr/>
        </p:nvSpPr>
        <p:spPr>
          <a:xfrm>
            <a:off x="827584" y="4437112"/>
            <a:ext cx="3312368" cy="914400"/>
          </a:xfrm>
          <a:prstGeom prst="upArrowCallout">
            <a:avLst>
              <a:gd name="adj1" fmla="val 25000"/>
              <a:gd name="adj2" fmla="val 25000"/>
              <a:gd name="adj3" fmla="val 25000"/>
              <a:gd name="adj4" fmla="val 5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Lappeen höyläys</a:t>
            </a:r>
            <a:endParaRPr lang="fi-FI" b="1" dirty="0">
              <a:solidFill>
                <a:srgbClr val="333333"/>
              </a:solidFill>
            </a:endParaRPr>
          </a:p>
        </p:txBody>
      </p:sp>
      <p:sp>
        <p:nvSpPr>
          <p:cNvPr id="12" name="Kuvatekstinuoli ylös 11"/>
          <p:cNvSpPr/>
          <p:nvPr/>
        </p:nvSpPr>
        <p:spPr>
          <a:xfrm>
            <a:off x="5220072" y="4509120"/>
            <a:ext cx="2952328"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rgbClr val="333333"/>
                </a:solidFill>
              </a:rPr>
              <a:t>Syrjän höyläys</a:t>
            </a:r>
            <a:endParaRPr lang="fi-FI" b="1" dirty="0">
              <a:solidFill>
                <a:srgbClr val="333333"/>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91</TotalTime>
  <Words>385</Words>
  <Application>Microsoft Office PowerPoint</Application>
  <PresentationFormat>Näytössä katseltava diaesitys (4:3)</PresentationFormat>
  <Paragraphs>83</Paragraphs>
  <Slides>12</Slides>
  <Notes>0</Notes>
  <HiddenSlides>0</HiddenSlides>
  <MMClips>0</MMClips>
  <ScaleCrop>false</ScaleCrop>
  <HeadingPairs>
    <vt:vector size="4" baseType="variant">
      <vt:variant>
        <vt:lpstr>Teema</vt:lpstr>
      </vt:variant>
      <vt:variant>
        <vt:i4>1</vt:i4>
      </vt:variant>
      <vt:variant>
        <vt:lpstr>Dian otsikot</vt:lpstr>
      </vt:variant>
      <vt:variant>
        <vt:i4>12</vt:i4>
      </vt:variant>
    </vt:vector>
  </HeadingPairs>
  <TitlesOfParts>
    <vt:vector size="13" baseType="lpstr">
      <vt:lpstr>Metro</vt:lpstr>
      <vt:lpstr>Työsuojeluohje Hallintalaitteet OIKOHÖYLÄ</vt:lpstr>
      <vt:lpstr>TOIMET ENNEN HÖYLÄYSTÄ</vt:lpstr>
      <vt:lpstr>HALLINTALAITTEET</vt:lpstr>
      <vt:lpstr>HALLINTALAITTEET</vt:lpstr>
      <vt:lpstr>OIKOHÖYLÄYS</vt:lpstr>
      <vt:lpstr>Dia 6</vt:lpstr>
      <vt:lpstr>Dia 7</vt:lpstr>
      <vt:lpstr>Henkilökohtaiset suojaimet</vt:lpstr>
      <vt:lpstr>Höyläysvasteen säätäminen</vt:lpstr>
      <vt:lpstr>TOIMET HÖYLÄYKSEN JÄLKEEN</vt:lpstr>
      <vt:lpstr>Dia 11</vt:lpstr>
      <vt:lpstr>Dia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OIKOHÖYLÄ</dc:title>
  <dc:creator>HP</dc:creator>
  <cp:lastModifiedBy>HP</cp:lastModifiedBy>
  <cp:revision>17</cp:revision>
  <dcterms:created xsi:type="dcterms:W3CDTF">2014-04-01T09:06:17Z</dcterms:created>
  <dcterms:modified xsi:type="dcterms:W3CDTF">2014-11-08T18:33:23Z</dcterms:modified>
</cp:coreProperties>
</file>