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701" r:id="rId3"/>
    <p:sldMasterId id="2147483710" r:id="rId4"/>
    <p:sldMasterId id="2147483724" r:id="rId5"/>
  </p:sldMasterIdLst>
  <p:notesMasterIdLst>
    <p:notesMasterId r:id="rId23"/>
  </p:notesMasterIdLst>
  <p:sldIdLst>
    <p:sldId id="334" r:id="rId6"/>
    <p:sldId id="436" r:id="rId7"/>
    <p:sldId id="425" r:id="rId8"/>
    <p:sldId id="424" r:id="rId9"/>
    <p:sldId id="438" r:id="rId10"/>
    <p:sldId id="423" r:id="rId11"/>
    <p:sldId id="435" r:id="rId12"/>
    <p:sldId id="420" r:id="rId13"/>
    <p:sldId id="352" r:id="rId14"/>
    <p:sldId id="399" r:id="rId15"/>
    <p:sldId id="409" r:id="rId16"/>
    <p:sldId id="410" r:id="rId17"/>
    <p:sldId id="400" r:id="rId18"/>
    <p:sldId id="415" r:id="rId19"/>
    <p:sldId id="416" r:id="rId20"/>
    <p:sldId id="437" r:id="rId21"/>
    <p:sldId id="36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1FFF3"/>
    <a:srgbClr val="FFEDC9"/>
    <a:srgbClr val="009644"/>
    <a:srgbClr val="008E40"/>
    <a:srgbClr val="FFE6C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800" autoAdjust="0"/>
  </p:normalViewPr>
  <p:slideViewPr>
    <p:cSldViewPr snapToGrid="0">
      <p:cViewPr varScale="1">
        <p:scale>
          <a:sx n="162" d="100"/>
          <a:sy n="162" d="100"/>
        </p:scale>
        <p:origin x="1740" y="14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BF870-5165-496B-A921-9ED6010D9BF8}" type="datetimeFigureOut">
              <a:rPr lang="fi-FI" smtClean="0"/>
              <a:t>30.8.2021</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9FF5-8DA1-4DC2-BD9D-8D85D57693C6}" type="slidenum">
              <a:rPr lang="fi-FI" smtClean="0"/>
              <a:t>‹#›</a:t>
            </a:fld>
            <a:endParaRPr lang="fi-FI"/>
          </a:p>
        </p:txBody>
      </p:sp>
    </p:spTree>
    <p:extLst>
      <p:ext uri="{BB962C8B-B14F-4D97-AF65-F5344CB8AC3E}">
        <p14:creationId xmlns:p14="http://schemas.microsoft.com/office/powerpoint/2010/main" val="7804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n kuvan paikkamerkki 1"/>
          <p:cNvSpPr>
            <a:spLocks noGrp="1" noRot="1" noChangeAspect="1" noTextEdit="1"/>
          </p:cNvSpPr>
          <p:nvPr>
            <p:ph type="sldImg"/>
          </p:nvPr>
        </p:nvSpPr>
        <p:spPr>
          <a:ln/>
        </p:spPr>
      </p:sp>
      <p:sp>
        <p:nvSpPr>
          <p:cNvPr id="39939"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cs typeface="Arial" panose="020B0604020202020204" pitchFamily="34" charset="0"/>
            </a:endParaRPr>
          </a:p>
        </p:txBody>
      </p:sp>
      <p:sp>
        <p:nvSpPr>
          <p:cNvPr id="39940"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b="1">
                <a:solidFill>
                  <a:schemeClr val="tx1"/>
                </a:solidFill>
                <a:latin typeface="Arial" panose="020B0604020202020204" pitchFamily="34" charset="0"/>
              </a:defRPr>
            </a:lvl1pPr>
            <a:lvl2pPr marL="742950" indent="-285750" defTabSz="917575">
              <a:defRPr sz="2000" b="1">
                <a:solidFill>
                  <a:schemeClr val="tx1"/>
                </a:solidFill>
                <a:latin typeface="Arial" panose="020B0604020202020204" pitchFamily="34" charset="0"/>
              </a:defRPr>
            </a:lvl2pPr>
            <a:lvl3pPr marL="1143000" indent="-228600" defTabSz="917575">
              <a:defRPr sz="2000" b="1">
                <a:solidFill>
                  <a:schemeClr val="tx1"/>
                </a:solidFill>
                <a:latin typeface="Arial" panose="020B0604020202020204" pitchFamily="34" charset="0"/>
              </a:defRPr>
            </a:lvl3pPr>
            <a:lvl4pPr marL="1600200" indent="-228600" defTabSz="917575">
              <a:defRPr sz="2000" b="1">
                <a:solidFill>
                  <a:schemeClr val="tx1"/>
                </a:solidFill>
                <a:latin typeface="Arial" panose="020B0604020202020204" pitchFamily="34" charset="0"/>
              </a:defRPr>
            </a:lvl4pPr>
            <a:lvl5pPr marL="2057400" indent="-228600" defTabSz="917575">
              <a:defRPr sz="2000" b="1">
                <a:solidFill>
                  <a:schemeClr val="tx1"/>
                </a:solidFill>
                <a:latin typeface="Arial" panose="020B0604020202020204" pitchFamily="34" charset="0"/>
              </a:defRPr>
            </a:lvl5pPr>
            <a:lvl6pPr marL="2514600" indent="-228600" algn="ctr" defTabSz="917575" eaLnBrk="0" fontAlgn="base" hangingPunct="0">
              <a:spcBef>
                <a:spcPct val="0"/>
              </a:spcBef>
              <a:spcAft>
                <a:spcPct val="0"/>
              </a:spcAft>
              <a:defRPr sz="2000" b="1">
                <a:solidFill>
                  <a:schemeClr val="tx1"/>
                </a:solidFill>
                <a:latin typeface="Arial" panose="020B0604020202020204" pitchFamily="34" charset="0"/>
              </a:defRPr>
            </a:lvl6pPr>
            <a:lvl7pPr marL="2971800" indent="-228600" algn="ctr" defTabSz="917575" eaLnBrk="0" fontAlgn="base" hangingPunct="0">
              <a:spcBef>
                <a:spcPct val="0"/>
              </a:spcBef>
              <a:spcAft>
                <a:spcPct val="0"/>
              </a:spcAft>
              <a:defRPr sz="2000" b="1">
                <a:solidFill>
                  <a:schemeClr val="tx1"/>
                </a:solidFill>
                <a:latin typeface="Arial" panose="020B0604020202020204" pitchFamily="34" charset="0"/>
              </a:defRPr>
            </a:lvl7pPr>
            <a:lvl8pPr marL="3429000" indent="-228600" algn="ctr" defTabSz="917575" eaLnBrk="0" fontAlgn="base" hangingPunct="0">
              <a:spcBef>
                <a:spcPct val="0"/>
              </a:spcBef>
              <a:spcAft>
                <a:spcPct val="0"/>
              </a:spcAft>
              <a:defRPr sz="2000" b="1">
                <a:solidFill>
                  <a:schemeClr val="tx1"/>
                </a:solidFill>
                <a:latin typeface="Arial" panose="020B0604020202020204" pitchFamily="34" charset="0"/>
              </a:defRPr>
            </a:lvl8pPr>
            <a:lvl9pPr marL="3886200" indent="-228600" algn="ctr" defTabSz="917575" eaLnBrk="0" fontAlgn="base" hangingPunct="0">
              <a:spcBef>
                <a:spcPct val="0"/>
              </a:spcBef>
              <a:spcAft>
                <a:spcPct val="0"/>
              </a:spcAft>
              <a:defRPr sz="2000" b="1">
                <a:solidFill>
                  <a:schemeClr val="tx1"/>
                </a:solidFill>
                <a:latin typeface="Arial" panose="020B0604020202020204" pitchFamily="34" charset="0"/>
              </a:defRPr>
            </a:lvl9pPr>
          </a:lstStyle>
          <a:p>
            <a:pPr marL="0" marR="0" lvl="0" indent="0" algn="r" defTabSz="917575" rtl="0" eaLnBrk="0" fontAlgn="base" latinLnBrk="0" hangingPunct="0">
              <a:lnSpc>
                <a:spcPct val="100000"/>
              </a:lnSpc>
              <a:spcBef>
                <a:spcPct val="0"/>
              </a:spcBef>
              <a:spcAft>
                <a:spcPct val="0"/>
              </a:spcAft>
              <a:buClrTx/>
              <a:buSzTx/>
              <a:buFontTx/>
              <a:buNone/>
              <a:tabLst/>
              <a:defRPr/>
            </a:pPr>
            <a:fld id="{477BCE87-D037-4CD3-8C65-D5B1371ACE78}" type="slidenum">
              <a:rPr kumimoji="0" lang="en-GB" altLang="fi-FI"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7575" rtl="0" eaLnBrk="0" fontAlgn="base" latinLnBrk="0" hangingPunct="0">
                <a:lnSpc>
                  <a:spcPct val="100000"/>
                </a:lnSpc>
                <a:spcBef>
                  <a:spcPct val="0"/>
                </a:spcBef>
                <a:spcAft>
                  <a:spcPct val="0"/>
                </a:spcAft>
                <a:buClrTx/>
                <a:buSzTx/>
                <a:buFontTx/>
                <a:buNone/>
                <a:tabLst/>
                <a:defRPr/>
              </a:pPr>
              <a:t>7</a:t>
            </a:fld>
            <a:endParaRPr kumimoji="0" lang="en-GB" altLang="fi-FI"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116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n kuvan paikkamerkki 1"/>
          <p:cNvSpPr>
            <a:spLocks noGrp="1" noRot="1" noChangeAspect="1" noTextEdit="1"/>
          </p:cNvSpPr>
          <p:nvPr>
            <p:ph type="sldImg"/>
          </p:nvPr>
        </p:nvSpPr>
        <p:spPr>
          <a:xfrm>
            <a:off x="909638" y="765175"/>
            <a:ext cx="4987925" cy="3741738"/>
          </a:xfrm>
          <a:ln/>
        </p:spPr>
      </p:sp>
      <p:sp>
        <p:nvSpPr>
          <p:cNvPr id="92163"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92164"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b="1">
                <a:solidFill>
                  <a:schemeClr val="tx1"/>
                </a:solidFill>
                <a:latin typeface="Arial" charset="0"/>
              </a:defRPr>
            </a:lvl1pPr>
            <a:lvl2pPr marL="742950" indent="-285750" defTabSz="917575">
              <a:defRPr sz="2000" b="1">
                <a:solidFill>
                  <a:schemeClr val="tx1"/>
                </a:solidFill>
                <a:latin typeface="Arial" charset="0"/>
              </a:defRPr>
            </a:lvl2pPr>
            <a:lvl3pPr marL="1143000" indent="-228600" defTabSz="917575">
              <a:defRPr sz="2000" b="1">
                <a:solidFill>
                  <a:schemeClr val="tx1"/>
                </a:solidFill>
                <a:latin typeface="Arial" charset="0"/>
              </a:defRPr>
            </a:lvl3pPr>
            <a:lvl4pPr marL="1600200" indent="-228600" defTabSz="917575">
              <a:defRPr sz="2000" b="1">
                <a:solidFill>
                  <a:schemeClr val="tx1"/>
                </a:solidFill>
                <a:latin typeface="Arial" charset="0"/>
              </a:defRPr>
            </a:lvl4pPr>
            <a:lvl5pPr marL="2057400" indent="-228600" defTabSz="917575">
              <a:defRPr sz="2000" b="1">
                <a:solidFill>
                  <a:schemeClr val="tx1"/>
                </a:solidFill>
                <a:latin typeface="Arial" charset="0"/>
              </a:defRPr>
            </a:lvl5pPr>
            <a:lvl6pPr marL="2514600" indent="-228600" algn="ctr" defTabSz="917575" eaLnBrk="0" fontAlgn="base" hangingPunct="0">
              <a:spcBef>
                <a:spcPct val="0"/>
              </a:spcBef>
              <a:spcAft>
                <a:spcPct val="0"/>
              </a:spcAft>
              <a:defRPr sz="2000" b="1">
                <a:solidFill>
                  <a:schemeClr val="tx1"/>
                </a:solidFill>
                <a:latin typeface="Arial" charset="0"/>
              </a:defRPr>
            </a:lvl6pPr>
            <a:lvl7pPr marL="2971800" indent="-228600" algn="ctr" defTabSz="917575" eaLnBrk="0" fontAlgn="base" hangingPunct="0">
              <a:spcBef>
                <a:spcPct val="0"/>
              </a:spcBef>
              <a:spcAft>
                <a:spcPct val="0"/>
              </a:spcAft>
              <a:defRPr sz="2000" b="1">
                <a:solidFill>
                  <a:schemeClr val="tx1"/>
                </a:solidFill>
                <a:latin typeface="Arial" charset="0"/>
              </a:defRPr>
            </a:lvl7pPr>
            <a:lvl8pPr marL="3429000" indent="-228600" algn="ctr" defTabSz="917575" eaLnBrk="0" fontAlgn="base" hangingPunct="0">
              <a:spcBef>
                <a:spcPct val="0"/>
              </a:spcBef>
              <a:spcAft>
                <a:spcPct val="0"/>
              </a:spcAft>
              <a:defRPr sz="2000" b="1">
                <a:solidFill>
                  <a:schemeClr val="tx1"/>
                </a:solidFill>
                <a:latin typeface="Arial" charset="0"/>
              </a:defRPr>
            </a:lvl8pPr>
            <a:lvl9pPr marL="3886200" indent="-228600" algn="ctr" defTabSz="917575" eaLnBrk="0" fontAlgn="base" hangingPunct="0">
              <a:spcBef>
                <a:spcPct val="0"/>
              </a:spcBef>
              <a:spcAft>
                <a:spcPct val="0"/>
              </a:spcAft>
              <a:defRPr sz="2000" b="1">
                <a:solidFill>
                  <a:schemeClr val="tx1"/>
                </a:solidFill>
                <a:latin typeface="Arial" charset="0"/>
              </a:defRPr>
            </a:lvl9pPr>
          </a:lstStyle>
          <a:p>
            <a:pPr marL="0" marR="0" lvl="0" indent="0" algn="r" defTabSz="917575" rtl="0" eaLnBrk="0" fontAlgn="base" latinLnBrk="0" hangingPunct="0">
              <a:lnSpc>
                <a:spcPct val="100000"/>
              </a:lnSpc>
              <a:spcBef>
                <a:spcPct val="0"/>
              </a:spcBef>
              <a:spcAft>
                <a:spcPct val="0"/>
              </a:spcAft>
              <a:buClrTx/>
              <a:buSzTx/>
              <a:buFontTx/>
              <a:buNone/>
              <a:tabLst/>
              <a:defRPr/>
            </a:pPr>
            <a:fld id="{65C21909-598E-4D29-A91E-41BA102C7F82}" type="slidenum">
              <a:rPr kumimoji="0" lang="en-GB" altLang="fi-FI"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7575" rtl="0" eaLnBrk="0" fontAlgn="base" latinLnBrk="0" hangingPunct="0">
                <a:lnSpc>
                  <a:spcPct val="100000"/>
                </a:lnSpc>
                <a:spcBef>
                  <a:spcPct val="0"/>
                </a:spcBef>
                <a:spcAft>
                  <a:spcPct val="0"/>
                </a:spcAft>
                <a:buClrTx/>
                <a:buSzTx/>
                <a:buFontTx/>
                <a:buNone/>
                <a:tabLst/>
                <a:defRPr/>
              </a:pPr>
              <a:t>8</a:t>
            </a:fld>
            <a:endParaRPr kumimoji="0" lang="en-GB" altLang="fi-FI"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195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4034FB0-F16B-984E-9F7F-EBDE0736108B}" type="datetime1">
              <a:rPr lang="fi-FI" smtClean="0"/>
              <a:t>30.8.2021</a:t>
            </a:fld>
            <a:endParaRPr lang="fi-FI" dirty="0"/>
          </a:p>
        </p:txBody>
      </p:sp>
    </p:spTree>
    <p:extLst>
      <p:ext uri="{BB962C8B-B14F-4D97-AF65-F5344CB8AC3E}">
        <p14:creationId xmlns:p14="http://schemas.microsoft.com/office/powerpoint/2010/main" val="7757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30.8.2021</a:t>
            </a:fld>
            <a:endParaRPr lang="fi-FI" dirty="0"/>
          </a:p>
        </p:txBody>
      </p:sp>
    </p:spTree>
    <p:extLst>
      <p:ext uri="{BB962C8B-B14F-4D97-AF65-F5344CB8AC3E}">
        <p14:creationId xmlns:p14="http://schemas.microsoft.com/office/powerpoint/2010/main" val="128597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30.8.2021</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0995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30.8.2021</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2383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30.8.2021</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7697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30.8.2021</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3807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30.8.2021</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5736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30.8.2021</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76519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30.8.2021</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39980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30.8.2021</a:t>
            </a:fld>
            <a:endParaRPr lang="fi-FI" dirty="0"/>
          </a:p>
        </p:txBody>
      </p:sp>
    </p:spTree>
    <p:extLst>
      <p:ext uri="{BB962C8B-B14F-4D97-AF65-F5344CB8AC3E}">
        <p14:creationId xmlns:p14="http://schemas.microsoft.com/office/powerpoint/2010/main" val="209277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30.8.2021</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299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tx2"/>
                </a:solidFill>
              </a:rPr>
              <a:t>JYU. </a:t>
            </a:r>
            <a:r>
              <a:rPr lang="fi-FI" b="1" dirty="0" err="1"/>
              <a:t>Since</a:t>
            </a:r>
            <a:r>
              <a:rPr lang="fi-FI" b="1" dirty="0"/>
              <a:t>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08610AC-C6DC-4040-B5DB-3FDA4B18D1E3}" type="datetime1">
              <a:rPr lang="fi-FI" smtClean="0"/>
              <a:t>30.8.2021</a:t>
            </a:fld>
            <a:endParaRPr lang="fi-FI" dirty="0"/>
          </a:p>
        </p:txBody>
      </p:sp>
    </p:spTree>
    <p:extLst>
      <p:ext uri="{BB962C8B-B14F-4D97-AF65-F5344CB8AC3E}">
        <p14:creationId xmlns:p14="http://schemas.microsoft.com/office/powerpoint/2010/main" val="318978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30.8.2021</a:t>
            </a:fld>
            <a:endParaRPr lang="fi-FI" dirty="0"/>
          </a:p>
        </p:txBody>
      </p:sp>
    </p:spTree>
    <p:extLst>
      <p:ext uri="{BB962C8B-B14F-4D97-AF65-F5344CB8AC3E}">
        <p14:creationId xmlns:p14="http://schemas.microsoft.com/office/powerpoint/2010/main" val="179100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30.8.2021</a:t>
            </a:fld>
            <a:endParaRPr lang="fi-FI" dirty="0"/>
          </a:p>
        </p:txBody>
      </p:sp>
    </p:spTree>
    <p:extLst>
      <p:ext uri="{BB962C8B-B14F-4D97-AF65-F5344CB8AC3E}">
        <p14:creationId xmlns:p14="http://schemas.microsoft.com/office/powerpoint/2010/main" val="418360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30.8.2021</a:t>
            </a:fld>
            <a:endParaRPr lang="fi-FI" dirty="0"/>
          </a:p>
        </p:txBody>
      </p:sp>
    </p:spTree>
    <p:extLst>
      <p:ext uri="{BB962C8B-B14F-4D97-AF65-F5344CB8AC3E}">
        <p14:creationId xmlns:p14="http://schemas.microsoft.com/office/powerpoint/2010/main" val="249783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30.8.2021</a:t>
            </a:fld>
            <a:endParaRPr lang="fi-FI" dirty="0"/>
          </a:p>
        </p:txBody>
      </p:sp>
    </p:spTree>
    <p:extLst>
      <p:ext uri="{BB962C8B-B14F-4D97-AF65-F5344CB8AC3E}">
        <p14:creationId xmlns:p14="http://schemas.microsoft.com/office/powerpoint/2010/main" val="219196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30.8.2021</a:t>
            </a:fld>
            <a:endParaRPr lang="fi-FI" dirty="0"/>
          </a:p>
        </p:txBody>
      </p:sp>
    </p:spTree>
    <p:extLst>
      <p:ext uri="{BB962C8B-B14F-4D97-AF65-F5344CB8AC3E}">
        <p14:creationId xmlns:p14="http://schemas.microsoft.com/office/powerpoint/2010/main" val="61088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30.8.2021</a:t>
            </a:fld>
            <a:endParaRPr lang="fi-FI" dirty="0"/>
          </a:p>
        </p:txBody>
      </p:sp>
    </p:spTree>
    <p:extLst>
      <p:ext uri="{BB962C8B-B14F-4D97-AF65-F5344CB8AC3E}">
        <p14:creationId xmlns:p14="http://schemas.microsoft.com/office/powerpoint/2010/main" val="55579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30.8.2021</a:t>
            </a:fld>
            <a:endParaRPr lang="fi-FI" dirty="0"/>
          </a:p>
        </p:txBody>
      </p:sp>
    </p:spTree>
    <p:extLst>
      <p:ext uri="{BB962C8B-B14F-4D97-AF65-F5344CB8AC3E}">
        <p14:creationId xmlns:p14="http://schemas.microsoft.com/office/powerpoint/2010/main" val="2800382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30.8.2021</a:t>
            </a:fld>
            <a:endParaRPr lang="fi-FI" dirty="0"/>
          </a:p>
        </p:txBody>
      </p:sp>
    </p:spTree>
    <p:extLst>
      <p:ext uri="{BB962C8B-B14F-4D97-AF65-F5344CB8AC3E}">
        <p14:creationId xmlns:p14="http://schemas.microsoft.com/office/powerpoint/2010/main" val="394791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55"/>
            <a:ext cx="8229600" cy="1143000"/>
          </a:xfrm>
        </p:spPr>
        <p:txBody>
          <a:bodyPr/>
          <a:lstStyle>
            <a:lvl1pPr algn="ctr">
              <a:defRPr>
                <a:solidFill>
                  <a:schemeClr val="tx1">
                    <a:lumMod val="65000"/>
                    <a:lumOff val="35000"/>
                  </a:schemeClr>
                </a:solidFill>
                <a:latin typeface="Arial Narrow" pitchFamily="34" charset="0"/>
              </a:defRPr>
            </a:lvl1pPr>
          </a:lstStyle>
          <a:p>
            <a:r>
              <a:rPr lang="en-US"/>
              <a:t>Click to edit Master title style</a:t>
            </a:r>
            <a:endParaRPr lang="fi-FI" dirty="0"/>
          </a:p>
        </p:txBody>
      </p:sp>
      <p:sp>
        <p:nvSpPr>
          <p:cNvPr id="9" name="Text Placeholder 8"/>
          <p:cNvSpPr>
            <a:spLocks noGrp="1"/>
          </p:cNvSpPr>
          <p:nvPr>
            <p:ph type="body" sz="quarter" idx="10"/>
          </p:nvPr>
        </p:nvSpPr>
        <p:spPr>
          <a:xfrm>
            <a:off x="468315" y="2468038"/>
            <a:ext cx="8207375"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30.8.2021</a:t>
            </a:fld>
            <a:endParaRPr lang="fi-FI" dirty="0"/>
          </a:p>
        </p:txBody>
      </p:sp>
      <p:sp>
        <p:nvSpPr>
          <p:cNvPr id="5" name="Footer Placeholder 4"/>
          <p:cNvSpPr>
            <a:spLocks noGrp="1"/>
          </p:cNvSpPr>
          <p:nvPr>
            <p:ph type="ftr" sz="quarter" idx="12"/>
          </p:nvPr>
        </p:nvSpPr>
        <p:spPr/>
        <p:txBody>
          <a:bodyPr/>
          <a:lstStyle/>
          <a:p>
            <a:r>
              <a:rPr lang="fi-FI" dirty="0"/>
              <a:t>OVET </a:t>
            </a:r>
            <a:br>
              <a:rPr lang="fi-FI" dirty="0"/>
            </a:br>
            <a:r>
              <a:rPr lang="fi-FI" dirty="0"/>
              <a:t> Opettajankoulutuksen valinnat - ennakoivaa tulevaisuustyötä</a:t>
            </a:r>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7731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6059016"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5" name="Text Placeholder 3"/>
          <p:cNvSpPr>
            <a:spLocks noGrp="1"/>
          </p:cNvSpPr>
          <p:nvPr>
            <p:ph type="body" sz="quarter" idx="10"/>
          </p:nvPr>
        </p:nvSpPr>
        <p:spPr>
          <a:xfrm>
            <a:off x="467545" y="1796820"/>
            <a:ext cx="8208144"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30.8.2021</a:t>
            </a:fld>
            <a:endParaRPr lang="fi-FI" dirty="0"/>
          </a:p>
        </p:txBody>
      </p:sp>
      <p:sp>
        <p:nvSpPr>
          <p:cNvPr id="9" name="Footer Placeholder 8"/>
          <p:cNvSpPr>
            <a:spLocks noGrp="1"/>
          </p:cNvSpPr>
          <p:nvPr>
            <p:ph type="ftr" sz="quarter" idx="12"/>
          </p:nvPr>
        </p:nvSpPr>
        <p:spPr>
          <a:xfrm>
            <a:off x="2911613" y="6405335"/>
            <a:ext cx="3320008" cy="366183"/>
          </a:xfrm>
        </p:spPr>
        <p:txBody>
          <a:bodyPr/>
          <a:lstStyle/>
          <a:p>
            <a:r>
              <a:rPr lang="fi-FI"/>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3359451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67A43509-38E6-B147-9C40-427D60F0ED1A}" type="datetime1">
              <a:rPr lang="fi-FI" smtClean="0"/>
              <a:t>30.8.2021</a:t>
            </a:fld>
            <a:endParaRPr lang="fi-FI" dirty="0"/>
          </a:p>
        </p:txBody>
      </p:sp>
    </p:spTree>
    <p:extLst>
      <p:ext uri="{BB962C8B-B14F-4D97-AF65-F5344CB8AC3E}">
        <p14:creationId xmlns:p14="http://schemas.microsoft.com/office/powerpoint/2010/main" val="2081335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9872" y="5733256"/>
            <a:ext cx="9153872"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7" name="Text Placeholder 3"/>
          <p:cNvSpPr>
            <a:spLocks noGrp="1"/>
          </p:cNvSpPr>
          <p:nvPr>
            <p:ph type="body" sz="quarter" idx="13"/>
          </p:nvPr>
        </p:nvSpPr>
        <p:spPr>
          <a:xfrm>
            <a:off x="467545" y="1796819"/>
            <a:ext cx="8208144"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2328" y="5836638"/>
            <a:ext cx="2088232" cy="917988"/>
          </a:xfrm>
          <a:prstGeom prst="rect">
            <a:avLst/>
          </a:prstGeom>
        </p:spPr>
      </p:pic>
    </p:spTree>
    <p:extLst>
      <p:ext uri="{BB962C8B-B14F-4D97-AF65-F5344CB8AC3E}">
        <p14:creationId xmlns:p14="http://schemas.microsoft.com/office/powerpoint/2010/main" val="433425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5482952"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6" name="Date Placeholder 5"/>
          <p:cNvSpPr>
            <a:spLocks noGrp="1"/>
          </p:cNvSpPr>
          <p:nvPr>
            <p:ph type="dt" sz="half" idx="10"/>
          </p:nvPr>
        </p:nvSpPr>
        <p:spPr/>
        <p:txBody>
          <a:bodyPr/>
          <a:lstStyle/>
          <a:p>
            <a:fld id="{53F8DFCE-8BD7-A34D-BC7B-EC90CCB3B946}" type="datetime1">
              <a:rPr lang="fi-FI" smtClean="0"/>
              <a:t>30.8.2021</a:t>
            </a:fld>
            <a:endParaRPr lang="fi-FI" dirty="0"/>
          </a:p>
        </p:txBody>
      </p:sp>
      <p:sp>
        <p:nvSpPr>
          <p:cNvPr id="7" name="Footer Placeholder 6"/>
          <p:cNvSpPr>
            <a:spLocks noGrp="1"/>
          </p:cNvSpPr>
          <p:nvPr>
            <p:ph type="ftr" sz="quarter" idx="11"/>
          </p:nvPr>
        </p:nvSpPr>
        <p:spPr/>
        <p:txBody>
          <a:bodyPr/>
          <a:lstStyle/>
          <a:p>
            <a:r>
              <a:rPr lang="fi-FI"/>
              <a:t>OVET –  Opettajankoulutuksen valinnat - ennakoivaa tulevaisuustyötä</a:t>
            </a:r>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125851268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467547" y="1797052"/>
            <a:ext cx="3960439"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3"/>
          <p:cNvSpPr>
            <a:spLocks noGrp="1"/>
          </p:cNvSpPr>
          <p:nvPr>
            <p:ph type="body" sz="quarter" idx="11"/>
          </p:nvPr>
        </p:nvSpPr>
        <p:spPr>
          <a:xfrm>
            <a:off x="4711010" y="1797055"/>
            <a:ext cx="3960439"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30.8.2021</a:t>
            </a:fld>
            <a:endParaRPr lang="fi-FI" dirty="0"/>
          </a:p>
        </p:txBody>
      </p:sp>
      <p:sp>
        <p:nvSpPr>
          <p:cNvPr id="6" name="Footer Placeholder 5"/>
          <p:cNvSpPr>
            <a:spLocks noGrp="1"/>
          </p:cNvSpPr>
          <p:nvPr>
            <p:ph type="ftr" sz="quarter" idx="13"/>
          </p:nvPr>
        </p:nvSpPr>
        <p:spPr/>
        <p:txBody>
          <a:bodyPr/>
          <a:lstStyle/>
          <a:p>
            <a:r>
              <a:rPr lang="fi-FI" dirty="0"/>
              <a:t>OVET </a:t>
            </a:r>
            <a:br>
              <a:rPr lang="fi-FI" dirty="0"/>
            </a:br>
            <a:r>
              <a:rPr lang="fi-FI" dirty="0"/>
              <a:t>Opettajankoulutuksen valinnat - ennakoivaa tulevaisuustyötä</a:t>
            </a:r>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531193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467547" y="1797052"/>
            <a:ext cx="5832647"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Picture Placeholder 4"/>
          <p:cNvSpPr>
            <a:spLocks noGrp="1"/>
          </p:cNvSpPr>
          <p:nvPr>
            <p:ph type="pic" sz="quarter" idx="11" hasCustomPrompt="1"/>
          </p:nvPr>
        </p:nvSpPr>
        <p:spPr>
          <a:xfrm>
            <a:off x="6444211" y="1797049"/>
            <a:ext cx="244827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6" name="Picture Placeholder 4"/>
          <p:cNvSpPr>
            <a:spLocks noGrp="1"/>
          </p:cNvSpPr>
          <p:nvPr>
            <p:ph type="pic" sz="quarter" idx="12" hasCustomPrompt="1"/>
          </p:nvPr>
        </p:nvSpPr>
        <p:spPr>
          <a:xfrm>
            <a:off x="6444211" y="4293096"/>
            <a:ext cx="244827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3" name="Date Placeholder 2"/>
          <p:cNvSpPr>
            <a:spLocks noGrp="1"/>
          </p:cNvSpPr>
          <p:nvPr>
            <p:ph type="dt" sz="half" idx="13"/>
          </p:nvPr>
        </p:nvSpPr>
        <p:spPr/>
        <p:txBody>
          <a:bodyPr/>
          <a:lstStyle/>
          <a:p>
            <a:fld id="{E983A660-1862-F748-B977-81D74D0A3667}" type="datetime1">
              <a:rPr lang="fi-FI" smtClean="0"/>
              <a:t>30.8.2021</a:t>
            </a:fld>
            <a:endParaRPr lang="fi-FI" dirty="0"/>
          </a:p>
        </p:txBody>
      </p:sp>
      <p:sp>
        <p:nvSpPr>
          <p:cNvPr id="7" name="Footer Placeholder 6"/>
          <p:cNvSpPr>
            <a:spLocks noGrp="1"/>
          </p:cNvSpPr>
          <p:nvPr>
            <p:ph type="ftr" sz="quarter" idx="14"/>
          </p:nvPr>
        </p:nvSpPr>
        <p:spPr/>
        <p:txBody>
          <a:bodyPr/>
          <a:lstStyle/>
          <a:p>
            <a:r>
              <a:rPr lang="fi-FI" dirty="0"/>
              <a:t>OVET </a:t>
            </a:r>
            <a:br>
              <a:rPr lang="fi-FI" dirty="0"/>
            </a:br>
            <a:r>
              <a:rPr lang="fi-FI" dirty="0"/>
              <a:t> Opettajankoulutuksen valinnat - ennakoivaa tulevaisuustyötä</a:t>
            </a:r>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25946971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30.8.2021</a:t>
            </a:fld>
            <a:endParaRPr lang="fi-FI" dirty="0"/>
          </a:p>
        </p:txBody>
      </p:sp>
      <p:sp>
        <p:nvSpPr>
          <p:cNvPr id="3" name="Footer Placeholder 2"/>
          <p:cNvSpPr>
            <a:spLocks noGrp="1"/>
          </p:cNvSpPr>
          <p:nvPr>
            <p:ph type="ftr" sz="quarter" idx="11"/>
          </p:nvPr>
        </p:nvSpPr>
        <p:spPr/>
        <p:txBody>
          <a:bodyPr/>
          <a:lstStyle/>
          <a:p>
            <a:r>
              <a:rPr lang="fi-FI" dirty="0"/>
              <a:t>OVET</a:t>
            </a:r>
            <a:br>
              <a:rPr lang="fi-FI" dirty="0"/>
            </a:br>
            <a:r>
              <a:rPr lang="fi-FI" dirty="0"/>
              <a:t>Opettajankoulutuksen valinnat - ennakoivaa tulevaisuustyötä</a:t>
            </a:r>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10791679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9" y="1703920"/>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4009787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1991700-7B0F-4749-95A6-C06622AFA7E5}" type="slidenum">
              <a:rPr lang="en-US"/>
              <a:pPr>
                <a:defRPr/>
              </a:pPr>
              <a:t>‹#›</a:t>
            </a:fld>
            <a:endParaRPr lang="en-US"/>
          </a:p>
        </p:txBody>
      </p:sp>
    </p:spTree>
    <p:extLst>
      <p:ext uri="{BB962C8B-B14F-4D97-AF65-F5344CB8AC3E}">
        <p14:creationId xmlns:p14="http://schemas.microsoft.com/office/powerpoint/2010/main" val="65071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8AE743E-E8C2-4707-B257-6F3E0A2BDC85}" type="slidenum">
              <a:rPr lang="en-US"/>
              <a:pPr>
                <a:defRPr/>
              </a:pPr>
              <a:t>‹#›</a:t>
            </a:fld>
            <a:endParaRPr lang="en-US"/>
          </a:p>
        </p:txBody>
      </p:sp>
    </p:spTree>
    <p:extLst>
      <p:ext uri="{BB962C8B-B14F-4D97-AF65-F5344CB8AC3E}">
        <p14:creationId xmlns:p14="http://schemas.microsoft.com/office/powerpoint/2010/main" val="2400789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33636D97-F706-4376-8B72-781B008523F1}" type="slidenum">
              <a:rPr lang="en-US"/>
              <a:pPr>
                <a:defRPr/>
              </a:pPr>
              <a:t>‹#›</a:t>
            </a:fld>
            <a:endParaRPr lang="en-US"/>
          </a:p>
        </p:txBody>
      </p:sp>
    </p:spTree>
    <p:extLst>
      <p:ext uri="{BB962C8B-B14F-4D97-AF65-F5344CB8AC3E}">
        <p14:creationId xmlns:p14="http://schemas.microsoft.com/office/powerpoint/2010/main" val="1423224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FF9394A7-34C6-4281-973C-298307F46ED4}" type="slidenum">
              <a:rPr lang="en-US"/>
              <a:pPr>
                <a:defRPr/>
              </a:pPr>
              <a:t>‹#›</a:t>
            </a:fld>
            <a:endParaRPr lang="en-US"/>
          </a:p>
        </p:txBody>
      </p:sp>
    </p:spTree>
    <p:extLst>
      <p:ext uri="{BB962C8B-B14F-4D97-AF65-F5344CB8AC3E}">
        <p14:creationId xmlns:p14="http://schemas.microsoft.com/office/powerpoint/2010/main" val="140608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3B5E02C-4786-8946-A4E3-50E8C3A48845}" type="datetime1">
              <a:rPr lang="fi-FI" smtClean="0"/>
              <a:t>30.8.2021</a:t>
            </a:fld>
            <a:endParaRPr lang="fi-FI" dirty="0"/>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59460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0329AAA4-97A6-45FD-938B-D3753DE6AEF0}" type="slidenum">
              <a:rPr lang="en-US"/>
              <a:pPr>
                <a:defRPr/>
              </a:pPr>
              <a:t>‹#›</a:t>
            </a:fld>
            <a:endParaRPr lang="en-US"/>
          </a:p>
        </p:txBody>
      </p:sp>
    </p:spTree>
    <p:extLst>
      <p:ext uri="{BB962C8B-B14F-4D97-AF65-F5344CB8AC3E}">
        <p14:creationId xmlns:p14="http://schemas.microsoft.com/office/powerpoint/2010/main" val="257736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C7D62BC8-8B8D-41C9-B833-96360F365D96}" type="slidenum">
              <a:rPr lang="en-US"/>
              <a:pPr>
                <a:defRPr/>
              </a:pPr>
              <a:t>‹#›</a:t>
            </a:fld>
            <a:endParaRPr lang="en-US"/>
          </a:p>
        </p:txBody>
      </p:sp>
    </p:spTree>
    <p:extLst>
      <p:ext uri="{BB962C8B-B14F-4D97-AF65-F5344CB8AC3E}">
        <p14:creationId xmlns:p14="http://schemas.microsoft.com/office/powerpoint/2010/main" val="2395057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1E17D43E-429F-496E-A98D-1AA92F7622C7}" type="slidenum">
              <a:rPr lang="en-US"/>
              <a:pPr>
                <a:defRPr/>
              </a:pPr>
              <a:t>‹#›</a:t>
            </a:fld>
            <a:endParaRPr lang="en-US"/>
          </a:p>
        </p:txBody>
      </p:sp>
    </p:spTree>
    <p:extLst>
      <p:ext uri="{BB962C8B-B14F-4D97-AF65-F5344CB8AC3E}">
        <p14:creationId xmlns:p14="http://schemas.microsoft.com/office/powerpoint/2010/main" val="3906392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5BA2FEF4-9B16-4D4F-B184-8CA18F81A97F}" type="slidenum">
              <a:rPr lang="en-US"/>
              <a:pPr>
                <a:defRPr/>
              </a:pPr>
              <a:t>‹#›</a:t>
            </a:fld>
            <a:endParaRPr lang="en-US"/>
          </a:p>
        </p:txBody>
      </p:sp>
    </p:spTree>
    <p:extLst>
      <p:ext uri="{BB962C8B-B14F-4D97-AF65-F5344CB8AC3E}">
        <p14:creationId xmlns:p14="http://schemas.microsoft.com/office/powerpoint/2010/main" val="2770229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2422969B-E70A-4916-A9DE-6F8E06E87482}" type="slidenum">
              <a:rPr lang="en-US"/>
              <a:pPr>
                <a:defRPr/>
              </a:pPr>
              <a:t>‹#›</a:t>
            </a:fld>
            <a:endParaRPr lang="en-US"/>
          </a:p>
        </p:txBody>
      </p:sp>
    </p:spTree>
    <p:extLst>
      <p:ext uri="{BB962C8B-B14F-4D97-AF65-F5344CB8AC3E}">
        <p14:creationId xmlns:p14="http://schemas.microsoft.com/office/powerpoint/2010/main" val="3530280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2EC2818-E465-4C06-AD1C-FB1181DCFD7E}" type="slidenum">
              <a:rPr lang="en-US"/>
              <a:pPr>
                <a:defRPr/>
              </a:pPr>
              <a:t>‹#›</a:t>
            </a:fld>
            <a:endParaRPr lang="en-US"/>
          </a:p>
        </p:txBody>
      </p:sp>
    </p:spTree>
    <p:extLst>
      <p:ext uri="{BB962C8B-B14F-4D97-AF65-F5344CB8AC3E}">
        <p14:creationId xmlns:p14="http://schemas.microsoft.com/office/powerpoint/2010/main" val="349722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3B39012B-5F9E-485B-93D2-862D78F81806}" type="slidenum">
              <a:rPr lang="en-US"/>
              <a:pPr>
                <a:defRPr/>
              </a:pPr>
              <a:t>‹#›</a:t>
            </a:fld>
            <a:endParaRPr lang="en-US"/>
          </a:p>
        </p:txBody>
      </p:sp>
    </p:spTree>
    <p:extLst>
      <p:ext uri="{BB962C8B-B14F-4D97-AF65-F5344CB8AC3E}">
        <p14:creationId xmlns:p14="http://schemas.microsoft.com/office/powerpoint/2010/main" val="3713724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685800" y="1981200"/>
            <a:ext cx="7772400" cy="4114800"/>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B4A5D88B-200A-4786-9B52-1BA45FD76A5E}" type="slidenum">
              <a:rPr lang="en-US"/>
              <a:pPr>
                <a:defRPr/>
              </a:pPr>
              <a:t>‹#›</a:t>
            </a:fld>
            <a:endParaRPr lang="en-US"/>
          </a:p>
        </p:txBody>
      </p:sp>
    </p:spTree>
    <p:extLst>
      <p:ext uri="{BB962C8B-B14F-4D97-AF65-F5344CB8AC3E}">
        <p14:creationId xmlns:p14="http://schemas.microsoft.com/office/powerpoint/2010/main" val="1620204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F4A04636-C0D4-40AD-AEFF-BFFCC58CD61D}" type="slidenum">
              <a:rPr lang="en-US" altLang="fi-FI"/>
              <a:pPr/>
              <a:t>‹#›</a:t>
            </a:fld>
            <a:endParaRPr lang="en-US" altLang="fi-FI"/>
          </a:p>
        </p:txBody>
      </p:sp>
    </p:spTree>
    <p:extLst>
      <p:ext uri="{BB962C8B-B14F-4D97-AF65-F5344CB8AC3E}">
        <p14:creationId xmlns:p14="http://schemas.microsoft.com/office/powerpoint/2010/main" val="2735771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0D61E54B-6343-4D06-ABCB-581737A3796A}" type="slidenum">
              <a:rPr lang="en-US" altLang="fi-FI"/>
              <a:pPr/>
              <a:t>‹#›</a:t>
            </a:fld>
            <a:endParaRPr lang="en-US" altLang="fi-FI"/>
          </a:p>
        </p:txBody>
      </p:sp>
    </p:spTree>
    <p:extLst>
      <p:ext uri="{BB962C8B-B14F-4D97-AF65-F5344CB8AC3E}">
        <p14:creationId xmlns:p14="http://schemas.microsoft.com/office/powerpoint/2010/main" val="177979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361EE33-250F-C944-92CC-F2C1829FA0AE}" type="datetime1">
              <a:rPr lang="fi-FI" smtClean="0"/>
              <a:t>30.8.2021</a:t>
            </a:fld>
            <a:endParaRPr lang="fi-FI" dirty="0"/>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658851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D5853835-B79D-49C3-BA31-986B64F51790}" type="slidenum">
              <a:rPr lang="en-US" altLang="fi-FI"/>
              <a:pPr/>
              <a:t>‹#›</a:t>
            </a:fld>
            <a:endParaRPr lang="en-US" altLang="fi-FI"/>
          </a:p>
        </p:txBody>
      </p:sp>
    </p:spTree>
    <p:extLst>
      <p:ext uri="{BB962C8B-B14F-4D97-AF65-F5344CB8AC3E}">
        <p14:creationId xmlns:p14="http://schemas.microsoft.com/office/powerpoint/2010/main" val="50325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FC57415F-5F0B-48CA-BDC9-A8566E37CA05}" type="slidenum">
              <a:rPr lang="en-US" altLang="fi-FI"/>
              <a:pPr/>
              <a:t>‹#›</a:t>
            </a:fld>
            <a:endParaRPr lang="en-US" altLang="fi-FI"/>
          </a:p>
        </p:txBody>
      </p:sp>
    </p:spTree>
    <p:extLst>
      <p:ext uri="{BB962C8B-B14F-4D97-AF65-F5344CB8AC3E}">
        <p14:creationId xmlns:p14="http://schemas.microsoft.com/office/powerpoint/2010/main" val="1160189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fld id="{BB035C1B-36ED-4587-9B3C-1C0CA8F2E585}" type="slidenum">
              <a:rPr lang="en-US" altLang="fi-FI"/>
              <a:pPr/>
              <a:t>‹#›</a:t>
            </a:fld>
            <a:endParaRPr lang="en-US" altLang="fi-FI"/>
          </a:p>
        </p:txBody>
      </p:sp>
    </p:spTree>
    <p:extLst>
      <p:ext uri="{BB962C8B-B14F-4D97-AF65-F5344CB8AC3E}">
        <p14:creationId xmlns:p14="http://schemas.microsoft.com/office/powerpoint/2010/main" val="240926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fld id="{CD5C5C2B-4478-4441-9E34-BF2017584BA9}" type="slidenum">
              <a:rPr lang="en-US" altLang="fi-FI"/>
              <a:pPr/>
              <a:t>‹#›</a:t>
            </a:fld>
            <a:endParaRPr lang="en-US" altLang="fi-FI"/>
          </a:p>
        </p:txBody>
      </p:sp>
    </p:spTree>
    <p:extLst>
      <p:ext uri="{BB962C8B-B14F-4D97-AF65-F5344CB8AC3E}">
        <p14:creationId xmlns:p14="http://schemas.microsoft.com/office/powerpoint/2010/main" val="92411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fld id="{241F711F-5264-4222-9A13-4C253BEDC9FD}" type="slidenum">
              <a:rPr lang="en-US" altLang="fi-FI"/>
              <a:pPr/>
              <a:t>‹#›</a:t>
            </a:fld>
            <a:endParaRPr lang="en-US" altLang="fi-FI"/>
          </a:p>
        </p:txBody>
      </p:sp>
    </p:spTree>
    <p:extLst>
      <p:ext uri="{BB962C8B-B14F-4D97-AF65-F5344CB8AC3E}">
        <p14:creationId xmlns:p14="http://schemas.microsoft.com/office/powerpoint/2010/main" val="3017072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E5264070-43DE-4A1D-918E-752A8003CAED}" type="slidenum">
              <a:rPr lang="en-US" altLang="fi-FI"/>
              <a:pPr/>
              <a:t>‹#›</a:t>
            </a:fld>
            <a:endParaRPr lang="en-US" altLang="fi-FI"/>
          </a:p>
        </p:txBody>
      </p:sp>
    </p:spTree>
    <p:extLst>
      <p:ext uri="{BB962C8B-B14F-4D97-AF65-F5344CB8AC3E}">
        <p14:creationId xmlns:p14="http://schemas.microsoft.com/office/powerpoint/2010/main" val="3808003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3CB29E41-7311-43F7-A814-7BE4F68B966F}" type="slidenum">
              <a:rPr lang="en-US" altLang="fi-FI"/>
              <a:pPr/>
              <a:t>‹#›</a:t>
            </a:fld>
            <a:endParaRPr lang="en-US" altLang="fi-FI"/>
          </a:p>
        </p:txBody>
      </p:sp>
    </p:spTree>
    <p:extLst>
      <p:ext uri="{BB962C8B-B14F-4D97-AF65-F5344CB8AC3E}">
        <p14:creationId xmlns:p14="http://schemas.microsoft.com/office/powerpoint/2010/main" val="1440131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700F98EB-18C2-4BCA-B9BC-46E0C1BFE767}" type="slidenum">
              <a:rPr lang="en-US" altLang="fi-FI"/>
              <a:pPr/>
              <a:t>‹#›</a:t>
            </a:fld>
            <a:endParaRPr lang="en-US" altLang="fi-FI"/>
          </a:p>
        </p:txBody>
      </p:sp>
    </p:spTree>
    <p:extLst>
      <p:ext uri="{BB962C8B-B14F-4D97-AF65-F5344CB8AC3E}">
        <p14:creationId xmlns:p14="http://schemas.microsoft.com/office/powerpoint/2010/main" val="2306898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67D3FCBC-29F0-4B73-BADE-1504E3D17008}" type="slidenum">
              <a:rPr lang="en-US" altLang="fi-FI"/>
              <a:pPr/>
              <a:t>‹#›</a:t>
            </a:fld>
            <a:endParaRPr lang="en-US" altLang="fi-FI"/>
          </a:p>
        </p:txBody>
      </p:sp>
    </p:spTree>
    <p:extLst>
      <p:ext uri="{BB962C8B-B14F-4D97-AF65-F5344CB8AC3E}">
        <p14:creationId xmlns:p14="http://schemas.microsoft.com/office/powerpoint/2010/main" val="710041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685800" y="1981200"/>
            <a:ext cx="7772400" cy="4114800"/>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CCEA4B6D-8EF0-4E66-8B7F-E0505F859AF8}" type="slidenum">
              <a:rPr lang="en-US" altLang="fi-FI"/>
              <a:pPr/>
              <a:t>‹#›</a:t>
            </a:fld>
            <a:endParaRPr lang="en-US" altLang="fi-FI"/>
          </a:p>
        </p:txBody>
      </p:sp>
    </p:spTree>
    <p:extLst>
      <p:ext uri="{BB962C8B-B14F-4D97-AF65-F5344CB8AC3E}">
        <p14:creationId xmlns:p14="http://schemas.microsoft.com/office/powerpoint/2010/main" val="346072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71585F7-AA6F-5044-89F9-0EDF7A5B23EF}" type="datetime1">
              <a:rPr lang="fi-FI" smtClean="0"/>
              <a:t>30.8.2021</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196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FE39083-D089-7049-93DE-E3B2704DB8F0}" type="datetime1">
              <a:rPr lang="fi-FI" smtClean="0"/>
              <a:t>30.8.2021</a:t>
            </a:fld>
            <a:endParaRPr lang="fi-FI" dirty="0"/>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92292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30.8.2021</a:t>
            </a:fld>
            <a:endParaRPr lang="fi-FI" dirty="0"/>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3969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en-US"/>
              <a:t>Click to edit Master title style</a:t>
            </a:r>
            <a:endParaRPr lang="fi-FI" dirty="0"/>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69EEB3-F26E-1248-9BC1-8BE55A2C5ECC}" type="datetime1">
              <a:rPr lang="fi-FI" smtClean="0"/>
              <a:t>30.8.2021</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5806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image" Target="../media/image11.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0.jpeg"/><Relationship Id="rId5" Type="http://schemas.openxmlformats.org/officeDocument/2006/relationships/slideLayout" Target="../slideLayouts/slideLayout32.xml"/><Relationship Id="rId10"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E0E3AB3E-AD34-0942-B6D3-5868262D7422}" type="datetime1">
              <a:rPr lang="fi-FI" smtClean="0"/>
              <a:t>30.8.2021</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2871706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23" r:id="rId10"/>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30.8.2021</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73749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0"/>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1"/>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noProof="0" dirty="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852" y="5734365"/>
            <a:ext cx="1505547" cy="579127"/>
          </a:xfrm>
          <a:prstGeom prst="rect">
            <a:avLst/>
          </a:prstGeom>
        </p:spPr>
      </p:pic>
      <p:sp>
        <p:nvSpPr>
          <p:cNvPr id="8" name="Text Placeholder 7"/>
          <p:cNvSpPr>
            <a:spLocks noGrp="1"/>
          </p:cNvSpPr>
          <p:nvPr>
            <p:ph type="body" idx="1"/>
          </p:nvPr>
        </p:nvSpPr>
        <p:spPr>
          <a:xfrm>
            <a:off x="457200" y="1600205"/>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Rectangle 8"/>
          <p:cNvSpPr/>
          <p:nvPr userDrawn="1"/>
        </p:nvSpPr>
        <p:spPr>
          <a:xfrm>
            <a:off x="-9872" y="6405331"/>
            <a:ext cx="9153872"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9872" y="6405335"/>
            <a:ext cx="21336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30.8.2021</a:t>
            </a:fld>
            <a:endParaRPr lang="fi-FI" dirty="0"/>
          </a:p>
        </p:txBody>
      </p:sp>
      <p:sp>
        <p:nvSpPr>
          <p:cNvPr id="6" name="Footer Placeholder 5"/>
          <p:cNvSpPr>
            <a:spLocks noGrp="1"/>
          </p:cNvSpPr>
          <p:nvPr>
            <p:ph type="ftr" sz="quarter" idx="3"/>
          </p:nvPr>
        </p:nvSpPr>
        <p:spPr>
          <a:xfrm>
            <a:off x="3124200" y="6405335"/>
            <a:ext cx="3536032" cy="366183"/>
          </a:xfrm>
          <a:prstGeom prst="rect">
            <a:avLst/>
          </a:prstGeom>
        </p:spPr>
        <p:txBody>
          <a:bodyPr vert="horz" lIns="91440" tIns="45720" rIns="91440" bIns="45720" rtlCol="0" anchor="ctr"/>
          <a:lstStyle>
            <a:lvl1pPr algn="ctr">
              <a:defRPr sz="1000" b="1">
                <a:solidFill>
                  <a:schemeClr val="bg1"/>
                </a:solidFill>
              </a:defRPr>
            </a:lvl1pPr>
          </a:lstStyle>
          <a:p>
            <a:r>
              <a:rPr lang="fi-FI"/>
              <a:t>OVET – </a:t>
            </a:r>
            <a:br>
              <a:rPr lang="fi-FI"/>
            </a:br>
            <a:r>
              <a:rPr lang="fi-FI"/>
              <a:t>Opettajankoulutuksen valinnat - ennakoivaa tulevaisuustyötä</a:t>
            </a:r>
            <a:endParaRPr lang="fi-FI" dirty="0"/>
          </a:p>
        </p:txBody>
      </p:sp>
      <p:sp>
        <p:nvSpPr>
          <p:cNvPr id="7" name="Slide Number Placeholder 6"/>
          <p:cNvSpPr>
            <a:spLocks noGrp="1"/>
          </p:cNvSpPr>
          <p:nvPr>
            <p:ph type="sldNum" sz="quarter" idx="4"/>
          </p:nvPr>
        </p:nvSpPr>
        <p:spPr>
          <a:xfrm>
            <a:off x="7006560" y="6405335"/>
            <a:ext cx="21336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80312" y="5548223"/>
            <a:ext cx="1612280" cy="791228"/>
          </a:xfrm>
          <a:prstGeom prst="rect">
            <a:avLst/>
          </a:prstGeom>
        </p:spPr>
      </p:pic>
      <p:sp>
        <p:nvSpPr>
          <p:cNvPr id="11" name="Rectangle 10"/>
          <p:cNvSpPr/>
          <p:nvPr userDrawn="1"/>
        </p:nvSpPr>
        <p:spPr>
          <a:xfrm>
            <a:off x="-13712" y="5445227"/>
            <a:ext cx="9153872"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039902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Times New Roman" pitchFamily="18" charset="0"/>
              </a:defRPr>
            </a:lvl1pPr>
          </a:lstStyle>
          <a:p>
            <a:pPr>
              <a:defRPr/>
            </a:pPr>
            <a:endParaRPr 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fi-F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1628B827-E354-4914-9550-BCBC487B5BD4}" type="slidenum">
              <a:rPr lang="en-US"/>
              <a:pPr>
                <a:defRPr/>
              </a:pPr>
              <a:t>‹#›</a:t>
            </a:fld>
            <a:endParaRPr lang="en-US"/>
          </a:p>
        </p:txBody>
      </p:sp>
    </p:spTree>
    <p:extLst>
      <p:ext uri="{BB962C8B-B14F-4D97-AF65-F5344CB8AC3E}">
        <p14:creationId xmlns:p14="http://schemas.microsoft.com/office/powerpoint/2010/main" val="275476448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Times New Roman" pitchFamily="18" charset="0"/>
              </a:defRPr>
            </a:lvl1pPr>
          </a:lstStyle>
          <a:p>
            <a:pPr>
              <a:defRPr/>
            </a:pPr>
            <a:endParaRPr 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fi-F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defRPr>
            </a:lvl1pPr>
          </a:lstStyle>
          <a:p>
            <a:fld id="{0CD51FEA-30FC-4646-B90B-4A0653D8AAD3}" type="slidenum">
              <a:rPr lang="en-US" altLang="fi-FI"/>
              <a:pPr/>
              <a:t>‹#›</a:t>
            </a:fld>
            <a:endParaRPr lang="en-US" altLang="fi-FI"/>
          </a:p>
        </p:txBody>
      </p:sp>
    </p:spTree>
    <p:extLst>
      <p:ext uri="{BB962C8B-B14F-4D97-AF65-F5344CB8AC3E}">
        <p14:creationId xmlns:p14="http://schemas.microsoft.com/office/powerpoint/2010/main" val="41612732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photos/457TEA4YU5U?utm_source=unsplash&amp;utm_medium=referral&amp;utm_content=creditCopyText" TargetMode="External"/><Relationship Id="rId2" Type="http://schemas.openxmlformats.org/officeDocument/2006/relationships/image" Target="../media/image31.jpeg"/><Relationship Id="rId1" Type="http://schemas.openxmlformats.org/officeDocument/2006/relationships/slideLayout" Target="../slideLayouts/slideLayout14.xml"/><Relationship Id="rId4" Type="http://schemas.openxmlformats.org/officeDocument/2006/relationships/hyperlink" Target="https://unsplash.com/search/photos/people?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leikattu60.mp4"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photos/457TEA4YU5U?utm_source=unsplash&amp;utm_medium=referral&amp;utm_content=creditCopyText" TargetMode="External"/><Relationship Id="rId2" Type="http://schemas.openxmlformats.org/officeDocument/2006/relationships/image" Target="../media/image31.jpeg"/><Relationship Id="rId1" Type="http://schemas.openxmlformats.org/officeDocument/2006/relationships/slideLayout" Target="../slideLayouts/slideLayout14.xml"/><Relationship Id="rId5" Type="http://schemas.openxmlformats.org/officeDocument/2006/relationships/hyperlink" Target="https://www.youtube.com/watch?v=QfXNn51OoxM" TargetMode="External"/><Relationship Id="rId4" Type="http://schemas.openxmlformats.org/officeDocument/2006/relationships/hyperlink" Target="https://unsplash.com/search/photos/people?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4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hyperlink" Target="leikattu7.mp4"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313" y="3126998"/>
            <a:ext cx="5727252" cy="1906777"/>
          </a:xfrm>
        </p:spPr>
        <p:txBody>
          <a:bodyPr/>
          <a:lstStyle/>
          <a:p>
            <a:r>
              <a:rPr lang="fi-FI" sz="3200" dirty="0"/>
              <a:t>Video Club 3</a:t>
            </a:r>
            <a:br>
              <a:rPr lang="fi-FI" sz="3200" dirty="0"/>
            </a:br>
            <a:br>
              <a:rPr lang="fi-FI" sz="3200" dirty="0"/>
            </a:br>
            <a:r>
              <a:rPr lang="fi-FI" sz="3200" dirty="0"/>
              <a:t>Ryhmä ja vertaissuhteet luokassa</a:t>
            </a:r>
          </a:p>
        </p:txBody>
      </p:sp>
      <p:sp>
        <p:nvSpPr>
          <p:cNvPr id="4" name="Footer Placeholder 3"/>
          <p:cNvSpPr>
            <a:spLocks noGrp="1"/>
          </p:cNvSpPr>
          <p:nvPr>
            <p:ph type="ftr" sz="quarter" idx="3"/>
          </p:nvPr>
        </p:nvSpPr>
        <p:spPr/>
        <p:txBody>
          <a:bodyPr/>
          <a:lstStyle/>
          <a:p>
            <a:r>
              <a:rPr lang="fi-FI" b="1">
                <a:solidFill>
                  <a:schemeClr val="accent1"/>
                </a:solidFill>
              </a:rPr>
              <a:t>JYU.</a:t>
            </a:r>
            <a:r>
              <a:rPr lang="fi-FI" b="1"/>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1</a:t>
            </a:fld>
            <a:endParaRPr lang="fi-FI" dirty="0"/>
          </a:p>
        </p:txBody>
      </p:sp>
      <p:sp>
        <p:nvSpPr>
          <p:cNvPr id="6" name="Date Placeholder 5"/>
          <p:cNvSpPr>
            <a:spLocks noGrp="1"/>
          </p:cNvSpPr>
          <p:nvPr>
            <p:ph type="dt" sz="half" idx="10"/>
          </p:nvPr>
        </p:nvSpPr>
        <p:spPr/>
        <p:txBody>
          <a:bodyPr/>
          <a:lstStyle/>
          <a:p>
            <a:fld id="{34034FB0-F16B-984E-9F7F-EBDE0736108B}" type="datetime1">
              <a:rPr lang="fi-FI" smtClean="0"/>
              <a:t>30.8.2021</a:t>
            </a:fld>
            <a:endParaRPr lang="fi-FI" dirty="0"/>
          </a:p>
        </p:txBody>
      </p:sp>
    </p:spTree>
    <p:extLst>
      <p:ext uri="{BB962C8B-B14F-4D97-AF65-F5344CB8AC3E}">
        <p14:creationId xmlns:p14="http://schemas.microsoft.com/office/powerpoint/2010/main" val="395421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062" b="8062"/>
          <a:stretch>
            <a:fillRect/>
          </a:stretch>
        </p:blipFill>
        <p:spPr/>
      </p:pic>
      <p:sp>
        <p:nvSpPr>
          <p:cNvPr id="3" name="Title 2"/>
          <p:cNvSpPr>
            <a:spLocks noGrp="1"/>
          </p:cNvSpPr>
          <p:nvPr>
            <p:ph type="title"/>
          </p:nvPr>
        </p:nvSpPr>
        <p:spPr>
          <a:xfrm>
            <a:off x="457201" y="1926325"/>
            <a:ext cx="4610340" cy="3095227"/>
          </a:xfrm>
          <a:solidFill>
            <a:schemeClr val="accent4">
              <a:lumMod val="20000"/>
              <a:lumOff val="80000"/>
            </a:schemeClr>
          </a:solidFill>
        </p:spPr>
        <p:txBody>
          <a:bodyPr>
            <a:normAutofit fontScale="90000"/>
          </a:bodyPr>
          <a:lstStyle/>
          <a:p>
            <a:pPr>
              <a:spcBef>
                <a:spcPts val="1200"/>
              </a:spcBef>
              <a:spcAft>
                <a:spcPts val="1200"/>
              </a:spcAft>
            </a:pPr>
            <a:r>
              <a:rPr lang="fi-FI" sz="3200" dirty="0">
                <a:latin typeface="Times New Roman Normaali"/>
                <a:ea typeface="Times New Roman" panose="02020603050405020304" pitchFamily="18" charset="0"/>
                <a:cs typeface="Times New Roman" panose="02020603050405020304" pitchFamily="18" charset="0"/>
              </a:rPr>
              <a:t>Pienryhmäkeskustelu</a:t>
            </a:r>
            <a:br>
              <a:rPr lang="fi-FI" sz="3200" dirty="0">
                <a:latin typeface="Times New Roman Normaali"/>
                <a:ea typeface="Times New Roman" panose="02020603050405020304" pitchFamily="18" charset="0"/>
                <a:cs typeface="Times New Roman" panose="02020603050405020304" pitchFamily="18" charset="0"/>
              </a:rPr>
            </a:br>
            <a:br>
              <a:rPr lang="fi-FI" sz="3200" dirty="0">
                <a:latin typeface="Times New Roman Normaali"/>
                <a:ea typeface="Times New Roman" panose="02020603050405020304" pitchFamily="18" charset="0"/>
                <a:cs typeface="Times New Roman" panose="02020603050405020304" pitchFamily="18" charset="0"/>
              </a:rPr>
            </a:br>
            <a:r>
              <a:rPr lang="fi-FI" sz="2800" dirty="0">
                <a:solidFill>
                  <a:srgbClr val="002060"/>
                </a:solidFill>
                <a:latin typeface="Calibri" panose="020F0502020204030204" pitchFamily="34" charset="0"/>
                <a:cs typeface="Calibri" panose="020F0502020204030204" pitchFamily="34" charset="0"/>
              </a:rPr>
              <a:t>Millaista oppilaiden välinen vuorovaikutus mielestänne oli?</a:t>
            </a:r>
            <a:br>
              <a:rPr lang="fi-FI" sz="2800" dirty="0">
                <a:solidFill>
                  <a:srgbClr val="002060"/>
                </a:solidFill>
                <a:latin typeface="Calibri" panose="020F0502020204030204" pitchFamily="34" charset="0"/>
                <a:cs typeface="Calibri" panose="020F0502020204030204" pitchFamily="34" charset="0"/>
              </a:rPr>
            </a:br>
            <a:br>
              <a:rPr lang="fi-FI" sz="2800" dirty="0">
                <a:solidFill>
                  <a:srgbClr val="002060"/>
                </a:solidFill>
                <a:latin typeface="Calibri" panose="020F0502020204030204" pitchFamily="34" charset="0"/>
                <a:cs typeface="Calibri" panose="020F0502020204030204" pitchFamily="34" charset="0"/>
              </a:rPr>
            </a:br>
            <a:r>
              <a:rPr lang="fi-FI" sz="2800" dirty="0">
                <a:solidFill>
                  <a:srgbClr val="002060"/>
                </a:solidFill>
                <a:latin typeface="Calibri" panose="020F0502020204030204" pitchFamily="34" charset="0"/>
                <a:cs typeface="Calibri" panose="020F0502020204030204" pitchFamily="34" charset="0"/>
              </a:rPr>
              <a:t>Mistä päättelitte?</a:t>
            </a:r>
            <a:br>
              <a:rPr lang="fi-FI" sz="2800" dirty="0">
                <a:solidFill>
                  <a:srgbClr val="002060"/>
                </a:solidFill>
                <a:latin typeface="Calibri" panose="020F0502020204030204" pitchFamily="34" charset="0"/>
                <a:cs typeface="Calibri" panose="020F0502020204030204" pitchFamily="34" charset="0"/>
              </a:rPr>
            </a:br>
            <a:br>
              <a:rPr lang="fi-FI" sz="2800" dirty="0">
                <a:solidFill>
                  <a:srgbClr val="002060"/>
                </a:solidFill>
                <a:latin typeface="Calibri" panose="020F0502020204030204" pitchFamily="34" charset="0"/>
                <a:cs typeface="Calibri" panose="020F0502020204030204" pitchFamily="34" charset="0"/>
              </a:rPr>
            </a:br>
            <a:endParaRPr lang="fi-FI" sz="3200" b="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A905CFF-917D-A547-A88A-94A61F8F474F}"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a:t>
            </a:r>
            <a:r>
              <a:rPr kumimoji="0" lang="fi-FI" sz="900" b="1" i="0" u="none" strike="noStrike" kern="1200" cap="none" spc="0" normalizeH="0" baseline="0" noProof="0" dirty="0" err="1">
                <a:ln>
                  <a:noFill/>
                </a:ln>
                <a:solidFill>
                  <a:prstClr val="white"/>
                </a:solidFill>
                <a:effectLst/>
                <a:uLnTx/>
                <a:uFillTx/>
                <a:latin typeface="Helvetica" pitchFamily="34" charset="0"/>
                <a:ea typeface="+mn-ea"/>
                <a:cs typeface="Helvetica" pitchFamily="34" charset="0"/>
              </a:rPr>
              <a:t>Since</a:t>
            </a:r>
            <a:r>
              <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1863.</a:t>
            </a: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9" name="Rectangle 8"/>
          <p:cNvSpPr/>
          <p:nvPr/>
        </p:nvSpPr>
        <p:spPr>
          <a:xfrm rot="17489520">
            <a:off x="4429809" y="2195978"/>
            <a:ext cx="2351926"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111111"/>
                </a:solidFill>
                <a:effectLst/>
                <a:uLnTx/>
                <a:uFillTx/>
                <a:latin typeface="-apple-system"/>
                <a:ea typeface="+mn-ea"/>
                <a:cs typeface="+mn-cs"/>
              </a:rPr>
              <a:t>Photo </a:t>
            </a:r>
            <a:r>
              <a:rPr kumimoji="0" lang="fi-FI" sz="900" b="0" i="0" u="none" strike="noStrike" kern="1200" cap="none" spc="0" normalizeH="0" baseline="0" noProof="0" dirty="0" err="1">
                <a:ln>
                  <a:noFill/>
                </a:ln>
                <a:solidFill>
                  <a:srgbClr val="111111"/>
                </a:solidFill>
                <a:effectLst/>
                <a:uLnTx/>
                <a:uFillTx/>
                <a:latin typeface="-apple-system"/>
                <a:ea typeface="+mn-ea"/>
                <a:cs typeface="+mn-cs"/>
              </a:rPr>
              <a:t>by</a:t>
            </a:r>
            <a:r>
              <a:rPr kumimoji="0" lang="fi-FI" sz="900" b="0" i="0" u="none" strike="noStrike" kern="1200" cap="none" spc="0" normalizeH="0" baseline="0" noProof="0" dirty="0">
                <a:ln>
                  <a:noFill/>
                </a:ln>
                <a:solidFill>
                  <a:srgbClr val="111111"/>
                </a:solidFill>
                <a:effectLst/>
                <a:uLnTx/>
                <a:uFillTx/>
                <a:latin typeface="-apple-system"/>
                <a:ea typeface="+mn-ea"/>
                <a:cs typeface="+mn-cs"/>
              </a:rPr>
              <a:t> </a:t>
            </a:r>
            <a:r>
              <a:rPr kumimoji="0" lang="fi-FI" sz="900" b="0" i="0" u="none" strike="noStrike" kern="1200" cap="none" spc="0" normalizeH="0" baseline="0" noProof="0" dirty="0">
                <a:ln>
                  <a:noFill/>
                </a:ln>
                <a:solidFill>
                  <a:srgbClr val="999999"/>
                </a:solidFill>
                <a:effectLst/>
                <a:uLnTx/>
                <a:uFillTx/>
                <a:latin typeface="-apple-system"/>
                <a:ea typeface="+mn-ea"/>
                <a:cs typeface="+mn-cs"/>
                <a:hlinkClick r:id="rId3"/>
              </a:rPr>
              <a:t>Nikita </a:t>
            </a:r>
            <a:r>
              <a:rPr kumimoji="0" lang="fi-FI" sz="900" b="0" i="0" u="none" strike="noStrike" kern="1200" cap="none" spc="0" normalizeH="0" baseline="0" noProof="0" dirty="0" err="1">
                <a:ln>
                  <a:noFill/>
                </a:ln>
                <a:solidFill>
                  <a:srgbClr val="999999"/>
                </a:solidFill>
                <a:effectLst/>
                <a:uLnTx/>
                <a:uFillTx/>
                <a:latin typeface="-apple-system"/>
                <a:ea typeface="+mn-ea"/>
                <a:cs typeface="+mn-cs"/>
                <a:hlinkClick r:id="rId3"/>
              </a:rPr>
              <a:t>Kachanovsky</a:t>
            </a:r>
            <a:r>
              <a:rPr kumimoji="0" lang="fi-FI" sz="900" b="0" i="0" u="none" strike="noStrike" kern="1200" cap="none" spc="0" normalizeH="0" baseline="0" noProof="0" dirty="0">
                <a:ln>
                  <a:noFill/>
                </a:ln>
                <a:solidFill>
                  <a:srgbClr val="111111"/>
                </a:solidFill>
                <a:effectLst/>
                <a:uLnTx/>
                <a:uFillTx/>
                <a:latin typeface="-apple-system"/>
                <a:ea typeface="+mn-ea"/>
                <a:cs typeface="+mn-cs"/>
              </a:rPr>
              <a:t> on </a:t>
            </a:r>
            <a:r>
              <a:rPr kumimoji="0" lang="fi-FI" sz="900" b="0" i="0" u="none" strike="noStrike" kern="1200" cap="none" spc="0" normalizeH="0" baseline="0" noProof="0" dirty="0" err="1">
                <a:ln>
                  <a:noFill/>
                </a:ln>
                <a:solidFill>
                  <a:srgbClr val="999999"/>
                </a:solidFill>
                <a:effectLst/>
                <a:uLnTx/>
                <a:uFillTx/>
                <a:latin typeface="-apple-system"/>
                <a:ea typeface="+mn-ea"/>
                <a:cs typeface="+mn-cs"/>
                <a:hlinkClick r:id="rId4"/>
              </a:rPr>
              <a:t>Unsplash</a:t>
            </a:r>
            <a:endParaRPr kumimoji="0" lang="fi-FI" sz="9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299234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4" name="Title 3"/>
          <p:cNvSpPr>
            <a:spLocks noGrp="1"/>
          </p:cNvSpPr>
          <p:nvPr>
            <p:ph type="title"/>
          </p:nvPr>
        </p:nvSpPr>
        <p:spPr>
          <a:xfrm>
            <a:off x="447369" y="1020313"/>
            <a:ext cx="4741260" cy="901894"/>
          </a:xfrm>
        </p:spPr>
        <p:txBody>
          <a:bodyPr>
            <a:normAutofit/>
          </a:bodyPr>
          <a:lstStyle/>
          <a:p>
            <a:r>
              <a:rPr lang="fi-FI" dirty="0">
                <a:hlinkClick r:id="rId2" action="ppaction://hlinkfile"/>
              </a:rPr>
              <a:t>Video II </a:t>
            </a:r>
            <a:r>
              <a:rPr lang="fi-FI" dirty="0"/>
              <a:t>(nro 60)</a:t>
            </a:r>
          </a:p>
        </p:txBody>
      </p:sp>
      <p:sp>
        <p:nvSpPr>
          <p:cNvPr id="6" name="Date Placeholder 5"/>
          <p:cNvSpPr>
            <a:spLocks noGrp="1"/>
          </p:cNvSpPr>
          <p:nvPr>
            <p:ph type="dt" sz="half" idx="10"/>
          </p:nvPr>
        </p:nvSpPr>
        <p:spPr/>
        <p:txBody>
          <a:bodyPr/>
          <a:lstStyle/>
          <a:p>
            <a:fld id="{02F6C6FE-2BCB-574D-9E89-D023255ACA90}" type="datetime1">
              <a:rPr lang="fi-FI" smtClean="0"/>
              <a:t>30.8.2021</a:t>
            </a:fld>
            <a:endParaRPr lang="fi-FI" dirty="0"/>
          </a:p>
        </p:txBody>
      </p:sp>
      <p:sp>
        <p:nvSpPr>
          <p:cNvPr id="5" name="TextBox 4"/>
          <p:cNvSpPr txBox="1"/>
          <p:nvPr/>
        </p:nvSpPr>
        <p:spPr>
          <a:xfrm>
            <a:off x="447369" y="1922207"/>
            <a:ext cx="5402588" cy="1477328"/>
          </a:xfrm>
          <a:prstGeom prst="rect">
            <a:avLst/>
          </a:prstGeom>
          <a:solidFill>
            <a:schemeClr val="accent1">
              <a:lumMod val="20000"/>
              <a:lumOff val="80000"/>
            </a:schemeClr>
          </a:solidFill>
        </p:spPr>
        <p:txBody>
          <a:bodyPr wrap="square" rtlCol="0">
            <a:spAutoFit/>
          </a:bodyPr>
          <a:lstStyle/>
          <a:p>
            <a:pPr>
              <a:spcAft>
                <a:spcPts val="1200"/>
              </a:spcAft>
            </a:pPr>
            <a:r>
              <a:rPr lang="fi-FI" sz="2800" b="1" dirty="0">
                <a:solidFill>
                  <a:srgbClr val="002060"/>
                </a:solidFill>
                <a:latin typeface="Calibri" panose="020F0502020204030204" pitchFamily="34" charset="0"/>
                <a:cs typeface="Calibri" panose="020F0502020204030204" pitchFamily="34" charset="0"/>
              </a:rPr>
              <a:t>Havainnoi millaista opettajan ja oppilaiden vuorovaikutus on.</a:t>
            </a:r>
          </a:p>
          <a:p>
            <a:pPr>
              <a:spcAft>
                <a:spcPts val="1200"/>
              </a:spcAft>
            </a:pPr>
            <a:r>
              <a:rPr lang="fi-FI" sz="2400" b="1" dirty="0">
                <a:solidFill>
                  <a:srgbClr val="002060"/>
                </a:solidFill>
                <a:latin typeface="Calibri" panose="020F0502020204030204" pitchFamily="34" charset="0"/>
                <a:cs typeface="Calibri" panose="020F0502020204030204" pitchFamily="34" charset="0"/>
              </a:rPr>
              <a:t>Varaudu keskustelemaan ajatuksistasi.</a:t>
            </a:r>
            <a:endParaRPr lang="fi-FI"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48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a:t>
            </a:r>
            <a:r>
              <a:rPr kumimoji="0" lang="fi-FI" sz="900" b="1" i="0" u="none" strike="noStrike" kern="1200" cap="none" spc="0" normalizeH="0" baseline="0" noProof="0" dirty="0" err="1">
                <a:ln>
                  <a:noFill/>
                </a:ln>
                <a:solidFill>
                  <a:prstClr val="white"/>
                </a:solidFill>
                <a:effectLst/>
                <a:uLnTx/>
                <a:uFillTx/>
                <a:latin typeface="Helvetica" pitchFamily="34" charset="0"/>
                <a:ea typeface="+mn-ea"/>
                <a:cs typeface="Helvetica" pitchFamily="34" charset="0"/>
              </a:rPr>
              <a:t>Since</a:t>
            </a:r>
            <a:r>
              <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1863.</a:t>
            </a:r>
          </a:p>
        </p:txBody>
      </p:sp>
      <p:sp>
        <p:nvSpPr>
          <p:cNvPr id="5" name="Date Placeholder 4"/>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A905CFF-917D-A547-A88A-94A61F8F474F}"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3" name="Title 2"/>
          <p:cNvSpPr>
            <a:spLocks noGrp="1"/>
          </p:cNvSpPr>
          <p:nvPr>
            <p:ph type="title" idx="4294967295"/>
          </p:nvPr>
        </p:nvSpPr>
        <p:spPr>
          <a:xfrm>
            <a:off x="172002" y="598571"/>
            <a:ext cx="4400550" cy="908050"/>
          </a:xfrm>
          <a:solidFill>
            <a:schemeClr val="accent4">
              <a:lumMod val="20000"/>
              <a:lumOff val="80000"/>
            </a:schemeClr>
          </a:solidFill>
        </p:spPr>
        <p:txBody>
          <a:bodyPr>
            <a:normAutofit/>
          </a:bodyPr>
          <a:lstStyle/>
          <a:p>
            <a:pPr>
              <a:spcAft>
                <a:spcPts val="1200"/>
              </a:spcAft>
              <a:tabLst>
                <a:tab pos="-19357340" algn="l"/>
                <a:tab pos="-18533110" algn="l"/>
                <a:tab pos="-17708880" algn="l"/>
                <a:tab pos="824230" algn="l"/>
                <a:tab pos="1648460" algn="l"/>
                <a:tab pos="2473325" algn="l"/>
                <a:tab pos="3296920" algn="l"/>
                <a:tab pos="4121150" algn="l"/>
                <a:tab pos="4946015" algn="l"/>
                <a:tab pos="5770245" algn="l"/>
                <a:tab pos="6595110" algn="l"/>
                <a:tab pos="7419340" algn="l"/>
                <a:tab pos="8243570" algn="l"/>
                <a:tab pos="9068435" algn="l"/>
                <a:tab pos="9892030" algn="l"/>
                <a:tab pos="10716260" algn="l"/>
                <a:tab pos="11541125" algn="l"/>
                <a:tab pos="12365355" algn="l"/>
                <a:tab pos="13190220" algn="l"/>
                <a:tab pos="14014450" algn="l"/>
                <a:tab pos="14838680" algn="l"/>
                <a:tab pos="15662910" algn="l"/>
                <a:tab pos="16487140" algn="l"/>
                <a:tab pos="17311370" algn="l"/>
                <a:tab pos="18136235" algn="l"/>
                <a:tab pos="18960465" algn="l"/>
                <a:tab pos="19785330" algn="l"/>
              </a:tabLst>
            </a:pPr>
            <a:r>
              <a:rPr lang="fi-FI" sz="3200" dirty="0">
                <a:latin typeface="Times New Roman Normaali"/>
                <a:ea typeface="Times New Roman" panose="02020603050405020304" pitchFamily="18" charset="0"/>
                <a:cs typeface="Times New Roman" panose="02020603050405020304" pitchFamily="18" charset="0"/>
              </a:rPr>
              <a:t>Pienryhmäkeskustelu</a:t>
            </a:r>
            <a:endParaRPr lang="fi-FI" sz="3200" b="0" dirty="0">
              <a:latin typeface="Times New Roman Normaali"/>
              <a:ea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pic>
        <p:nvPicPr>
          <p:cNvPr id="8" name="Picture Placeholder 7"/>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17583" t="13328" b="8063"/>
          <a:stretch/>
        </p:blipFill>
        <p:spPr>
          <a:xfrm>
            <a:off x="4572552" y="0"/>
            <a:ext cx="4571448" cy="6540500"/>
          </a:xfrm>
        </p:spPr>
      </p:pic>
      <p:sp>
        <p:nvSpPr>
          <p:cNvPr id="4" name="Content Placeholder 3"/>
          <p:cNvSpPr>
            <a:spLocks noGrp="1"/>
          </p:cNvSpPr>
          <p:nvPr>
            <p:ph idx="4294967295"/>
          </p:nvPr>
        </p:nvSpPr>
        <p:spPr>
          <a:xfrm>
            <a:off x="171207" y="1506620"/>
            <a:ext cx="4868625" cy="4001045"/>
          </a:xfrm>
          <a:solidFill>
            <a:schemeClr val="bg2">
              <a:lumMod val="20000"/>
              <a:lumOff val="80000"/>
            </a:schemeClr>
          </a:solidFill>
        </p:spPr>
        <p:txBody>
          <a:bodyPr>
            <a:noAutofit/>
          </a:bodyPr>
          <a:lstStyle/>
          <a:p>
            <a:r>
              <a:rPr lang="fi-FI" sz="2200" dirty="0">
                <a:solidFill>
                  <a:srgbClr val="002060"/>
                </a:solidFill>
                <a:latin typeface="Calibri" panose="020F0502020204030204" pitchFamily="34" charset="0"/>
                <a:cs typeface="Calibri" panose="020F0502020204030204" pitchFamily="34" charset="0"/>
              </a:rPr>
              <a:t>Millaista opettajan ja oppilaiden vuorovaikutus oli?</a:t>
            </a:r>
          </a:p>
          <a:p>
            <a:pPr marL="342900" indent="-342900">
              <a:buFont typeface="Arial" panose="020B0604020202020204" pitchFamily="34" charset="0"/>
              <a:buChar char="•"/>
            </a:pPr>
            <a:r>
              <a:rPr lang="fi-FI" sz="2200" dirty="0">
                <a:solidFill>
                  <a:srgbClr val="002060"/>
                </a:solidFill>
                <a:latin typeface="Calibri" panose="020F0502020204030204" pitchFamily="34" charset="0"/>
                <a:cs typeface="Calibri" panose="020F0502020204030204" pitchFamily="34" charset="0"/>
              </a:rPr>
              <a:t>Millaisia taitoja oppilailla ilmeni? </a:t>
            </a:r>
          </a:p>
          <a:p>
            <a:pPr marL="342900" indent="-342900">
              <a:buFont typeface="Arial" panose="020B0604020202020204" pitchFamily="34" charset="0"/>
              <a:buChar char="•"/>
            </a:pPr>
            <a:r>
              <a:rPr lang="fi-FI" sz="2200" dirty="0">
                <a:solidFill>
                  <a:srgbClr val="002060"/>
                </a:solidFill>
                <a:latin typeface="Calibri" panose="020F0502020204030204" pitchFamily="34" charset="0"/>
                <a:cs typeface="Calibri" panose="020F0502020204030204" pitchFamily="34" charset="0"/>
              </a:rPr>
              <a:t>Millaisissa tilanteissa opettaja puuttui oppilaiden välisiin suhteisiin? </a:t>
            </a:r>
          </a:p>
          <a:p>
            <a:pPr marL="342900" indent="-342900">
              <a:buFont typeface="Arial" panose="020B0604020202020204" pitchFamily="34" charset="0"/>
              <a:buChar char="•"/>
            </a:pPr>
            <a:r>
              <a:rPr lang="fi-FI" sz="2200" dirty="0">
                <a:solidFill>
                  <a:srgbClr val="002060"/>
                </a:solidFill>
                <a:latin typeface="Calibri" panose="020F0502020204030204" pitchFamily="34" charset="0"/>
                <a:cs typeface="Calibri" panose="020F0502020204030204" pitchFamily="34" charset="0"/>
              </a:rPr>
              <a:t>Millä keinoilla opettaja tuki oppilaiden välistä vuorovaikutusta? </a:t>
            </a:r>
          </a:p>
          <a:p>
            <a:pPr marL="342900" indent="-342900">
              <a:buFont typeface="Arial" panose="020B0604020202020204" pitchFamily="34" charset="0"/>
              <a:buChar char="•"/>
            </a:pPr>
            <a:r>
              <a:rPr lang="fi-FI" sz="2200" dirty="0">
                <a:solidFill>
                  <a:srgbClr val="002060"/>
                </a:solidFill>
                <a:latin typeface="Calibri" panose="020F0502020204030204" pitchFamily="34" charset="0"/>
                <a:cs typeface="Calibri" panose="020F0502020204030204" pitchFamily="34" charset="0"/>
              </a:rPr>
              <a:t>Miten opettaja tuki ryhmän koheesiota ja monipuolisia ryhmärooleja?</a:t>
            </a:r>
            <a:endParaRPr lang="fi-FI"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690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7897" y="374849"/>
            <a:ext cx="7368419" cy="730232"/>
          </a:xfrm>
        </p:spPr>
        <p:txBody>
          <a:bodyPr/>
          <a:lstStyle/>
          <a:p>
            <a:r>
              <a:rPr lang="fi-FI" dirty="0"/>
              <a:t>Vertaissuhteiden tukeminen</a:t>
            </a:r>
          </a:p>
        </p:txBody>
      </p:sp>
      <p:sp>
        <p:nvSpPr>
          <p:cNvPr id="6" name="Date Placeholder 5"/>
          <p:cNvSpPr>
            <a:spLocks noGrp="1"/>
          </p:cNvSpPr>
          <p:nvPr>
            <p:ph type="dt" sz="half" idx="10"/>
          </p:nvPr>
        </p:nvSpPr>
        <p:spPr/>
        <p:txBody>
          <a:bodyPr/>
          <a:lstStyle/>
          <a:p>
            <a:fld id="{308610AC-C6DC-4040-B5DB-3FDA4B18D1E3}" type="datetime1">
              <a:rPr lang="fi-FI" smtClean="0"/>
              <a:t>30.8.2021</a:t>
            </a:fld>
            <a:endParaRPr lang="fi-FI" dirty="0"/>
          </a:p>
        </p:txBody>
      </p:sp>
      <p:sp>
        <p:nvSpPr>
          <p:cNvPr id="4" name="Footer Placeholder 3"/>
          <p:cNvSpPr>
            <a:spLocks noGrp="1"/>
          </p:cNvSpPr>
          <p:nvPr>
            <p:ph type="ftr" sz="quarter" idx="4294967295"/>
          </p:nvPr>
        </p:nvSpPr>
        <p:spPr>
          <a:xfrm>
            <a:off x="6996113" y="6424613"/>
            <a:ext cx="2147887" cy="180975"/>
          </a:xfrm>
        </p:spPr>
        <p:txBody>
          <a:bodyPr/>
          <a:lstStyle/>
          <a:p>
            <a:r>
              <a:rPr lang="fi-FI" b="1">
                <a:solidFill>
                  <a:schemeClr val="tx2"/>
                </a:solidFill>
              </a:rPr>
              <a:t>JYU. </a:t>
            </a:r>
            <a:r>
              <a:rPr lang="fi-FI" b="1"/>
              <a:t>Since 1863.</a:t>
            </a:r>
            <a:endParaRPr lang="fi-FI" b="1" dirty="0"/>
          </a:p>
        </p:txBody>
      </p:sp>
      <p:sp>
        <p:nvSpPr>
          <p:cNvPr id="5" name="Slide Number Placeholder 4"/>
          <p:cNvSpPr>
            <a:spLocks noGrp="1"/>
          </p:cNvSpPr>
          <p:nvPr>
            <p:ph type="sldNum" sz="quarter" idx="4294967295"/>
          </p:nvPr>
        </p:nvSpPr>
        <p:spPr>
          <a:xfrm>
            <a:off x="8689975" y="6424613"/>
            <a:ext cx="454025" cy="180975"/>
          </a:xfrm>
        </p:spPr>
        <p:txBody>
          <a:bodyPr/>
          <a:lstStyle/>
          <a:p>
            <a:fld id="{0FE3988A-0109-0B40-965D-9E0ED41EFEE4}" type="slidenum">
              <a:rPr lang="fi-FI" smtClean="0"/>
              <a:pPr/>
              <a:t>13</a:t>
            </a:fld>
            <a:endParaRPr lang="fi-FI" dirty="0"/>
          </a:p>
        </p:txBody>
      </p:sp>
      <p:sp>
        <p:nvSpPr>
          <p:cNvPr id="3" name="Rectangle 2"/>
          <p:cNvSpPr/>
          <p:nvPr/>
        </p:nvSpPr>
        <p:spPr>
          <a:xfrm>
            <a:off x="447897" y="1273107"/>
            <a:ext cx="8242078" cy="4385816"/>
          </a:xfrm>
          <a:prstGeom prst="rect">
            <a:avLst/>
          </a:prstGeom>
        </p:spPr>
        <p:txBody>
          <a:bodyPr wrap="square">
            <a:spAutoFit/>
          </a:bodyPr>
          <a:lstStyle/>
          <a:p>
            <a:pPr marL="342900" indent="-342900">
              <a:spcAft>
                <a:spcPts val="600"/>
              </a:spcAft>
              <a:buClr>
                <a:srgbClr val="FF0000"/>
              </a:buClr>
              <a:buSzPct val="120000"/>
              <a:buFont typeface="Arial" panose="020B0604020202020204" pitchFamily="34" charset="0"/>
              <a:buChar char="•"/>
            </a:pPr>
            <a:r>
              <a:rPr lang="fi-FI" sz="2200" b="1" dirty="0">
                <a:solidFill>
                  <a:srgbClr val="002060"/>
                </a:solidFill>
                <a:latin typeface="Calibri" panose="020F0502020204030204" pitchFamily="34" charset="0"/>
                <a:cs typeface="Calibri" panose="020F0502020204030204" pitchFamily="34" charset="0"/>
              </a:rPr>
              <a:t>Opettajalla on tärkeä rooli </a:t>
            </a:r>
            <a:r>
              <a:rPr lang="fi-FI" sz="2200" dirty="0">
                <a:solidFill>
                  <a:srgbClr val="002060"/>
                </a:solidFill>
                <a:latin typeface="Calibri" panose="020F0502020204030204" pitchFamily="34" charset="0"/>
                <a:cs typeface="Calibri" panose="020F0502020204030204" pitchFamily="34" charset="0"/>
              </a:rPr>
              <a:t>sosiaalisten taitojen kehityksessä ja myönteisten vertaissuhteiden rakentumisessa koululuokassa.</a:t>
            </a:r>
          </a:p>
          <a:p>
            <a:pPr marL="342900" indent="-342900">
              <a:spcAft>
                <a:spcPts val="600"/>
              </a:spcAft>
              <a:buClr>
                <a:srgbClr val="FF0000"/>
              </a:buClr>
              <a:buSzPct val="120000"/>
              <a:buFont typeface="Arial" panose="020B0604020202020204" pitchFamily="34" charset="0"/>
              <a:buChar char="•"/>
            </a:pPr>
            <a:r>
              <a:rPr lang="fi-FI" sz="2200" dirty="0">
                <a:solidFill>
                  <a:srgbClr val="002060"/>
                </a:solidFill>
                <a:latin typeface="Calibri" panose="020F0502020204030204" pitchFamily="34" charset="0"/>
                <a:cs typeface="Calibri" panose="020F0502020204030204" pitchFamily="34" charset="0"/>
              </a:rPr>
              <a:t>Vertaissuhteiden tukemisessa voidaan käyttää suoran ja epäsuoran tuen muotoja, kuten </a:t>
            </a:r>
            <a:r>
              <a:rPr lang="fi-FI" sz="2200" b="1" dirty="0">
                <a:solidFill>
                  <a:srgbClr val="002060"/>
                </a:solidFill>
                <a:latin typeface="Calibri" panose="020F0502020204030204" pitchFamily="34" charset="0"/>
                <a:cs typeface="Calibri" panose="020F0502020204030204" pitchFamily="34" charset="0"/>
              </a:rPr>
              <a:t>keskusteluja </a:t>
            </a:r>
            <a:r>
              <a:rPr lang="fi-FI" sz="2200" dirty="0">
                <a:solidFill>
                  <a:srgbClr val="002060"/>
                </a:solidFill>
                <a:latin typeface="Calibri" panose="020F0502020204030204" pitchFamily="34" charset="0"/>
                <a:cs typeface="Calibri" panose="020F0502020204030204" pitchFamily="34" charset="0"/>
              </a:rPr>
              <a:t>ongelmien ratkaisemisesta sosiaalisen </a:t>
            </a:r>
            <a:r>
              <a:rPr lang="fi-FI" sz="2200" dirty="0" err="1">
                <a:solidFill>
                  <a:srgbClr val="002060"/>
                </a:solidFill>
                <a:latin typeface="Calibri" panose="020F0502020204030204" pitchFamily="34" charset="0"/>
                <a:cs typeface="Calibri" panose="020F0502020204030204" pitchFamily="34" charset="0"/>
              </a:rPr>
              <a:t>minäpystyvyyden</a:t>
            </a:r>
            <a:r>
              <a:rPr lang="fi-FI" sz="2200" dirty="0">
                <a:solidFill>
                  <a:srgbClr val="002060"/>
                </a:solidFill>
                <a:latin typeface="Calibri" panose="020F0502020204030204" pitchFamily="34" charset="0"/>
                <a:cs typeface="Calibri" panose="020F0502020204030204" pitchFamily="34" charset="0"/>
              </a:rPr>
              <a:t> tukemiseksi ja </a:t>
            </a:r>
            <a:r>
              <a:rPr lang="fi-FI" sz="2200" b="1" dirty="0">
                <a:solidFill>
                  <a:srgbClr val="002060"/>
                </a:solidFill>
                <a:latin typeface="Calibri" panose="020F0502020204030204" pitchFamily="34" charset="0"/>
                <a:cs typeface="Calibri" panose="020F0502020204030204" pitchFamily="34" charset="0"/>
              </a:rPr>
              <a:t>ryhmän koheesion ja ryhmähengen rakentamista </a:t>
            </a:r>
            <a:r>
              <a:rPr lang="fi-FI" sz="2200" dirty="0">
                <a:solidFill>
                  <a:srgbClr val="002060"/>
                </a:solidFill>
                <a:latin typeface="Calibri" panose="020F0502020204030204" pitchFamily="34" charset="0"/>
                <a:cs typeface="Calibri" panose="020F0502020204030204" pitchFamily="34" charset="0"/>
              </a:rPr>
              <a:t>oppilaan vertaissuhteiden mahdollistamiseksi. </a:t>
            </a:r>
          </a:p>
          <a:p>
            <a:pPr marL="342900" indent="-342900">
              <a:spcAft>
                <a:spcPts val="600"/>
              </a:spcAft>
              <a:buClr>
                <a:srgbClr val="FF0000"/>
              </a:buClr>
              <a:buSzPct val="120000"/>
              <a:buFont typeface="Arial" panose="020B0604020202020204" pitchFamily="34" charset="0"/>
              <a:buChar char="•"/>
            </a:pPr>
            <a:r>
              <a:rPr lang="fi-FI" sz="2200" dirty="0">
                <a:solidFill>
                  <a:srgbClr val="002060"/>
                </a:solidFill>
                <a:latin typeface="Calibri" panose="020F0502020204030204" pitchFamily="34" charset="0"/>
                <a:cs typeface="Calibri" panose="020F0502020204030204" pitchFamily="34" charset="0"/>
              </a:rPr>
              <a:t>Opettaja voi </a:t>
            </a:r>
            <a:r>
              <a:rPr lang="fi-FI" sz="2200" b="1" dirty="0">
                <a:solidFill>
                  <a:srgbClr val="002060"/>
                </a:solidFill>
                <a:latin typeface="Calibri" panose="020F0502020204030204" pitchFamily="34" charset="0"/>
                <a:cs typeface="Calibri" panose="020F0502020204030204" pitchFamily="34" charset="0"/>
              </a:rPr>
              <a:t>vähentää statuksen merkitystä </a:t>
            </a:r>
            <a:r>
              <a:rPr lang="fi-FI" sz="2200" dirty="0">
                <a:solidFill>
                  <a:srgbClr val="002060"/>
                </a:solidFill>
                <a:latin typeface="Calibri" panose="020F0502020204030204" pitchFamily="34" charset="0"/>
                <a:cs typeface="Calibri" panose="020F0502020204030204" pitchFamily="34" charset="0"/>
              </a:rPr>
              <a:t>luokassa ja myötävaikuttaa </a:t>
            </a:r>
            <a:r>
              <a:rPr lang="fi-FI" sz="2200" b="1" dirty="0">
                <a:solidFill>
                  <a:srgbClr val="002060"/>
                </a:solidFill>
                <a:latin typeface="Calibri" panose="020F0502020204030204" pitchFamily="34" charset="0"/>
                <a:cs typeface="Calibri" panose="020F0502020204030204" pitchFamily="34" charset="0"/>
              </a:rPr>
              <a:t>normeihin</a:t>
            </a:r>
            <a:r>
              <a:rPr lang="fi-FI" sz="2200" dirty="0">
                <a:solidFill>
                  <a:srgbClr val="002060"/>
                </a:solidFill>
                <a:latin typeface="Calibri" panose="020F0502020204030204" pitchFamily="34" charset="0"/>
                <a:cs typeface="Calibri" panose="020F0502020204030204" pitchFamily="34" charset="0"/>
              </a:rPr>
              <a:t>, jotka tukevat yhteistyötä ja jokaisen hyväksymistä.</a:t>
            </a:r>
          </a:p>
          <a:p>
            <a:pPr marL="342900" indent="-342900">
              <a:spcAft>
                <a:spcPts val="600"/>
              </a:spcAft>
              <a:buClr>
                <a:srgbClr val="FF0000"/>
              </a:buClr>
              <a:buSzPct val="120000"/>
              <a:buFont typeface="Arial" panose="020B0604020202020204" pitchFamily="34" charset="0"/>
              <a:buChar char="•"/>
            </a:pPr>
            <a:r>
              <a:rPr lang="fi-FI" sz="2200" b="1" dirty="0">
                <a:solidFill>
                  <a:srgbClr val="002060"/>
                </a:solidFill>
                <a:latin typeface="Calibri" panose="020F0502020204030204" pitchFamily="34" charset="0"/>
                <a:cs typeface="Calibri" panose="020F0502020204030204" pitchFamily="34" charset="0"/>
              </a:rPr>
              <a:t>Itsesäätelytaitojen tukeminen </a:t>
            </a:r>
            <a:r>
              <a:rPr lang="fi-FI" sz="2200" dirty="0">
                <a:solidFill>
                  <a:srgbClr val="002060"/>
                </a:solidFill>
                <a:latin typeface="Calibri" panose="020F0502020204030204" pitchFamily="34" charset="0"/>
                <a:cs typeface="Calibri" panose="020F0502020204030204" pitchFamily="34" charset="0"/>
              </a:rPr>
              <a:t>on kriittistä, koska vertaissuhteet ovat usein pulmallisia oppilailla, joilla on itsesäätelyn pulmia.  </a:t>
            </a:r>
          </a:p>
        </p:txBody>
      </p:sp>
      <p:sp>
        <p:nvSpPr>
          <p:cNvPr id="10" name="Rectangle 9"/>
          <p:cNvSpPr/>
          <p:nvPr/>
        </p:nvSpPr>
        <p:spPr>
          <a:xfrm>
            <a:off x="0" y="5826949"/>
            <a:ext cx="9144000" cy="1031051"/>
          </a:xfrm>
          <a:prstGeom prst="rect">
            <a:avLst/>
          </a:prstGeom>
          <a:solidFill>
            <a:schemeClr val="bg2">
              <a:lumMod val="20000"/>
              <a:lumOff val="80000"/>
            </a:schemeClr>
          </a:solidFill>
        </p:spPr>
        <p:txBody>
          <a:bodyPr wrap="square">
            <a:spAutoFit/>
          </a:bodyPr>
          <a:lstStyle/>
          <a:p>
            <a:pPr>
              <a:spcAft>
                <a:spcPts val="300"/>
              </a:spcAft>
            </a:pPr>
            <a:r>
              <a:rPr lang="fi-FI" sz="1400" dirty="0">
                <a:latin typeface="Calibri" panose="020F0502020204030204" pitchFamily="34" charset="0"/>
                <a:cs typeface="Calibri" panose="020F0502020204030204" pitchFamily="34" charset="0"/>
              </a:rPr>
              <a:t>Aro, T. &amp; Närhi, V. 2003. Tarkkaavaisuushäiriöinen oppilas koululuokassa. Jyväskylä: Niilo Mäki Instituutti. </a:t>
            </a:r>
          </a:p>
          <a:p>
            <a:pPr>
              <a:spcAft>
                <a:spcPts val="300"/>
              </a:spcAft>
            </a:pPr>
            <a:r>
              <a:rPr lang="fi-FI" sz="1400" dirty="0">
                <a:latin typeface="Calibri" panose="020F0502020204030204" pitchFamily="34" charset="0"/>
                <a:cs typeface="Calibri" panose="020F0502020204030204" pitchFamily="34" charset="0"/>
              </a:rPr>
              <a:t>Salmivalli, C. 2005. Kaverien kanssa. Vertaissuhteet ja sosiaalinen kehitys. Jyväskylä: PS-kustannus.</a:t>
            </a:r>
          </a:p>
          <a:p>
            <a:pPr>
              <a:spcAft>
                <a:spcPts val="300"/>
              </a:spcAft>
            </a:pPr>
            <a:r>
              <a:rPr lang="en-US" sz="1400" dirty="0" err="1">
                <a:latin typeface="Calibri" panose="020F0502020204030204" pitchFamily="34" charset="0"/>
                <a:cs typeface="Calibri" panose="020F0502020204030204" pitchFamily="34" charset="0"/>
              </a:rPr>
              <a:t>Trentacosta</a:t>
            </a:r>
            <a:r>
              <a:rPr lang="en-US" sz="1400" dirty="0">
                <a:latin typeface="Calibri" panose="020F0502020204030204" pitchFamily="34" charset="0"/>
                <a:cs typeface="Calibri" panose="020F0502020204030204" pitchFamily="34" charset="0"/>
              </a:rPr>
              <a:t>, C.J. &amp; Shaw, D.S. 2009. Emotional self-regulation, peer rejection, and antisocial behavior: Developmental associations from early childhood to early adolescence. Journal of Applied Developmental Psychology 30(3), 356–365. </a:t>
            </a:r>
            <a:endParaRPr lang="fi-FI"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013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14</a:t>
            </a:fld>
            <a:endParaRPr lang="fi-FI" dirty="0"/>
          </a:p>
        </p:txBody>
      </p:sp>
      <p:sp>
        <p:nvSpPr>
          <p:cNvPr id="4" name="Title 3"/>
          <p:cNvSpPr>
            <a:spLocks noGrp="1"/>
          </p:cNvSpPr>
          <p:nvPr>
            <p:ph type="title"/>
          </p:nvPr>
        </p:nvSpPr>
        <p:spPr/>
        <p:txBody>
          <a:bodyPr>
            <a:normAutofit fontScale="90000"/>
          </a:bodyPr>
          <a:lstStyle/>
          <a:p>
            <a:r>
              <a:rPr lang="fi-FI" dirty="0"/>
              <a:t>Keinoja tukea oppilaiden keskinäistä vuorovaikutusta</a:t>
            </a:r>
          </a:p>
        </p:txBody>
      </p:sp>
      <p:sp>
        <p:nvSpPr>
          <p:cNvPr id="5" name="Content Placeholder 4"/>
          <p:cNvSpPr>
            <a:spLocks noGrp="1"/>
          </p:cNvSpPr>
          <p:nvPr>
            <p:ph idx="1"/>
          </p:nvPr>
        </p:nvSpPr>
        <p:spPr>
          <a:xfrm>
            <a:off x="457200" y="2035469"/>
            <a:ext cx="8229600" cy="4557156"/>
          </a:xfrm>
        </p:spPr>
        <p:txBody>
          <a:bodyPr>
            <a:normAutofit/>
          </a:bodyPr>
          <a:lstStyle/>
          <a:p>
            <a:pPr marL="0" indent="0">
              <a:buNone/>
            </a:pPr>
            <a:r>
              <a:rPr lang="fi-FI" dirty="0">
                <a:latin typeface="Calibri" panose="020F0502020204030204" pitchFamily="34" charset="0"/>
                <a:cs typeface="Calibri" panose="020F0502020204030204" pitchFamily="34" charset="0"/>
              </a:rPr>
              <a:t>Oppilaiden vertaisvuorovaikutustilanteiden mahdollistaminen </a:t>
            </a:r>
            <a:r>
              <a:rPr lang="fi-FI" b="1" dirty="0">
                <a:latin typeface="Calibri" panose="020F0502020204030204" pitchFamily="34" charset="0"/>
                <a:cs typeface="Calibri" panose="020F0502020204030204" pitchFamily="34" charset="0"/>
              </a:rPr>
              <a:t>tilajärjestelyillä ja vaihtelemalla oppilaiden sijoittumista luokassa</a:t>
            </a:r>
            <a:r>
              <a:rPr lang="fi-FI" dirty="0">
                <a:latin typeface="Calibri" panose="020F0502020204030204" pitchFamily="34" charset="0"/>
                <a:cs typeface="Calibri" panose="020F0502020204030204" pitchFamily="34" charset="0"/>
              </a:rPr>
              <a:t>:</a:t>
            </a:r>
            <a:endParaRPr lang="fi-FI" b="1"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Istumajärjestyksen suunnittelu</a:t>
            </a:r>
          </a:p>
          <a:p>
            <a:r>
              <a:rPr lang="fi-FI" sz="2800" dirty="0">
                <a:latin typeface="Calibri" panose="020F0502020204030204" pitchFamily="34" charset="0"/>
                <a:cs typeface="Calibri" panose="020F0502020204030204" pitchFamily="34" charset="0"/>
              </a:rPr>
              <a:t>Oppilaiden fyysinen sijoittuminen</a:t>
            </a:r>
          </a:p>
          <a:p>
            <a:r>
              <a:rPr lang="fi-FI" sz="2800" dirty="0">
                <a:latin typeface="Calibri" panose="020F0502020204030204" pitchFamily="34" charset="0"/>
                <a:cs typeface="Calibri" panose="020F0502020204030204" pitchFamily="34" charset="0"/>
              </a:rPr>
              <a:t>Parit ja ryhmät</a:t>
            </a:r>
          </a:p>
          <a:p>
            <a:pPr marL="0" indent="0">
              <a:buNone/>
            </a:pPr>
            <a:endParaRPr lang="fi-FI" dirty="0"/>
          </a:p>
          <a:p>
            <a:pPr marL="0" indent="0">
              <a:buNone/>
            </a:pPr>
            <a:r>
              <a:rPr lang="fi-FI" sz="1300" dirty="0" err="1"/>
              <a:t>Farmer</a:t>
            </a:r>
            <a:r>
              <a:rPr lang="fi-FI" sz="1300" dirty="0"/>
              <a:t> yms. 2018, </a:t>
            </a:r>
            <a:r>
              <a:rPr lang="fi-FI" sz="1300" dirty="0" err="1"/>
              <a:t>Gest</a:t>
            </a:r>
            <a:r>
              <a:rPr lang="fi-FI" sz="1300" dirty="0"/>
              <a:t> &amp; Rodkin 2011, </a:t>
            </a:r>
            <a:r>
              <a:rPr lang="fi-FI" sz="1300" dirty="0" err="1"/>
              <a:t>Plank</a:t>
            </a:r>
            <a:r>
              <a:rPr lang="fi-FI" sz="1300" dirty="0"/>
              <a:t> 2000, van </a:t>
            </a:r>
            <a:r>
              <a:rPr lang="fi-FI" sz="1300" dirty="0" err="1"/>
              <a:t>den</a:t>
            </a:r>
            <a:r>
              <a:rPr lang="fi-FI" sz="1300" dirty="0"/>
              <a:t> Berg &amp; </a:t>
            </a:r>
            <a:r>
              <a:rPr lang="fi-FI" sz="1300" dirty="0" err="1"/>
              <a:t>Cillessen</a:t>
            </a:r>
            <a:r>
              <a:rPr lang="fi-FI" sz="1300" dirty="0"/>
              <a:t> 2015</a:t>
            </a:r>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Tree>
    <p:extLst>
      <p:ext uri="{BB962C8B-B14F-4D97-AF65-F5344CB8AC3E}">
        <p14:creationId xmlns:p14="http://schemas.microsoft.com/office/powerpoint/2010/main" val="72602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a:xfrm>
            <a:off x="457200" y="637578"/>
            <a:ext cx="7368419" cy="769881"/>
          </a:xfrm>
        </p:spPr>
        <p:txBody>
          <a:bodyPr/>
          <a:lstStyle/>
          <a:p>
            <a:r>
              <a:rPr lang="fi-FI" dirty="0"/>
              <a:t>Opetusjärjestelyt</a:t>
            </a:r>
          </a:p>
        </p:txBody>
      </p:sp>
      <p:sp>
        <p:nvSpPr>
          <p:cNvPr id="5" name="Content Placeholder 4"/>
          <p:cNvSpPr>
            <a:spLocks noGrp="1"/>
          </p:cNvSpPr>
          <p:nvPr>
            <p:ph idx="1"/>
          </p:nvPr>
        </p:nvSpPr>
        <p:spPr>
          <a:xfrm>
            <a:off x="457199" y="1557829"/>
            <a:ext cx="8373035" cy="3552054"/>
          </a:xfrm>
        </p:spPr>
        <p:txBody>
          <a:bodyPr>
            <a:normAutofit/>
          </a:bodyPr>
          <a:lstStyle/>
          <a:p>
            <a:pPr marL="0" indent="0">
              <a:buNone/>
            </a:pPr>
            <a:r>
              <a:rPr lang="fi-FI" dirty="0">
                <a:latin typeface="Calibri" panose="020F0502020204030204" pitchFamily="34" charset="0"/>
                <a:cs typeface="Calibri" panose="020F0502020204030204" pitchFamily="34" charset="0"/>
              </a:rPr>
              <a:t>Vertaisvuorovaikutusta ja –oppimista tukevia työtapoja: </a:t>
            </a:r>
          </a:p>
          <a:p>
            <a:r>
              <a:rPr lang="fi-FI" sz="2800" dirty="0">
                <a:latin typeface="Calibri" panose="020F0502020204030204" pitchFamily="34" charset="0"/>
                <a:cs typeface="Calibri" panose="020F0502020204030204" pitchFamily="34" charset="0"/>
              </a:rPr>
              <a:t>Yhteistoiminnallinen oppiminen</a:t>
            </a:r>
          </a:p>
          <a:p>
            <a:r>
              <a:rPr lang="fi-FI" sz="2800" dirty="0">
                <a:latin typeface="Calibri" panose="020F0502020204030204" pitchFamily="34" charset="0"/>
                <a:cs typeface="Calibri" panose="020F0502020204030204" pitchFamily="34" charset="0"/>
              </a:rPr>
              <a:t>Pari- ja ryhmätyö</a:t>
            </a:r>
          </a:p>
          <a:p>
            <a:r>
              <a:rPr lang="fi-FI" sz="2800" dirty="0">
                <a:latin typeface="Calibri" panose="020F0502020204030204" pitchFamily="34" charset="0"/>
                <a:cs typeface="Calibri" panose="020F0502020204030204" pitchFamily="34" charset="0"/>
              </a:rPr>
              <a:t>Vertaispalaute</a:t>
            </a:r>
          </a:p>
          <a:p>
            <a:pPr marL="0" indent="0">
              <a:buNone/>
            </a:pP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
        <p:nvSpPr>
          <p:cNvPr id="7" name="Rectangle 6"/>
          <p:cNvSpPr/>
          <p:nvPr/>
        </p:nvSpPr>
        <p:spPr>
          <a:xfrm>
            <a:off x="457199" y="5583962"/>
            <a:ext cx="8238566" cy="369332"/>
          </a:xfrm>
          <a:prstGeom prst="rect">
            <a:avLst/>
          </a:prstGeom>
        </p:spPr>
        <p:txBody>
          <a:bodyPr wrap="square">
            <a:spAutoFit/>
          </a:bodyPr>
          <a:lstStyle/>
          <a:p>
            <a:r>
              <a:rPr lang="fi-FI" dirty="0" err="1">
                <a:latin typeface="Calibri" panose="020F0502020204030204" pitchFamily="34" charset="0"/>
                <a:cs typeface="Calibri" panose="020F0502020204030204" pitchFamily="34" charset="0"/>
              </a:rPr>
              <a:t>Plank</a:t>
            </a:r>
            <a:r>
              <a:rPr lang="fi-FI" dirty="0">
                <a:latin typeface="Calibri" panose="020F0502020204030204" pitchFamily="34" charset="0"/>
                <a:cs typeface="Calibri" panose="020F0502020204030204" pitchFamily="34" charset="0"/>
              </a:rPr>
              <a:t> 2000; </a:t>
            </a:r>
            <a:r>
              <a:rPr lang="fi-FI" dirty="0" err="1">
                <a:latin typeface="Calibri" panose="020F0502020204030204" pitchFamily="34" charset="0"/>
                <a:cs typeface="Calibri" panose="020F0502020204030204" pitchFamily="34" charset="0"/>
              </a:rPr>
              <a:t>Ruys</a:t>
            </a:r>
            <a:r>
              <a:rPr lang="fi-FI" dirty="0">
                <a:latin typeface="Calibri" panose="020F0502020204030204" pitchFamily="34" charset="0"/>
                <a:cs typeface="Calibri" panose="020F0502020204030204" pitchFamily="34" charset="0"/>
              </a:rPr>
              <a:t>, Van </a:t>
            </a:r>
            <a:r>
              <a:rPr lang="fi-FI" dirty="0" err="1">
                <a:latin typeface="Calibri" panose="020F0502020204030204" pitchFamily="34" charset="0"/>
                <a:cs typeface="Calibri" panose="020F0502020204030204" pitchFamily="34" charset="0"/>
              </a:rPr>
              <a:t>Keer</a:t>
            </a:r>
            <a:r>
              <a:rPr lang="fi-FI" dirty="0">
                <a:latin typeface="Calibri" panose="020F0502020204030204" pitchFamily="34" charset="0"/>
                <a:cs typeface="Calibri" panose="020F0502020204030204" pitchFamily="34" charset="0"/>
              </a:rPr>
              <a:t>, &amp; </a:t>
            </a:r>
            <a:r>
              <a:rPr lang="fi-FI" dirty="0" err="1">
                <a:latin typeface="Calibri" panose="020F0502020204030204" pitchFamily="34" charset="0"/>
                <a:cs typeface="Calibri" panose="020F0502020204030204" pitchFamily="34" charset="0"/>
              </a:rPr>
              <a:t>Aelterman</a:t>
            </a:r>
            <a:r>
              <a:rPr lang="fi-FI" dirty="0">
                <a:latin typeface="Calibri" panose="020F0502020204030204" pitchFamily="34" charset="0"/>
                <a:cs typeface="Calibri" panose="020F0502020204030204" pitchFamily="34" charset="0"/>
              </a:rPr>
              <a:t> 2012; </a:t>
            </a:r>
            <a:r>
              <a:rPr lang="fi-FI" dirty="0" err="1">
                <a:latin typeface="Calibri" panose="020F0502020204030204" pitchFamily="34" charset="0"/>
                <a:cs typeface="Calibri" panose="020F0502020204030204" pitchFamily="34" charset="0"/>
              </a:rPr>
              <a:t>Farmer</a:t>
            </a:r>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ym</a:t>
            </a:r>
            <a:r>
              <a:rPr lang="fi-FI" dirty="0">
                <a:latin typeface="Calibri" panose="020F0502020204030204" pitchFamily="34" charset="0"/>
                <a:cs typeface="Calibri" panose="020F0502020204030204" pitchFamily="34" charset="0"/>
              </a:rPr>
              <a:t> 2018 </a:t>
            </a:r>
          </a:p>
        </p:txBody>
      </p:sp>
    </p:spTree>
    <p:extLst>
      <p:ext uri="{BB962C8B-B14F-4D97-AF65-F5344CB8AC3E}">
        <p14:creationId xmlns:p14="http://schemas.microsoft.com/office/powerpoint/2010/main" val="210071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16</a:t>
            </a:fld>
            <a:endParaRPr lang="fi-FI" dirty="0"/>
          </a:p>
        </p:txBody>
      </p:sp>
      <p:sp>
        <p:nvSpPr>
          <p:cNvPr id="4" name="Title 3"/>
          <p:cNvSpPr>
            <a:spLocks noGrp="1"/>
          </p:cNvSpPr>
          <p:nvPr>
            <p:ph type="title"/>
          </p:nvPr>
        </p:nvSpPr>
        <p:spPr/>
        <p:txBody>
          <a:bodyPr>
            <a:normAutofit/>
          </a:bodyPr>
          <a:lstStyle/>
          <a:p>
            <a:r>
              <a:rPr lang="fi-FI" sz="2800" dirty="0"/>
              <a:t>Ohjeistus ryhmäilmiöiden ja vertaissuhteiden havainnointiin norssilla</a:t>
            </a:r>
          </a:p>
        </p:txBody>
      </p:sp>
      <p:sp>
        <p:nvSpPr>
          <p:cNvPr id="5" name="Content Placeholder 4"/>
          <p:cNvSpPr>
            <a:spLocks noGrp="1"/>
          </p:cNvSpPr>
          <p:nvPr>
            <p:ph idx="1"/>
          </p:nvPr>
        </p:nvSpPr>
        <p:spPr>
          <a:xfrm>
            <a:off x="457200" y="1913203"/>
            <a:ext cx="8229600" cy="2355161"/>
          </a:xfrm>
        </p:spPr>
        <p:txBody>
          <a:bodyPr>
            <a:normAutofit/>
          </a:bodyPr>
          <a:lstStyle/>
          <a:p>
            <a:pPr marL="0" indent="0">
              <a:buNone/>
            </a:pPr>
            <a:r>
              <a:rPr lang="fi-FI" sz="2800" dirty="0">
                <a:latin typeface="Calibri" panose="020F0502020204030204" pitchFamily="34" charset="0"/>
                <a:cs typeface="Calibri" panose="020F0502020204030204" pitchFamily="34" charset="0"/>
              </a:rPr>
              <a:t>Tee havaintoja luokan ryhmädynamiikasta ja vertaissuhteista. Miten oppilaat toimivat keskenään? Miltä vertaissuhteet näyttävät? Kiinnitä myös huomiota vertaisoppimiseen. Luodaanko oppitunnilla mahdollisuuksia siihen? Miten?</a:t>
            </a: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30.8.2021</a:t>
            </a:fld>
            <a:endParaRPr lang="fi-FI" dirty="0"/>
          </a:p>
        </p:txBody>
      </p:sp>
      <p:sp>
        <p:nvSpPr>
          <p:cNvPr id="7" name="TextBox 6"/>
          <p:cNvSpPr txBox="1"/>
          <p:nvPr/>
        </p:nvSpPr>
        <p:spPr>
          <a:xfrm flipH="1">
            <a:off x="457200" y="4524077"/>
            <a:ext cx="8229600" cy="1323439"/>
          </a:xfrm>
          <a:prstGeom prst="rect">
            <a:avLst/>
          </a:prstGeom>
          <a:noFill/>
        </p:spPr>
        <p:txBody>
          <a:bodyPr wrap="square" rtlCol="0">
            <a:spAutoFit/>
          </a:bodyPr>
          <a:lstStyle/>
          <a:p>
            <a:r>
              <a:rPr lang="fi-FI" sz="2000" dirty="0">
                <a:solidFill>
                  <a:srgbClr val="002060"/>
                </a:solidFill>
                <a:latin typeface="Calibri" panose="020F0502020204030204" pitchFamily="34" charset="0"/>
                <a:cs typeface="Calibri" panose="020F0502020204030204" pitchFamily="34" charset="0"/>
              </a:rPr>
              <a:t>Video Club 3 ja 4 sisältävät yhteensä 5 x 75 min observointia norssilla </a:t>
            </a:r>
            <a:r>
              <a:rPr lang="fi-FI" sz="2000" dirty="0" err="1">
                <a:solidFill>
                  <a:srgbClr val="002060"/>
                </a:solidFill>
                <a:latin typeface="Calibri" panose="020F0502020204030204" pitchFamily="34" charset="0"/>
                <a:cs typeface="Calibri" panose="020F0502020204030204" pitchFamily="34" charset="0"/>
              </a:rPr>
              <a:t>vkojen</a:t>
            </a:r>
            <a:r>
              <a:rPr lang="fi-FI" sz="2000" dirty="0">
                <a:solidFill>
                  <a:srgbClr val="002060"/>
                </a:solidFill>
                <a:latin typeface="Calibri" panose="020F0502020204030204" pitchFamily="34" charset="0"/>
                <a:cs typeface="Calibri" panose="020F0502020204030204" pitchFamily="34" charset="0"/>
              </a:rPr>
              <a:t> 46-2 aikana. Ryhmäilmiöitä ja vertaissuhteita voit havainnoida jo viikon 46 aikana. Video Club 4 (</a:t>
            </a:r>
            <a:r>
              <a:rPr lang="fi-FI" sz="2000" dirty="0" err="1">
                <a:solidFill>
                  <a:srgbClr val="002060"/>
                </a:solidFill>
                <a:latin typeface="Calibri" panose="020F0502020204030204" pitchFamily="34" charset="0"/>
                <a:cs typeface="Calibri" panose="020F0502020204030204" pitchFamily="34" charset="0"/>
              </a:rPr>
              <a:t>vkolla</a:t>
            </a:r>
            <a:r>
              <a:rPr lang="fi-FI" sz="2000" dirty="0">
                <a:solidFill>
                  <a:srgbClr val="002060"/>
                </a:solidFill>
                <a:latin typeface="Calibri" panose="020F0502020204030204" pitchFamily="34" charset="0"/>
                <a:cs typeface="Calibri" panose="020F0502020204030204" pitchFamily="34" charset="0"/>
              </a:rPr>
              <a:t> 46) teemoihin liittyvän observaation ohjeistus annetaan ensi kerralla.  </a:t>
            </a:r>
          </a:p>
        </p:txBody>
      </p:sp>
    </p:spTree>
    <p:extLst>
      <p:ext uri="{BB962C8B-B14F-4D97-AF65-F5344CB8AC3E}">
        <p14:creationId xmlns:p14="http://schemas.microsoft.com/office/powerpoint/2010/main" val="262691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062" b="8062"/>
          <a:stretch>
            <a:fillRect/>
          </a:stretch>
        </p:blipFill>
        <p:spPr/>
      </p:pic>
      <p:sp>
        <p:nvSpPr>
          <p:cNvPr id="3" name="Title 2"/>
          <p:cNvSpPr>
            <a:spLocks noGrp="1"/>
          </p:cNvSpPr>
          <p:nvPr>
            <p:ph type="title"/>
          </p:nvPr>
        </p:nvSpPr>
        <p:spPr>
          <a:xfrm>
            <a:off x="457201" y="1858772"/>
            <a:ext cx="4741260" cy="1332664"/>
          </a:xfrm>
        </p:spPr>
        <p:txBody>
          <a:bodyPr>
            <a:normAutofit fontScale="90000"/>
          </a:bodyPr>
          <a:lstStyle/>
          <a:p>
            <a:pPr>
              <a:spcBef>
                <a:spcPts val="0"/>
              </a:spcBef>
              <a:spcAft>
                <a:spcPts val="600"/>
              </a:spcAft>
            </a:pPr>
            <a:r>
              <a:rPr lang="fi-FI" sz="3200" dirty="0">
                <a:latin typeface="Calibri" panose="020F0502020204030204" pitchFamily="34" charset="0"/>
                <a:ea typeface="Times New Roman" panose="02020603050405020304" pitchFamily="18" charset="0"/>
                <a:cs typeface="Calibri" panose="020F0502020204030204" pitchFamily="34" charset="0"/>
              </a:rPr>
              <a:t>Video Club 4</a:t>
            </a:r>
            <a:br>
              <a:rPr lang="fi-FI" sz="3200" dirty="0">
                <a:latin typeface="Calibri" panose="020F0502020204030204" pitchFamily="34" charset="0"/>
                <a:ea typeface="Times New Roman" panose="02020603050405020304" pitchFamily="18" charset="0"/>
                <a:cs typeface="Calibri" panose="020F0502020204030204" pitchFamily="34" charset="0"/>
              </a:rPr>
            </a:br>
            <a:r>
              <a:rPr lang="fi-FI" sz="3200" dirty="0">
                <a:latin typeface="Calibri" panose="020F0502020204030204" pitchFamily="34" charset="0"/>
                <a:cs typeface="Calibri" panose="020F0502020204030204" pitchFamily="34" charset="0"/>
              </a:rPr>
              <a:t>Tunteet ja tunteiden säätely</a:t>
            </a:r>
            <a:br>
              <a:rPr lang="fi-FI" sz="3200" dirty="0">
                <a:latin typeface="Calibri" panose="020F0502020204030204" pitchFamily="34" charset="0"/>
                <a:cs typeface="Calibri" panose="020F0502020204030204" pitchFamily="34" charset="0"/>
              </a:rPr>
            </a:br>
            <a:br>
              <a:rPr lang="fi-FI" sz="3200" dirty="0">
                <a:latin typeface="Calibri" panose="020F0502020204030204" pitchFamily="34" charset="0"/>
                <a:cs typeface="Calibri" panose="020F0502020204030204" pitchFamily="34" charset="0"/>
              </a:rPr>
            </a:br>
            <a:br>
              <a:rPr lang="fi-FI" sz="3200" dirty="0">
                <a:latin typeface="Calibri" panose="020F0502020204030204" pitchFamily="34" charset="0"/>
                <a:ea typeface="Times New Roman" panose="02020603050405020304" pitchFamily="18" charset="0"/>
                <a:cs typeface="Calibri" panose="020F0502020204030204" pitchFamily="34" charset="0"/>
              </a:rPr>
            </a:br>
            <a:endParaRPr lang="fi-FI" sz="3200" b="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fld id="{9A905CFF-917D-A547-A88A-94A61F8F474F}" type="datetime1">
              <a:rPr lang="fi-FI" smtClean="0"/>
              <a:t>30.8.2021</a:t>
            </a:fld>
            <a:endParaRPr lang="fi-FI" dirty="0"/>
          </a:p>
        </p:txBody>
      </p:sp>
      <p:sp>
        <p:nvSpPr>
          <p:cNvPr id="6" name="Footer Placeholder 5"/>
          <p:cNvSpPr>
            <a:spLocks noGrp="1"/>
          </p:cNvSpPr>
          <p:nvPr>
            <p:ph type="ftr" sz="quarter" idx="11"/>
          </p:nvPr>
        </p:nvSpPr>
        <p:spPr/>
        <p:txBody>
          <a:bodyPr/>
          <a:lstStyle/>
          <a:p>
            <a:r>
              <a:rPr lang="fi-FI" b="1" dirty="0">
                <a:solidFill>
                  <a:schemeClr val="accent1"/>
                </a:solidFill>
              </a:rPr>
              <a:t>JYU.</a:t>
            </a:r>
            <a:r>
              <a:rPr lang="fi-FI" b="1" dirty="0"/>
              <a:t> </a:t>
            </a:r>
            <a:r>
              <a:rPr lang="fi-FI" b="1" dirty="0" err="1"/>
              <a:t>Since</a:t>
            </a:r>
            <a:r>
              <a:rPr lang="fi-FI" b="1" dirty="0"/>
              <a:t> 1863.</a:t>
            </a:r>
          </a:p>
        </p:txBody>
      </p:sp>
      <p:sp>
        <p:nvSpPr>
          <p:cNvPr id="7" name="Slide Number Placeholder 6"/>
          <p:cNvSpPr>
            <a:spLocks noGrp="1"/>
          </p:cNvSpPr>
          <p:nvPr>
            <p:ph type="sldNum" sz="quarter" idx="12"/>
          </p:nvPr>
        </p:nvSpPr>
        <p:spPr/>
        <p:txBody>
          <a:bodyPr/>
          <a:lstStyle/>
          <a:p>
            <a:fld id="{0FE3988A-0109-0B40-965D-9E0ED41EFEE4}" type="slidenum">
              <a:rPr lang="fi-FI" smtClean="0"/>
              <a:pPr/>
              <a:t>17</a:t>
            </a:fld>
            <a:endParaRPr lang="fi-FI" dirty="0"/>
          </a:p>
        </p:txBody>
      </p:sp>
      <p:sp>
        <p:nvSpPr>
          <p:cNvPr id="9" name="Rectangle 8"/>
          <p:cNvSpPr/>
          <p:nvPr/>
        </p:nvSpPr>
        <p:spPr>
          <a:xfrm rot="17489520">
            <a:off x="4429809" y="2195978"/>
            <a:ext cx="2351926" cy="230832"/>
          </a:xfrm>
          <a:prstGeom prst="rect">
            <a:avLst/>
          </a:prstGeom>
        </p:spPr>
        <p:txBody>
          <a:bodyPr wrap="none">
            <a:spAutoFit/>
          </a:bodyPr>
          <a:lstStyle/>
          <a:p>
            <a:r>
              <a:rPr lang="fi-FI" sz="900" dirty="0">
                <a:solidFill>
                  <a:srgbClr val="111111"/>
                </a:solidFill>
                <a:latin typeface="-apple-system"/>
              </a:rPr>
              <a:t>Photo </a:t>
            </a:r>
            <a:r>
              <a:rPr lang="fi-FI" sz="900" dirty="0" err="1">
                <a:solidFill>
                  <a:srgbClr val="111111"/>
                </a:solidFill>
                <a:latin typeface="-apple-system"/>
              </a:rPr>
              <a:t>by</a:t>
            </a:r>
            <a:r>
              <a:rPr lang="fi-FI" sz="900" dirty="0">
                <a:solidFill>
                  <a:srgbClr val="111111"/>
                </a:solidFill>
                <a:latin typeface="-apple-system"/>
              </a:rPr>
              <a:t> </a:t>
            </a:r>
            <a:r>
              <a:rPr lang="fi-FI" sz="900" dirty="0">
                <a:solidFill>
                  <a:srgbClr val="999999"/>
                </a:solidFill>
                <a:latin typeface="-apple-system"/>
                <a:hlinkClick r:id="rId3"/>
              </a:rPr>
              <a:t>Nikita </a:t>
            </a:r>
            <a:r>
              <a:rPr lang="fi-FI" sz="900" dirty="0" err="1">
                <a:solidFill>
                  <a:srgbClr val="999999"/>
                </a:solidFill>
                <a:latin typeface="-apple-system"/>
                <a:hlinkClick r:id="rId3"/>
              </a:rPr>
              <a:t>Kachanovsky</a:t>
            </a:r>
            <a:r>
              <a:rPr lang="fi-FI" sz="900" dirty="0">
                <a:solidFill>
                  <a:srgbClr val="111111"/>
                </a:solidFill>
                <a:latin typeface="-apple-system"/>
              </a:rPr>
              <a:t> on </a:t>
            </a:r>
            <a:r>
              <a:rPr lang="fi-FI" sz="900" dirty="0" err="1">
                <a:solidFill>
                  <a:srgbClr val="999999"/>
                </a:solidFill>
                <a:latin typeface="-apple-system"/>
                <a:hlinkClick r:id="rId4"/>
              </a:rPr>
              <a:t>Unsplash</a:t>
            </a:r>
            <a:endParaRPr lang="fi-FI" sz="900" dirty="0"/>
          </a:p>
        </p:txBody>
      </p:sp>
      <p:sp>
        <p:nvSpPr>
          <p:cNvPr id="11" name="Content Placeholder 8"/>
          <p:cNvSpPr>
            <a:spLocks noGrp="1"/>
          </p:cNvSpPr>
          <p:nvPr>
            <p:ph idx="1"/>
          </p:nvPr>
        </p:nvSpPr>
        <p:spPr>
          <a:xfrm>
            <a:off x="457201" y="2702250"/>
            <a:ext cx="3809999" cy="2347957"/>
          </a:xfrm>
          <a:solidFill>
            <a:schemeClr val="bg1"/>
          </a:solidFill>
        </p:spPr>
        <p:txBody>
          <a:bodyPr>
            <a:normAutofit lnSpcReduction="10000"/>
          </a:bodyPr>
          <a:lstStyle/>
          <a:p>
            <a:r>
              <a:rPr lang="fi-FI" sz="2200" b="1" dirty="0">
                <a:latin typeface="Calibri" panose="020F0502020204030204" pitchFamily="34" charset="0"/>
                <a:cs typeface="Calibri" panose="020F0502020204030204" pitchFamily="34" charset="0"/>
              </a:rPr>
              <a:t>Ennakkotehtävä: </a:t>
            </a:r>
          </a:p>
          <a:p>
            <a:pPr marL="0" indent="0">
              <a:buNone/>
            </a:pPr>
            <a:r>
              <a:rPr lang="fi-FI" sz="2200" dirty="0">
                <a:latin typeface="Calibri" panose="020F0502020204030204" pitchFamily="34" charset="0"/>
                <a:cs typeface="Calibri" panose="020F0502020204030204" pitchFamily="34" charset="0"/>
              </a:rPr>
              <a:t>Katso </a:t>
            </a:r>
            <a:r>
              <a:rPr lang="fi-FI" sz="2200" dirty="0" err="1">
                <a:latin typeface="Calibri" panose="020F0502020204030204" pitchFamily="34" charset="0"/>
                <a:cs typeface="Calibri" panose="020F0502020204030204" pitchFamily="34" charset="0"/>
              </a:rPr>
              <a:t>Youtube</a:t>
            </a:r>
            <a:r>
              <a:rPr lang="fi-FI" sz="2200" dirty="0">
                <a:latin typeface="Calibri" panose="020F0502020204030204" pitchFamily="34" charset="0"/>
                <a:cs typeface="Calibri" panose="020F0502020204030204" pitchFamily="34" charset="0"/>
              </a:rPr>
              <a:t> video: </a:t>
            </a:r>
          </a:p>
          <a:p>
            <a:pPr marL="0" indent="0">
              <a:buNone/>
            </a:pPr>
            <a:r>
              <a:rPr lang="en-US" sz="2200" dirty="0">
                <a:latin typeface="Calibri" panose="020F0502020204030204" pitchFamily="34" charset="0"/>
                <a:cs typeface="Calibri" panose="020F0502020204030204" pitchFamily="34" charset="0"/>
              </a:rPr>
              <a:t>Emotional Engagement in Learning | Mark Thompson</a:t>
            </a:r>
          </a:p>
          <a:p>
            <a:pPr marL="0" indent="0">
              <a:buNone/>
            </a:pPr>
            <a:r>
              <a:rPr lang="fi-FI" sz="2200" dirty="0">
                <a:latin typeface="Calibri" panose="020F0502020204030204" pitchFamily="34" charset="0"/>
                <a:cs typeface="Calibri" panose="020F0502020204030204" pitchFamily="34" charset="0"/>
                <a:hlinkClick r:id="rId5"/>
              </a:rPr>
              <a:t>https://www.youtube.com/watch?v=QfXNn51OoxM</a:t>
            </a:r>
            <a:endParaRPr lang="fi-FI"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91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7" name="Title 6"/>
          <p:cNvSpPr>
            <a:spLocks noGrp="1"/>
          </p:cNvSpPr>
          <p:nvPr>
            <p:ph type="title"/>
          </p:nvPr>
        </p:nvSpPr>
        <p:spPr>
          <a:xfrm>
            <a:off x="457200" y="345211"/>
            <a:ext cx="7543800" cy="1019912"/>
          </a:xfrm>
        </p:spPr>
        <p:txBody>
          <a:bodyPr>
            <a:normAutofit/>
          </a:bodyPr>
          <a:lstStyle/>
          <a:p>
            <a:r>
              <a:rPr lang="fi-FI" sz="2900" dirty="0"/>
              <a:t>Oppimistilanteiden havainnoinnin prosessit </a:t>
            </a:r>
            <a:r>
              <a:rPr lang="fi-FI" sz="2200" dirty="0">
                <a:solidFill>
                  <a:srgbClr val="C00000"/>
                </a:solidFill>
              </a:rPr>
              <a:t>(</a:t>
            </a:r>
            <a:r>
              <a:rPr lang="fi-FI" sz="2200" dirty="0" err="1">
                <a:solidFill>
                  <a:srgbClr val="C00000"/>
                </a:solidFill>
              </a:rPr>
              <a:t>teacher</a:t>
            </a:r>
            <a:r>
              <a:rPr lang="fi-FI" sz="2200" dirty="0">
                <a:solidFill>
                  <a:srgbClr val="C00000"/>
                </a:solidFill>
              </a:rPr>
              <a:t> </a:t>
            </a:r>
            <a:r>
              <a:rPr lang="fi-FI" sz="2200" dirty="0" err="1">
                <a:solidFill>
                  <a:srgbClr val="C00000"/>
                </a:solidFill>
              </a:rPr>
              <a:t>noticing</a:t>
            </a:r>
            <a:r>
              <a:rPr lang="fi-FI" sz="2200" dirty="0">
                <a:solidFill>
                  <a:srgbClr val="C00000"/>
                </a:solidFill>
              </a:rPr>
              <a:t>, </a:t>
            </a:r>
            <a:r>
              <a:rPr lang="fi-FI" sz="2200" dirty="0" err="1">
                <a:solidFill>
                  <a:srgbClr val="C00000"/>
                </a:solidFill>
              </a:rPr>
              <a:t>professional</a:t>
            </a:r>
            <a:r>
              <a:rPr lang="fi-FI" sz="2200" dirty="0">
                <a:solidFill>
                  <a:srgbClr val="C00000"/>
                </a:solidFill>
              </a:rPr>
              <a:t> vision)</a:t>
            </a:r>
          </a:p>
        </p:txBody>
      </p:sp>
      <p:sp>
        <p:nvSpPr>
          <p:cNvPr id="9" name="Content Placeholder 8"/>
          <p:cNvSpPr>
            <a:spLocks noGrp="1"/>
          </p:cNvSpPr>
          <p:nvPr>
            <p:ph idx="1"/>
          </p:nvPr>
        </p:nvSpPr>
        <p:spPr>
          <a:xfrm>
            <a:off x="457200" y="1844699"/>
            <a:ext cx="4225636" cy="4557156"/>
          </a:xfrm>
        </p:spPr>
        <p:txBody>
          <a:bodyPr/>
          <a:lstStyle/>
          <a:p>
            <a:pPr marL="0" indent="0">
              <a:buNone/>
            </a:pPr>
            <a:endParaRPr lang="fi-FI" sz="2800" dirty="0"/>
          </a:p>
          <a:p>
            <a:endParaRPr lang="fi-FI"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13B751-1C73-F140-8F4C-4EAC8C7B914C}"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30.8.2021</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Slide Number Placeholder 5"/>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8" name="Picture 7"/>
          <p:cNvPicPr>
            <a:picLocks noChangeAspect="1"/>
          </p:cNvPicPr>
          <p:nvPr/>
        </p:nvPicPr>
        <p:blipFill rotWithShape="1">
          <a:blip r:embed="rId2"/>
          <a:srcRect l="29644" t="43121" r="49983" b="23214"/>
          <a:stretch/>
        </p:blipFill>
        <p:spPr>
          <a:xfrm>
            <a:off x="5044217" y="2164903"/>
            <a:ext cx="3888778" cy="3614544"/>
          </a:xfrm>
          <a:prstGeom prst="rect">
            <a:avLst/>
          </a:prstGeom>
        </p:spPr>
      </p:pic>
      <p:sp>
        <p:nvSpPr>
          <p:cNvPr id="11" name="TextBox 10"/>
          <p:cNvSpPr txBox="1"/>
          <p:nvPr/>
        </p:nvSpPr>
        <p:spPr>
          <a:xfrm flipH="1">
            <a:off x="163528" y="1474779"/>
            <a:ext cx="4880689" cy="384720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Havaitseminen</a:t>
            </a:r>
            <a:r>
              <a:rPr kumimoji="0" lang="fi-FI" sz="19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19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huomio</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kohdistuu</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johonkin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vuorovaikutuksen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osatekijään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esim</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oppilaiden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tai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toimintaan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tunnereaktioon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opittavan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asian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ymmärtämiseen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Tulkinta</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tulkitsee</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havaitsemaansa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kokemustensa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tietojensa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oppilaan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tuntemuksen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perusteella</a:t>
            </a:r>
            <a:r>
              <a:rPr kumimoji="0" lang="en-US" sz="1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Päätöksenteko:</a:t>
            </a:r>
            <a:r>
              <a:rPr kumimoji="0" lang="fi-FI"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havaintojen teon ja tulkintojensa pohjalta opettaja päätyy johonkin toimintaan</a:t>
            </a:r>
          </a:p>
        </p:txBody>
      </p:sp>
      <p:sp>
        <p:nvSpPr>
          <p:cNvPr id="2" name="TextBox 1"/>
          <p:cNvSpPr txBox="1"/>
          <p:nvPr/>
        </p:nvSpPr>
        <p:spPr>
          <a:xfrm>
            <a:off x="457201" y="5970380"/>
            <a:ext cx="8459786" cy="430887"/>
          </a:xfrm>
          <a:prstGeom prst="rect">
            <a:avLst/>
          </a:prstGeom>
          <a:solidFill>
            <a:schemeClr val="bg1"/>
          </a:solidFill>
        </p:spPr>
        <p:txBody>
          <a:bodyPr wrap="square" rtlCol="0">
            <a:spAutoFit/>
          </a:bodyPr>
          <a:lstStyle/>
          <a:p>
            <a:r>
              <a:rPr lang="fi-FI" sz="2200" dirty="0">
                <a:latin typeface="Calibri" panose="020F0502020204030204" pitchFamily="34" charset="0"/>
                <a:cs typeface="Calibri" panose="020F0502020204030204" pitchFamily="34" charset="0"/>
              </a:rPr>
              <a:t>Video Clubit tukevat oppimistilanteiden havainnointitaidon kehittymistä</a:t>
            </a:r>
          </a:p>
        </p:txBody>
      </p:sp>
      <p:sp>
        <p:nvSpPr>
          <p:cNvPr id="3" name="Rectangle 2"/>
          <p:cNvSpPr/>
          <p:nvPr/>
        </p:nvSpPr>
        <p:spPr>
          <a:xfrm>
            <a:off x="4896719" y="1475367"/>
            <a:ext cx="4183774" cy="738664"/>
          </a:xfrm>
          <a:prstGeom prst="rect">
            <a:avLst/>
          </a:prstGeom>
        </p:spPr>
        <p:txBody>
          <a:bodyPr wrap="none">
            <a:spAutoFit/>
          </a:bodyPr>
          <a:lstStyle/>
          <a:p>
            <a:r>
              <a:rPr lang="fi-FI" sz="2400" b="1" dirty="0">
                <a:solidFill>
                  <a:prstClr val="black"/>
                </a:solidFill>
                <a:latin typeface="Calibri" panose="020F0502020204030204" pitchFamily="34" charset="0"/>
                <a:cs typeface="Calibri" panose="020F0502020204030204" pitchFamily="34" charset="0"/>
              </a:rPr>
              <a:t>PID-malli</a:t>
            </a:r>
          </a:p>
          <a:p>
            <a:r>
              <a:rPr lang="fi-FI" dirty="0" err="1">
                <a:solidFill>
                  <a:prstClr val="black"/>
                </a:solidFill>
                <a:latin typeface="Calibri" panose="020F0502020204030204" pitchFamily="34" charset="0"/>
                <a:cs typeface="Calibri" panose="020F0502020204030204" pitchFamily="34" charset="0"/>
              </a:rPr>
              <a:t>Perception-Interpretation-Decision-making</a:t>
            </a:r>
            <a:endParaRPr lang="fi-FI" dirty="0"/>
          </a:p>
        </p:txBody>
      </p:sp>
    </p:spTree>
    <p:extLst>
      <p:ext uri="{BB962C8B-B14F-4D97-AF65-F5344CB8AC3E}">
        <p14:creationId xmlns:p14="http://schemas.microsoft.com/office/powerpoint/2010/main" val="129872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i-FI" b="1">
                <a:solidFill>
                  <a:schemeClr val="tx2"/>
                </a:solidFill>
              </a:rPr>
              <a:t>JYU. </a:t>
            </a:r>
            <a:r>
              <a:rPr lang="fi-FI" b="1"/>
              <a:t>Since 1863.</a:t>
            </a:r>
            <a:endParaRPr lang="fi-FI" b="1" dirty="0"/>
          </a:p>
        </p:txBody>
      </p:sp>
      <p:sp>
        <p:nvSpPr>
          <p:cNvPr id="5" name="Slide Number Placeholder 4"/>
          <p:cNvSpPr>
            <a:spLocks noGrp="1"/>
          </p:cNvSpPr>
          <p:nvPr>
            <p:ph type="sldNum" sz="quarter" idx="12"/>
          </p:nvPr>
        </p:nvSpPr>
        <p:spPr/>
        <p:txBody>
          <a:bodyPr/>
          <a:lstStyle/>
          <a:p>
            <a:fld id="{0FE3988A-0109-0B40-965D-9E0ED41EFEE4}" type="slidenum">
              <a:rPr lang="fi-FI" smtClean="0"/>
              <a:pPr/>
              <a:t>3</a:t>
            </a:fld>
            <a:endParaRPr lang="fi-FI" dirty="0"/>
          </a:p>
        </p:txBody>
      </p:sp>
      <p:sp>
        <p:nvSpPr>
          <p:cNvPr id="7" name="Title 6"/>
          <p:cNvSpPr>
            <a:spLocks noGrp="1"/>
          </p:cNvSpPr>
          <p:nvPr>
            <p:ph type="title"/>
          </p:nvPr>
        </p:nvSpPr>
        <p:spPr>
          <a:xfrm>
            <a:off x="516803" y="127823"/>
            <a:ext cx="7368419" cy="1019912"/>
          </a:xfrm>
        </p:spPr>
        <p:txBody>
          <a:bodyPr>
            <a:normAutofit/>
          </a:bodyPr>
          <a:lstStyle/>
          <a:p>
            <a:r>
              <a:rPr lang="fi-FI" sz="2800" dirty="0"/>
              <a:t>Yhteistä jälkipohdintaa itsenäisestä observaatiosta Periodissa 1</a:t>
            </a:r>
          </a:p>
        </p:txBody>
      </p:sp>
      <p:sp>
        <p:nvSpPr>
          <p:cNvPr id="8" name="Content Placeholder 7"/>
          <p:cNvSpPr>
            <a:spLocks noGrp="1"/>
          </p:cNvSpPr>
          <p:nvPr>
            <p:ph idx="1"/>
          </p:nvPr>
        </p:nvSpPr>
        <p:spPr>
          <a:xfrm>
            <a:off x="516803" y="1267182"/>
            <a:ext cx="8229600" cy="4557156"/>
          </a:xfrm>
        </p:spPr>
        <p:txBody>
          <a:bodyPr>
            <a:normAutofit fontScale="25000" lnSpcReduction="20000"/>
          </a:bodyPr>
          <a:lstStyle/>
          <a:p>
            <a:pPr marL="0" indent="0">
              <a:spcBef>
                <a:spcPts val="0"/>
              </a:spcBef>
              <a:spcAft>
                <a:spcPts val="1200"/>
              </a:spcAft>
              <a:buNone/>
            </a:pPr>
            <a:r>
              <a:rPr lang="fi-FI" sz="7200" b="1" dirty="0"/>
              <a:t>Miten havainnointi sujui? Millaisia havaintoja teit?</a:t>
            </a:r>
          </a:p>
          <a:p>
            <a:pPr marL="0" indent="0">
              <a:spcBef>
                <a:spcPts val="0"/>
              </a:spcBef>
              <a:spcAft>
                <a:spcPts val="1200"/>
              </a:spcAft>
              <a:buNone/>
            </a:pPr>
            <a:r>
              <a:rPr lang="fi-FI" sz="7200" b="1" dirty="0">
                <a:latin typeface="Calibri" panose="020F0502020204030204" pitchFamily="34" charset="0"/>
                <a:cs typeface="Calibri" panose="020F0502020204030204" pitchFamily="34" charset="0"/>
              </a:rPr>
              <a:t>Observaatio 1 (</a:t>
            </a:r>
            <a:r>
              <a:rPr lang="fi-FI" sz="7200" b="1" dirty="0">
                <a:solidFill>
                  <a:srgbClr val="C00000"/>
                </a:solidFill>
                <a:latin typeface="Calibri" panose="020F0502020204030204" pitchFamily="34" charset="0"/>
                <a:cs typeface="Calibri" panose="020F0502020204030204" pitchFamily="34" charset="0"/>
              </a:rPr>
              <a:t>tilannekiinnostus</a:t>
            </a:r>
            <a:r>
              <a:rPr lang="fi-FI" sz="7200" b="1" dirty="0">
                <a:latin typeface="Calibri" panose="020F0502020204030204" pitchFamily="34" charset="0"/>
                <a:cs typeface="Calibri" panose="020F0502020204030204" pitchFamily="34" charset="0"/>
              </a:rPr>
              <a:t>):</a:t>
            </a:r>
            <a:r>
              <a:rPr lang="fi-FI" sz="7200" dirty="0">
                <a:latin typeface="Calibri" panose="020F0502020204030204" pitchFamily="34" charset="0"/>
                <a:cs typeface="Calibri" panose="020F0502020204030204" pitchFamily="34" charset="0"/>
              </a:rPr>
              <a:t> Tee havaintoja tilannekiinnostuksesta oppituntien aikana. Millä kaikilla eri tavoilla se näkyy oppilaiden käyttäytymisen tasolla? Millaiset tekijät voivat selittää kiinnostusta tai sen puutetta? Millaisia eroja oppilaiden välillä on tilannekiinnostuksessa saman oppitunnin aikana? Millaisten tehtävien aikana kiinnostus on voimakkainta? Miten oppilaat vaikuttavat toistensa motivaatioon? Miten opettaja tukee tilannekiinnostusta?</a:t>
            </a:r>
          </a:p>
          <a:p>
            <a:pPr marL="0" indent="0">
              <a:spcBef>
                <a:spcPts val="0"/>
              </a:spcBef>
              <a:spcAft>
                <a:spcPts val="1200"/>
              </a:spcAft>
              <a:buNone/>
            </a:pPr>
            <a:r>
              <a:rPr lang="fi-FI" sz="7200" b="1" dirty="0">
                <a:latin typeface="Calibri" panose="020F0502020204030204" pitchFamily="34" charset="0"/>
                <a:cs typeface="Calibri" panose="020F0502020204030204" pitchFamily="34" charset="0"/>
              </a:rPr>
              <a:t>Observaatio 1 (</a:t>
            </a:r>
            <a:r>
              <a:rPr lang="fi-FI" sz="7200" b="1" dirty="0">
                <a:solidFill>
                  <a:srgbClr val="C00000"/>
                </a:solidFill>
                <a:latin typeface="Calibri" panose="020F0502020204030204" pitchFamily="34" charset="0"/>
                <a:cs typeface="Calibri" panose="020F0502020204030204" pitchFamily="34" charset="0"/>
              </a:rPr>
              <a:t>formatiivinen arviointi</a:t>
            </a:r>
            <a:r>
              <a:rPr lang="fi-FI" sz="7200" b="1" dirty="0">
                <a:latin typeface="Calibri" panose="020F0502020204030204" pitchFamily="34" charset="0"/>
                <a:cs typeface="Calibri" panose="020F0502020204030204" pitchFamily="34" charset="0"/>
              </a:rPr>
              <a:t>):</a:t>
            </a:r>
            <a:r>
              <a:rPr lang="fi-FI" sz="7200" dirty="0">
                <a:latin typeface="Calibri" panose="020F0502020204030204" pitchFamily="34" charset="0"/>
                <a:cs typeface="Calibri" panose="020F0502020204030204" pitchFamily="34" charset="0"/>
              </a:rPr>
              <a:t> Tee havaintoja siitä miten oppilaiden osaamista arvioidaan oppitunnin aikana: tarjoutuuko oppilaille tilaisuuksia saada tietoa oppimisestaan ja osaamisestaan? Onko arviointi opettajan ennalta suunnittelemaa (formaalia) vai suunnittelematonta oppimistilanteen virittämää (</a:t>
            </a:r>
            <a:r>
              <a:rPr lang="fi-FI" sz="7200" dirty="0" err="1">
                <a:latin typeface="Calibri" panose="020F0502020204030204" pitchFamily="34" charset="0"/>
                <a:cs typeface="Calibri" panose="020F0502020204030204" pitchFamily="34" charset="0"/>
              </a:rPr>
              <a:t>informaalia</a:t>
            </a:r>
            <a:r>
              <a:rPr lang="fi-FI" sz="7200" dirty="0">
                <a:latin typeface="Calibri" panose="020F0502020204030204" pitchFamily="34" charset="0"/>
                <a:cs typeface="Calibri" panose="020F0502020204030204" pitchFamily="34" charset="0"/>
              </a:rPr>
              <a:t>) arviointia?</a:t>
            </a:r>
          </a:p>
          <a:p>
            <a:pPr marL="0" indent="0">
              <a:spcBef>
                <a:spcPts val="0"/>
              </a:spcBef>
              <a:spcAft>
                <a:spcPts val="1200"/>
              </a:spcAft>
              <a:buNone/>
            </a:pPr>
            <a:r>
              <a:rPr lang="fi-FI" sz="7200" b="1" dirty="0">
                <a:latin typeface="Calibri" panose="020F0502020204030204" pitchFamily="34" charset="0"/>
                <a:cs typeface="Calibri" panose="020F0502020204030204" pitchFamily="34" charset="0"/>
              </a:rPr>
              <a:t>Observaatio 2 (</a:t>
            </a:r>
            <a:r>
              <a:rPr lang="fi-FI" sz="7200" b="1" dirty="0">
                <a:solidFill>
                  <a:srgbClr val="C00000"/>
                </a:solidFill>
                <a:latin typeface="Calibri" panose="020F0502020204030204" pitchFamily="34" charset="0"/>
                <a:cs typeface="Calibri" panose="020F0502020204030204" pitchFamily="34" charset="0"/>
              </a:rPr>
              <a:t>palaute</a:t>
            </a:r>
            <a:r>
              <a:rPr lang="fi-FI" sz="7200" b="1" dirty="0">
                <a:latin typeface="Calibri" panose="020F0502020204030204" pitchFamily="34" charset="0"/>
                <a:cs typeface="Calibri" panose="020F0502020204030204" pitchFamily="34" charset="0"/>
              </a:rPr>
              <a:t>):</a:t>
            </a:r>
            <a:r>
              <a:rPr lang="fi-FI" sz="7200" dirty="0">
                <a:latin typeface="Calibri" panose="020F0502020204030204" pitchFamily="34" charset="0"/>
                <a:cs typeface="Calibri" panose="020F0502020204030204" pitchFamily="34" charset="0"/>
              </a:rPr>
              <a:t> Kiinnitä huomiota oppilaiden saamaan palautteeseen oppitunnin aikana. Saavatko oppilaat tietoa opittavan asian ymmärtämisestä tai osaamisesta, käyttäytymisestä tai muusta oppimisen kannalta olennaisesta asiasta? Onko palaute sanallista vai </a:t>
            </a:r>
            <a:r>
              <a:rPr lang="fi-FI" sz="7200" dirty="0" err="1">
                <a:latin typeface="Calibri" panose="020F0502020204030204" pitchFamily="34" charset="0"/>
                <a:cs typeface="Calibri" panose="020F0502020204030204" pitchFamily="34" charset="0"/>
              </a:rPr>
              <a:t>non</a:t>
            </a:r>
            <a:r>
              <a:rPr lang="fi-FI" sz="7200" dirty="0">
                <a:latin typeface="Calibri" panose="020F0502020204030204" pitchFamily="34" charset="0"/>
                <a:cs typeface="Calibri" panose="020F0502020204030204" pitchFamily="34" charset="0"/>
              </a:rPr>
              <a:t>-verbaalista? Millaisia tehtäviä palautteella on? Missä määrin palaute syventää oppilaiden ymmärrystä opittavasta asiasta tai kohdistuu oppilaiden motivaation ja </a:t>
            </a:r>
            <a:r>
              <a:rPr lang="fi-FI" sz="7200" dirty="0" err="1">
                <a:latin typeface="Calibri" panose="020F0502020204030204" pitchFamily="34" charset="0"/>
                <a:cs typeface="Calibri" panose="020F0502020204030204" pitchFamily="34" charset="0"/>
              </a:rPr>
              <a:t>minäpystyvyyden</a:t>
            </a:r>
            <a:r>
              <a:rPr lang="fi-FI" sz="7200" dirty="0">
                <a:latin typeface="Calibri" panose="020F0502020204030204" pitchFamily="34" charset="0"/>
                <a:cs typeface="Calibri" panose="020F0502020204030204" pitchFamily="34" charset="0"/>
              </a:rPr>
              <a:t> kokemuksen tukemiseen (erittelemätön myönteinen palaute, esim. ”hyvä”)? </a:t>
            </a:r>
          </a:p>
          <a:p>
            <a:pPr marL="0" indent="0">
              <a:spcBef>
                <a:spcPts val="0"/>
              </a:spcBef>
              <a:spcAft>
                <a:spcPts val="1200"/>
              </a:spcAft>
              <a:buNone/>
            </a:pPr>
            <a:r>
              <a:rPr lang="fi-FI" sz="7200" b="1" dirty="0">
                <a:latin typeface="Calibri" panose="020F0502020204030204" pitchFamily="34" charset="0"/>
                <a:cs typeface="Calibri" panose="020F0502020204030204" pitchFamily="34" charset="0"/>
              </a:rPr>
              <a:t>Observaatiot 4 ja 5:</a:t>
            </a:r>
            <a:r>
              <a:rPr lang="fi-FI" sz="7200" dirty="0">
                <a:latin typeface="Calibri" panose="020F0502020204030204" pitchFamily="34" charset="0"/>
                <a:cs typeface="Calibri" panose="020F0502020204030204" pitchFamily="34" charset="0"/>
              </a:rPr>
              <a:t> Valitse observoitava asia edellisistä tehtävistä.</a:t>
            </a:r>
          </a:p>
        </p:txBody>
      </p:sp>
      <p:sp>
        <p:nvSpPr>
          <p:cNvPr id="6" name="Date Placeholder 5"/>
          <p:cNvSpPr>
            <a:spLocks noGrp="1"/>
          </p:cNvSpPr>
          <p:nvPr>
            <p:ph type="dt" sz="half" idx="10"/>
          </p:nvPr>
        </p:nvSpPr>
        <p:spPr/>
        <p:txBody>
          <a:bodyPr/>
          <a:lstStyle/>
          <a:p>
            <a:fld id="{308610AC-C6DC-4040-B5DB-3FDA4B18D1E3}" type="datetime1">
              <a:rPr lang="fi-FI" smtClean="0"/>
              <a:t>30.8.2021</a:t>
            </a:fld>
            <a:endParaRPr lang="fi-FI" dirty="0"/>
          </a:p>
        </p:txBody>
      </p:sp>
    </p:spTree>
    <p:extLst>
      <p:ext uri="{BB962C8B-B14F-4D97-AF65-F5344CB8AC3E}">
        <p14:creationId xmlns:p14="http://schemas.microsoft.com/office/powerpoint/2010/main" val="31299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489" y="1230000"/>
            <a:ext cx="8708903" cy="5162952"/>
          </a:xfrm>
          <a:prstGeom prst="rect">
            <a:avLst/>
          </a:prstGeom>
          <a:noFill/>
        </p:spPr>
        <p:txBody>
          <a:bodyPr wrap="square" rtlCol="0">
            <a:spAutoFit/>
          </a:bodyPr>
          <a:lstStyle/>
          <a:p>
            <a:pPr lvl="0" defTabSz="914400" eaLnBrk="0" fontAlgn="base" hangingPunct="0">
              <a:spcBef>
                <a:spcPct val="0"/>
              </a:spcBef>
              <a:spcAft>
                <a:spcPts val="900"/>
              </a:spcAft>
              <a:defRPr/>
            </a:pPr>
            <a:r>
              <a:rPr kumimoji="0" lang="fi-FI" sz="2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1. NORMIT</a:t>
            </a:r>
            <a:r>
              <a:rPr lang="fi-FI" sz="2000" b="1" dirty="0">
                <a:solidFill>
                  <a:srgbClr val="0000FF"/>
                </a:solidFill>
                <a:latin typeface="Calibri" panose="020F0502020204030204" pitchFamily="34" charset="0"/>
                <a:cs typeface="Calibri" panose="020F0502020204030204" pitchFamily="34" charset="0"/>
              </a:rPr>
              <a:t> </a:t>
            </a:r>
            <a:r>
              <a:rPr lang="fi-FI" sz="2200" b="1" dirty="0">
                <a:solidFill>
                  <a:srgbClr val="0000FF"/>
                </a:solidFill>
                <a:latin typeface="Calibri" panose="020F0502020204030204" pitchFamily="34" charset="0"/>
                <a:cs typeface="Calibri" panose="020F0502020204030204" pitchFamily="34" charset="0"/>
              </a:rPr>
              <a:t>-</a:t>
            </a:r>
            <a:r>
              <a:rPr lang="fi-FI" sz="2200" b="1" dirty="0">
                <a:solidFill>
                  <a:srgbClr val="000000"/>
                </a:solidFill>
                <a:latin typeface="Calibri" panose="020F0502020204030204" pitchFamily="34" charset="0"/>
                <a:cs typeface="Calibri" panose="020F0502020204030204" pitchFamily="34" charset="0"/>
              </a:rPr>
              <a:t> </a:t>
            </a:r>
            <a:r>
              <a:rPr lang="fi-FI" sz="2000" dirty="0">
                <a:solidFill>
                  <a:srgbClr val="000000"/>
                </a:solidFill>
                <a:latin typeface="Calibri" panose="020F0502020204030204" pitchFamily="34" charset="0"/>
                <a:cs typeface="Calibri" panose="020F0502020204030204" pitchFamily="34" charset="0"/>
              </a:rPr>
              <a:t>odotuksia ryhmässä hyväksytystä tavasta ajatella, tuntea tai käyttäytyä: v</a:t>
            </a:r>
            <a:r>
              <a:rPr kumimoji="0" lang="fi-FI" sz="200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akiintuvat</a:t>
            </a:r>
            <a:r>
              <a:rPr kumimoji="0" lang="fi-FI" sz="20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ryhmään ja pitävät yllä yhdenmukaisuutta</a:t>
            </a:r>
          </a:p>
          <a:p>
            <a:pPr marR="0" lvl="0" algn="l" defTabSz="914400" rtl="0" eaLnBrk="0" fontAlgn="base" latinLnBrk="0" hangingPunct="0">
              <a:spcBef>
                <a:spcPct val="0"/>
              </a:spcBef>
              <a:spcAft>
                <a:spcPts val="900"/>
              </a:spcAft>
              <a:buClrTx/>
              <a:buSzTx/>
              <a:tabLst/>
              <a:defRPr/>
            </a:pPr>
            <a:r>
              <a:rPr lang="fi-FI" sz="2200" b="1" dirty="0">
                <a:solidFill>
                  <a:srgbClr val="0000FF"/>
                </a:solidFill>
                <a:latin typeface="Calibri" panose="020F0502020204030204" pitchFamily="34" charset="0"/>
                <a:cs typeface="Calibri" panose="020F0502020204030204" pitchFamily="34" charset="0"/>
              </a:rPr>
              <a:t>2.</a:t>
            </a:r>
            <a:r>
              <a:rPr kumimoji="0" lang="fi-FI" sz="2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ROOLIT </a:t>
            </a:r>
            <a:r>
              <a:rPr lang="fi-FI" sz="2200" b="1" dirty="0">
                <a:solidFill>
                  <a:srgbClr val="0000CC"/>
                </a:solidFill>
                <a:latin typeface="Calibri" panose="020F0502020204030204" pitchFamily="34" charset="0"/>
                <a:cs typeface="Calibri" panose="020F0502020204030204" pitchFamily="34" charset="0"/>
              </a:rPr>
              <a:t>- </a:t>
            </a:r>
            <a:r>
              <a:rPr kumimoji="0" lang="fi-FI" sz="20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eriyttävät jäsenten tehtäviä ja</a:t>
            </a:r>
            <a:r>
              <a:rPr kumimoji="0" lang="fi-FI" sz="200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fi-FI" sz="20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määrittelevät ja rajaavat jokaisen jäsenen toimintaa</a:t>
            </a:r>
          </a:p>
          <a:p>
            <a:pPr marR="0" lvl="0" algn="l" defTabSz="914400" rtl="0" eaLnBrk="0" fontAlgn="base" latinLnBrk="0" hangingPunct="0">
              <a:spcBef>
                <a:spcPct val="0"/>
              </a:spcBef>
              <a:spcAft>
                <a:spcPts val="900"/>
              </a:spcAft>
              <a:buClrTx/>
              <a:buSzTx/>
              <a:tabLst/>
              <a:defRPr/>
            </a:pPr>
            <a:r>
              <a:rPr lang="fi-FI" sz="2200" b="1" dirty="0">
                <a:solidFill>
                  <a:srgbClr val="0000FF"/>
                </a:solidFill>
                <a:latin typeface="Calibri" panose="020F0502020204030204" pitchFamily="34" charset="0"/>
                <a:cs typeface="Calibri" panose="020F0502020204030204" pitchFamily="34" charset="0"/>
              </a:rPr>
              <a:t>3. RYHMÄN KIINTEYS </a:t>
            </a:r>
            <a:r>
              <a:rPr lang="fi-FI" sz="2000" dirty="0">
                <a:solidFill>
                  <a:srgbClr val="000000"/>
                </a:solidFill>
                <a:latin typeface="Calibri" panose="020F0502020204030204" pitchFamily="34" charset="0"/>
                <a:cs typeface="Calibri" panose="020F0502020204030204" pitchFamily="34" charset="0"/>
              </a:rPr>
              <a:t>(koheesio) on vahvaa, jos ryhmällä on vetovoimaa, jäsenet ovat pysyviä ja heillä on yhteisiä tavoitteita. Koheesio voi ehkäistä itsenäistä kriittistä ajattelua.</a:t>
            </a:r>
          </a:p>
          <a:p>
            <a:pPr defTabSz="914400" eaLnBrk="0" fontAlgn="base" hangingPunct="0">
              <a:spcBef>
                <a:spcPct val="0"/>
              </a:spcBef>
              <a:spcAft>
                <a:spcPts val="900"/>
              </a:spcAft>
              <a:defRPr/>
            </a:pPr>
            <a:r>
              <a:rPr lang="fi-FI" sz="2200" b="1" dirty="0">
                <a:solidFill>
                  <a:srgbClr val="0000FF"/>
                </a:solidFill>
                <a:latin typeface="Calibri" panose="020F0502020204030204" pitchFamily="34" charset="0"/>
                <a:cs typeface="Calibri" panose="020F0502020204030204" pitchFamily="34" charset="0"/>
              </a:rPr>
              <a:t>4. VIESTINTÄ -</a:t>
            </a:r>
            <a:r>
              <a:rPr lang="fi-FI" sz="2000" dirty="0">
                <a:solidFill>
                  <a:srgbClr val="000000"/>
                </a:solidFill>
                <a:latin typeface="Calibri" panose="020F0502020204030204" pitchFamily="34" charset="0"/>
                <a:cs typeface="Calibri" panose="020F0502020204030204" pitchFamily="34" charset="0"/>
              </a:rPr>
              <a:t> esimerkiksi </a:t>
            </a:r>
            <a:r>
              <a:rPr lang="fi-FI" sz="2000" dirty="0">
                <a:latin typeface="Calibri" panose="020F0502020204030204" pitchFamily="34" charset="0"/>
                <a:cs typeface="Calibri" panose="020F0502020204030204" pitchFamily="34" charset="0"/>
              </a:rPr>
              <a:t>puheoikeuden ja -tilan jakautuminen ryhmässä</a:t>
            </a:r>
            <a:endParaRPr lang="fi-FI" sz="2000" dirty="0">
              <a:solidFill>
                <a:srgbClr val="000000"/>
              </a:solidFill>
              <a:latin typeface="Calibri" panose="020F0502020204030204" pitchFamily="34" charset="0"/>
              <a:cs typeface="Calibri" panose="020F0502020204030204" pitchFamily="34" charset="0"/>
            </a:endParaRPr>
          </a:p>
          <a:p>
            <a:pPr defTabSz="914400" eaLnBrk="0" fontAlgn="base" hangingPunct="0">
              <a:spcBef>
                <a:spcPct val="0"/>
              </a:spcBef>
              <a:spcAft>
                <a:spcPts val="900"/>
              </a:spcAft>
              <a:defRPr/>
            </a:pPr>
            <a:r>
              <a:rPr lang="fi-FI" sz="2200" b="1" dirty="0">
                <a:solidFill>
                  <a:srgbClr val="0000FF"/>
                </a:solidFill>
                <a:latin typeface="Calibri" panose="020F0502020204030204" pitchFamily="34" charset="0"/>
                <a:cs typeface="Calibri" panose="020F0502020204030204" pitchFamily="34" charset="0"/>
              </a:rPr>
              <a:t>5. STATUS eli ASEMA -</a:t>
            </a:r>
            <a:r>
              <a:rPr lang="fi-FI" sz="2000" dirty="0">
                <a:solidFill>
                  <a:srgbClr val="000000"/>
                </a:solidFill>
                <a:latin typeface="Calibri" panose="020F0502020204030204" pitchFamily="34" charset="0"/>
                <a:cs typeface="Calibri" panose="020F0502020204030204" pitchFamily="34" charset="0"/>
              </a:rPr>
              <a:t> suosittu, torjuttu, ristiriitainen asema, huomiotta jäävä. Keskimääräinenkin hyväksyntä ryhmässä takaa pääsyn vuorovaikutukseen, vaikuttamiseen ja myönteiseen </a:t>
            </a:r>
            <a:r>
              <a:rPr lang="fi-FI" sz="2000" dirty="0">
                <a:latin typeface="Calibri" panose="020F0502020204030204" pitchFamily="34" charset="0"/>
                <a:cs typeface="Calibri" panose="020F0502020204030204" pitchFamily="34" charset="0"/>
              </a:rPr>
              <a:t>näkyvyyteen. Kun sosiaalinen asema on muodostunut, sillä on taipumusta olla hyvin pysyvä.</a:t>
            </a:r>
          </a:p>
          <a:p>
            <a:pPr defTabSz="914400" eaLnBrk="0" fontAlgn="base" hangingPunct="0">
              <a:spcBef>
                <a:spcPct val="0"/>
              </a:spcBef>
              <a:spcAft>
                <a:spcPts val="900"/>
              </a:spcAft>
              <a:defRPr/>
            </a:pPr>
            <a:r>
              <a:rPr lang="fi-FI" sz="2200" b="1" dirty="0">
                <a:solidFill>
                  <a:srgbClr val="0000FF"/>
                </a:solidFill>
                <a:latin typeface="Calibri" panose="020F0502020204030204" pitchFamily="34" charset="0"/>
                <a:cs typeface="Calibri" panose="020F0502020204030204" pitchFamily="34" charset="0"/>
              </a:rPr>
              <a:t>6. JOHTAJUUS -</a:t>
            </a:r>
            <a:r>
              <a:rPr lang="fi-FI" sz="2000" dirty="0">
                <a:solidFill>
                  <a:srgbClr val="000000"/>
                </a:solidFill>
                <a:latin typeface="Calibri" panose="020F0502020204030204" pitchFamily="34" charset="0"/>
                <a:cs typeface="Calibri" panose="020F0502020204030204" pitchFamily="34" charset="0"/>
              </a:rPr>
              <a:t> valta voi ilmetä erilaisten johtajuuksien kautta. </a:t>
            </a:r>
            <a:r>
              <a:rPr lang="fi-FI" sz="2000" dirty="0">
                <a:latin typeface="Calibri" panose="020F0502020204030204" pitchFamily="34" charset="0"/>
                <a:cs typeface="Calibri" panose="020F0502020204030204" pitchFamily="34" charset="0"/>
              </a:rPr>
              <a:t>Johtajan roolin </a:t>
            </a:r>
            <a:r>
              <a:rPr lang="fi-FI" sz="2000" dirty="0">
                <a:solidFill>
                  <a:srgbClr val="000000"/>
                </a:solidFill>
                <a:latin typeface="Calibri" panose="020F0502020204030204" pitchFamily="34" charset="0"/>
                <a:cs typeface="Calibri" panose="020F0502020204030204" pitchFamily="34" charset="0"/>
              </a:rPr>
              <a:t>vakiinnuttaneen on helpompi muuttaa ryhmän normeja. </a:t>
            </a:r>
          </a:p>
        </p:txBody>
      </p:sp>
      <p:sp>
        <p:nvSpPr>
          <p:cNvPr id="6" name="TextBox 5"/>
          <p:cNvSpPr txBox="1"/>
          <p:nvPr/>
        </p:nvSpPr>
        <p:spPr>
          <a:xfrm>
            <a:off x="5690634" y="259566"/>
            <a:ext cx="3336758" cy="461665"/>
          </a:xfrm>
          <a:prstGeom prst="rect">
            <a:avLst/>
          </a:prstGeom>
          <a:solidFill>
            <a:srgbClr val="FFEDC9"/>
          </a:solid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Suoninen, Pirttilä-Backman, Lahikainen &amp; Ahokas (2013) Arjen sosiaalipsykologia. </a:t>
            </a:r>
          </a:p>
        </p:txBody>
      </p:sp>
      <p:sp>
        <p:nvSpPr>
          <p:cNvPr id="13" name="TextBox 12"/>
          <p:cNvSpPr txBox="1"/>
          <p:nvPr/>
        </p:nvSpPr>
        <p:spPr>
          <a:xfrm>
            <a:off x="318489" y="580784"/>
            <a:ext cx="5103743" cy="58477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i-FI"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Ryhmäprosesseja </a:t>
            </a:r>
          </a:p>
        </p:txBody>
      </p:sp>
    </p:spTree>
    <p:extLst>
      <p:ext uri="{BB962C8B-B14F-4D97-AF65-F5344CB8AC3E}">
        <p14:creationId xmlns:p14="http://schemas.microsoft.com/office/powerpoint/2010/main" val="198475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489" y="1230000"/>
            <a:ext cx="8708903" cy="3947234"/>
          </a:xfrm>
          <a:prstGeom prst="rect">
            <a:avLst/>
          </a:prstGeom>
          <a:noFill/>
        </p:spPr>
        <p:txBody>
          <a:bodyPr wrap="square" rtlCol="0">
            <a:spAutoFit/>
          </a:bodyPr>
          <a:lstStyle/>
          <a:p>
            <a:pPr lvl="0" defTabSz="914400" eaLnBrk="0" fontAlgn="base" hangingPunct="0">
              <a:spcBef>
                <a:spcPct val="0"/>
              </a:spcBef>
              <a:spcAft>
                <a:spcPts val="900"/>
              </a:spcAft>
              <a:defRPr/>
            </a:pP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Youtube</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-video ”</a:t>
            </a: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What</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can</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we</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learn</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from</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children's</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peer</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fi-FI" sz="22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relationships</a:t>
            </a:r>
            <a:r>
              <a:rPr kumimoji="0" lang="fi-FI" sz="2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p>
          <a:p>
            <a:pPr lvl="0" defTabSz="914400" eaLnBrk="0" fontAlgn="base" hangingPunct="0">
              <a:spcBef>
                <a:spcPct val="0"/>
              </a:spcBef>
              <a:spcAft>
                <a:spcPts val="900"/>
              </a:spcAft>
              <a:defRPr/>
            </a:pPr>
            <a:r>
              <a:rPr lang="fi-FI" sz="2200" b="1" dirty="0">
                <a:latin typeface="Calibri" panose="020F0502020204030204" pitchFamily="34" charset="0"/>
                <a:cs typeface="Calibri" panose="020F0502020204030204" pitchFamily="34" charset="0"/>
              </a:rPr>
              <a:t>Minkälaisia ajatuksia video herätti? Miten videon katsominen avasi ryhmäprosesseja?</a:t>
            </a:r>
          </a:p>
          <a:p>
            <a:pPr lvl="0" defTabSz="914400" eaLnBrk="0" fontAlgn="base" hangingPunct="0">
              <a:spcBef>
                <a:spcPct val="0"/>
              </a:spcBef>
              <a:spcAft>
                <a:spcPts val="900"/>
              </a:spcAft>
              <a:defRPr/>
            </a:pPr>
            <a:r>
              <a:rPr kumimoji="0" lang="fi-FI" sz="2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1. NORMIT</a:t>
            </a:r>
            <a:r>
              <a:rPr lang="fi-FI" sz="2000" b="1" dirty="0">
                <a:solidFill>
                  <a:srgbClr val="0000FF"/>
                </a:solidFill>
                <a:latin typeface="Calibri" panose="020F0502020204030204" pitchFamily="34" charset="0"/>
                <a:cs typeface="Calibri" panose="020F0502020204030204" pitchFamily="34" charset="0"/>
              </a:rPr>
              <a:t> </a:t>
            </a:r>
          </a:p>
          <a:p>
            <a:pPr lvl="0" defTabSz="914400" eaLnBrk="0" fontAlgn="base" hangingPunct="0">
              <a:spcBef>
                <a:spcPct val="0"/>
              </a:spcBef>
              <a:spcAft>
                <a:spcPts val="900"/>
              </a:spcAft>
              <a:defRPr/>
            </a:pPr>
            <a:r>
              <a:rPr lang="fi-FI" sz="2200" b="1" dirty="0">
                <a:solidFill>
                  <a:srgbClr val="0000FF"/>
                </a:solidFill>
                <a:latin typeface="Calibri" panose="020F0502020204030204" pitchFamily="34" charset="0"/>
                <a:cs typeface="Calibri" panose="020F0502020204030204" pitchFamily="34" charset="0"/>
              </a:rPr>
              <a:t>2.</a:t>
            </a:r>
            <a:r>
              <a:rPr kumimoji="0" lang="fi-FI" sz="2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ROOLIT </a:t>
            </a:r>
            <a:endParaRPr kumimoji="0" lang="fi-FI" sz="2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endParaRPr>
          </a:p>
          <a:p>
            <a:pPr lvl="0" defTabSz="914400" eaLnBrk="0" fontAlgn="base" hangingPunct="0">
              <a:spcBef>
                <a:spcPct val="0"/>
              </a:spcBef>
              <a:spcAft>
                <a:spcPts val="900"/>
              </a:spcAft>
              <a:defRPr/>
            </a:pPr>
            <a:r>
              <a:rPr lang="fi-FI" sz="2200" b="1" dirty="0">
                <a:solidFill>
                  <a:srgbClr val="0000FF"/>
                </a:solidFill>
                <a:latin typeface="Calibri" panose="020F0502020204030204" pitchFamily="34" charset="0"/>
                <a:cs typeface="Calibri" panose="020F0502020204030204" pitchFamily="34" charset="0"/>
              </a:rPr>
              <a:t>3. RYHMÄN KIINTEYS </a:t>
            </a:r>
          </a:p>
          <a:p>
            <a:pPr lvl="0" defTabSz="914400" eaLnBrk="0" fontAlgn="base" hangingPunct="0">
              <a:spcBef>
                <a:spcPct val="0"/>
              </a:spcBef>
              <a:spcAft>
                <a:spcPts val="900"/>
              </a:spcAft>
              <a:defRPr/>
            </a:pPr>
            <a:r>
              <a:rPr lang="fi-FI" sz="2200" b="1" dirty="0">
                <a:solidFill>
                  <a:srgbClr val="0000FF"/>
                </a:solidFill>
                <a:latin typeface="Calibri" panose="020F0502020204030204" pitchFamily="34" charset="0"/>
                <a:cs typeface="Calibri" panose="020F0502020204030204" pitchFamily="34" charset="0"/>
              </a:rPr>
              <a:t>4. VIESTINTÄ</a:t>
            </a:r>
            <a:endParaRPr lang="fi-FI" sz="2000" dirty="0">
              <a:solidFill>
                <a:srgbClr val="000000"/>
              </a:solidFill>
              <a:latin typeface="Calibri" panose="020F0502020204030204" pitchFamily="34" charset="0"/>
              <a:cs typeface="Calibri" panose="020F0502020204030204" pitchFamily="34" charset="0"/>
            </a:endParaRPr>
          </a:p>
          <a:p>
            <a:pPr defTabSz="914400" eaLnBrk="0" fontAlgn="base" hangingPunct="0">
              <a:spcBef>
                <a:spcPct val="0"/>
              </a:spcBef>
              <a:spcAft>
                <a:spcPts val="900"/>
              </a:spcAft>
              <a:defRPr/>
            </a:pPr>
            <a:r>
              <a:rPr lang="fi-FI" sz="2200" b="1" dirty="0">
                <a:solidFill>
                  <a:srgbClr val="0000FF"/>
                </a:solidFill>
                <a:latin typeface="Calibri" panose="020F0502020204030204" pitchFamily="34" charset="0"/>
                <a:cs typeface="Calibri" panose="020F0502020204030204" pitchFamily="34" charset="0"/>
              </a:rPr>
              <a:t>5. STATUS eli ASEMA </a:t>
            </a:r>
          </a:p>
          <a:p>
            <a:pPr defTabSz="914400" eaLnBrk="0" fontAlgn="base" hangingPunct="0">
              <a:spcBef>
                <a:spcPct val="0"/>
              </a:spcBef>
              <a:spcAft>
                <a:spcPts val="900"/>
              </a:spcAft>
              <a:defRPr/>
            </a:pPr>
            <a:r>
              <a:rPr lang="fi-FI" sz="2200" b="1" dirty="0">
                <a:solidFill>
                  <a:srgbClr val="0000FF"/>
                </a:solidFill>
                <a:latin typeface="Calibri" panose="020F0502020204030204" pitchFamily="34" charset="0"/>
                <a:cs typeface="Calibri" panose="020F0502020204030204" pitchFamily="34" charset="0"/>
              </a:rPr>
              <a:t>6. JOHTAJUUS</a:t>
            </a:r>
            <a:endParaRPr lang="fi-FI" sz="2000" dirty="0">
              <a:solidFill>
                <a:srgbClr val="000000"/>
              </a:solidFill>
              <a:latin typeface="Calibri" panose="020F0502020204030204" pitchFamily="34" charset="0"/>
              <a:cs typeface="Calibri" panose="020F0502020204030204" pitchFamily="34" charset="0"/>
            </a:endParaRPr>
          </a:p>
        </p:txBody>
      </p:sp>
      <p:sp>
        <p:nvSpPr>
          <p:cNvPr id="13" name="TextBox 12"/>
          <p:cNvSpPr txBox="1"/>
          <p:nvPr/>
        </p:nvSpPr>
        <p:spPr>
          <a:xfrm>
            <a:off x="318489" y="580784"/>
            <a:ext cx="5103743" cy="58477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i-FI"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Ennakkotehtävän käsittelyä</a:t>
            </a:r>
          </a:p>
        </p:txBody>
      </p:sp>
    </p:spTree>
    <p:extLst>
      <p:ext uri="{BB962C8B-B14F-4D97-AF65-F5344CB8AC3E}">
        <p14:creationId xmlns:p14="http://schemas.microsoft.com/office/powerpoint/2010/main" val="349856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2430" y="3513846"/>
            <a:ext cx="152190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srgbClr val="000000"/>
                </a:solidFill>
                <a:effectLst/>
                <a:uLnTx/>
                <a:uFillTx/>
                <a:latin typeface="Arial" charset="0"/>
                <a:ea typeface="+mn-ea"/>
                <a:cs typeface="+mn-cs"/>
              </a:rPr>
              <a:t>1 Normit </a:t>
            </a:r>
          </a:p>
        </p:txBody>
      </p:sp>
      <p:sp>
        <p:nvSpPr>
          <p:cNvPr id="4" name="Rectangle 3"/>
          <p:cNvSpPr/>
          <p:nvPr/>
        </p:nvSpPr>
        <p:spPr>
          <a:xfrm>
            <a:off x="5918887" y="3420207"/>
            <a:ext cx="2975246" cy="7694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Arial" charset="0"/>
                <a:ea typeface="+mn-ea"/>
                <a:cs typeface="+mn-cs"/>
              </a:rPr>
              <a:t>3 Yhteenkuuluvuus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charset="0"/>
                <a:ea typeface="+mn-ea"/>
                <a:cs typeface="+mn-cs"/>
              </a:rPr>
              <a:t>(= kiinteys, koheesio)</a:t>
            </a:r>
          </a:p>
        </p:txBody>
      </p:sp>
      <p:sp>
        <p:nvSpPr>
          <p:cNvPr id="5" name="Rectangle 4"/>
          <p:cNvSpPr/>
          <p:nvPr/>
        </p:nvSpPr>
        <p:spPr>
          <a:xfrm>
            <a:off x="779301" y="6194165"/>
            <a:ext cx="1503425"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Arial" charset="0"/>
                <a:ea typeface="+mn-ea"/>
                <a:cs typeface="+mn-cs"/>
              </a:rPr>
              <a:t>4 Viestintä</a:t>
            </a:r>
          </a:p>
        </p:txBody>
      </p:sp>
      <p:sp>
        <p:nvSpPr>
          <p:cNvPr id="6" name="Rectangle 5"/>
          <p:cNvSpPr/>
          <p:nvPr/>
        </p:nvSpPr>
        <p:spPr>
          <a:xfrm>
            <a:off x="3371373" y="6192362"/>
            <a:ext cx="1178271"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Arial" charset="0"/>
                <a:ea typeface="+mn-ea"/>
                <a:cs typeface="+mn-cs"/>
              </a:rPr>
              <a:t>5 Status</a:t>
            </a:r>
          </a:p>
        </p:txBody>
      </p:sp>
      <p:sp>
        <p:nvSpPr>
          <p:cNvPr id="7" name="Rectangle 6"/>
          <p:cNvSpPr/>
          <p:nvPr/>
        </p:nvSpPr>
        <p:spPr>
          <a:xfrm>
            <a:off x="3662053" y="3553967"/>
            <a:ext cx="1136978"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Arial" charset="0"/>
                <a:ea typeface="+mn-ea"/>
                <a:cs typeface="+mn-cs"/>
              </a:rPr>
              <a:t>2 Roolit</a:t>
            </a:r>
          </a:p>
        </p:txBody>
      </p:sp>
      <p:pic>
        <p:nvPicPr>
          <p:cNvPr id="2050" name="Picture 2" descr="http://www.englisharticles.info/wp-content/uploads/2011/11/Collectivism-and-Individu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8" y="1490072"/>
            <a:ext cx="2576830" cy="19301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www.aibn.uq.edu.au/rhd/Ro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109" y="1490071"/>
            <a:ext cx="1784377" cy="19301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188958" y="4335487"/>
            <a:ext cx="2125697" cy="186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344021"/>
            <a:ext cx="1982925" cy="180340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887" y="1490071"/>
            <a:ext cx="2593323" cy="181141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6061351" y="6192362"/>
            <a:ext cx="2336986"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Arial" charset="0"/>
                <a:ea typeface="+mn-ea"/>
                <a:cs typeface="+mn-cs"/>
              </a:rPr>
              <a:t>6 Johtajuus, valta</a:t>
            </a:r>
          </a:p>
        </p:txBody>
      </p:sp>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5828" y="4346488"/>
            <a:ext cx="2090206" cy="180093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374968" y="645882"/>
            <a:ext cx="5574479"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A50021"/>
                </a:solidFill>
                <a:effectLst/>
                <a:uLnTx/>
                <a:uFillTx/>
                <a:latin typeface="Arial" charset="0"/>
                <a:ea typeface="+mn-ea"/>
                <a:cs typeface="+mn-cs"/>
              </a:rPr>
              <a:t>Mitä näistä voit havainnoida?</a:t>
            </a:r>
          </a:p>
        </p:txBody>
      </p:sp>
    </p:spTree>
    <p:extLst>
      <p:ext uri="{BB962C8B-B14F-4D97-AF65-F5344CB8AC3E}">
        <p14:creationId xmlns:p14="http://schemas.microsoft.com/office/powerpoint/2010/main" val="424272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9"/>
          <p:cNvGrpSpPr>
            <a:grpSpLocks/>
          </p:cNvGrpSpPr>
          <p:nvPr/>
        </p:nvGrpSpPr>
        <p:grpSpPr bwMode="auto">
          <a:xfrm>
            <a:off x="-73026" y="208546"/>
            <a:ext cx="9217026" cy="6507162"/>
            <a:chOff x="539552" y="188640"/>
            <a:chExt cx="8424936" cy="5976460"/>
          </a:xfrm>
        </p:grpSpPr>
        <p:sp>
          <p:nvSpPr>
            <p:cNvPr id="3" name="Isosceles Triangle 9"/>
            <p:cNvSpPr/>
            <p:nvPr/>
          </p:nvSpPr>
          <p:spPr>
            <a:xfrm>
              <a:off x="1043075" y="188640"/>
              <a:ext cx="7921413" cy="5976460"/>
            </a:xfrm>
            <a:prstGeom prst="triangle">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 name="Isosceles Triangle 9"/>
            <p:cNvSpPr/>
            <p:nvPr/>
          </p:nvSpPr>
          <p:spPr>
            <a:xfrm>
              <a:off x="748508" y="188640"/>
              <a:ext cx="7921412" cy="5976460"/>
            </a:xfrm>
            <a:prstGeom prst="triangle">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 name="Suorakulmio 4"/>
            <p:cNvSpPr/>
            <p:nvPr/>
          </p:nvSpPr>
          <p:spPr>
            <a:xfrm>
              <a:off x="2987514" y="2852458"/>
              <a:ext cx="864840" cy="64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 name="Isosceles Triangle 9"/>
            <p:cNvSpPr/>
            <p:nvPr/>
          </p:nvSpPr>
          <p:spPr>
            <a:xfrm>
              <a:off x="539552" y="188640"/>
              <a:ext cx="7921413" cy="5976460"/>
            </a:xfrm>
            <a:prstGeom prst="triangle">
              <a:avLst>
                <a:gd name="adj" fmla="val 500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154" name="TextBox 10"/>
            <p:cNvSpPr txBox="1">
              <a:spLocks noChangeArrowheads="1"/>
            </p:cNvSpPr>
            <p:nvPr/>
          </p:nvSpPr>
          <p:spPr bwMode="auto">
            <a:xfrm>
              <a:off x="3903113" y="955739"/>
              <a:ext cx="1296144" cy="65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ts val="1600"/>
                </a:lnSpc>
                <a:spcBef>
                  <a:spcPct val="0"/>
                </a:spcBef>
                <a:spcAft>
                  <a:spcPct val="0"/>
                </a:spcAft>
                <a:buClrTx/>
                <a:buSzTx/>
                <a:buFontTx/>
                <a:buNone/>
                <a:tabLst/>
                <a:defRPr/>
              </a:pPr>
              <a:r>
                <a:rPr kumimoji="0" lang="fi-FI" altLang="fi-FI"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Vuoro-vaikutuksen</a:t>
              </a:r>
              <a:r>
                <a:rPr kumimoji="0" lang="fi-FI" altLang="fi-FI"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fi-FI" altLang="fi-FI" sz="1400" b="1" u="none" strike="noStrike" kern="1200" cap="none" spc="0" normalizeH="0" baseline="0" noProof="0" dirty="0">
                  <a:ln>
                    <a:noFill/>
                  </a:ln>
                  <a:solidFill>
                    <a:srgbClr val="009644"/>
                  </a:solidFill>
                  <a:effectLst/>
                  <a:uLnTx/>
                  <a:uFillTx/>
                  <a:latin typeface="Arial" panose="020B0604020202020204" pitchFamily="34" charset="0"/>
                  <a:cs typeface="Arial" panose="020B0604020202020204" pitchFamily="34" charset="0"/>
                </a:rPr>
                <a:t>TEHOKKUUS</a:t>
              </a:r>
            </a:p>
          </p:txBody>
        </p:sp>
        <p:sp>
          <p:nvSpPr>
            <p:cNvPr id="6155" name="TextBox 11"/>
            <p:cNvSpPr txBox="1">
              <a:spLocks noChangeArrowheads="1"/>
            </p:cNvSpPr>
            <p:nvPr/>
          </p:nvSpPr>
          <p:spPr bwMode="auto">
            <a:xfrm>
              <a:off x="3363053" y="1916126"/>
              <a:ext cx="2376264" cy="8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ts val="1600"/>
                </a:lnSpc>
                <a:spcBef>
                  <a:spcPct val="0"/>
                </a:spcBef>
                <a:spcAft>
                  <a:spcPct val="0"/>
                </a:spcAft>
                <a:buClrTx/>
                <a:buSzTx/>
                <a:buFontTx/>
                <a:buNone/>
                <a:tabLst/>
                <a:defRPr/>
              </a:pPr>
              <a:r>
                <a:rPr kumimoji="0" lang="fi-FI" altLang="fi-FI"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Yksilöllisten ja vuorovaikutuksellisten </a:t>
              </a:r>
              <a:r>
                <a:rPr kumimoji="0" lang="fi-FI" altLang="fi-FI" sz="1400" b="1" i="0" u="none" strike="noStrike" kern="1200" cap="none" spc="0" normalizeH="0" baseline="0" noProof="0" dirty="0">
                  <a:ln>
                    <a:noFill/>
                  </a:ln>
                  <a:solidFill>
                    <a:srgbClr val="008E40"/>
                  </a:solidFill>
                  <a:effectLst/>
                  <a:uLnTx/>
                  <a:uFillTx/>
                  <a:latin typeface="Arial" panose="020B0604020202020204" pitchFamily="34" charset="0"/>
                  <a:cs typeface="Arial" panose="020B0604020202020204" pitchFamily="34" charset="0"/>
                </a:rPr>
                <a:t>TAVOITTEIDEN             </a:t>
              </a:r>
              <a:r>
                <a:rPr kumimoji="0" lang="fi-FI" altLang="fi-FI" sz="1400" b="1" u="none" strike="noStrike" kern="1200" cap="none" spc="0" normalizeH="0" baseline="0" noProof="0" dirty="0">
                  <a:ln>
                    <a:noFill/>
                  </a:ln>
                  <a:solidFill>
                    <a:srgbClr val="008E40"/>
                  </a:solidFill>
                  <a:effectLst/>
                  <a:uLnTx/>
                  <a:uFillTx/>
                  <a:latin typeface="Arial" panose="020B0604020202020204" pitchFamily="34" charset="0"/>
                  <a:cs typeface="Arial" panose="020B0604020202020204" pitchFamily="34" charset="0"/>
                </a:rPr>
                <a:t>SAAVUTTAMINEN</a:t>
              </a:r>
            </a:p>
          </p:txBody>
        </p:sp>
        <p:sp>
          <p:nvSpPr>
            <p:cNvPr id="6156" name="TextBox 11"/>
            <p:cNvSpPr txBox="1">
              <a:spLocks noChangeArrowheads="1"/>
            </p:cNvSpPr>
            <p:nvPr/>
          </p:nvSpPr>
          <p:spPr bwMode="auto">
            <a:xfrm>
              <a:off x="2040851" y="3798607"/>
              <a:ext cx="5104143" cy="50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ts val="1800"/>
                </a:lnSpc>
                <a:spcBef>
                  <a:spcPct val="0"/>
                </a:spcBef>
                <a:spcAft>
                  <a:spcPct val="0"/>
                </a:spcAft>
                <a:buClrTx/>
                <a:buSzTx/>
                <a:buFontTx/>
                <a:buNone/>
                <a:tabLst/>
                <a:defRPr/>
              </a:pPr>
              <a:r>
                <a:rPr lang="fi-FI" altLang="fi-FI" sz="1600" b="1" dirty="0">
                  <a:solidFill>
                    <a:srgbClr val="000000"/>
                  </a:solidFill>
                  <a:latin typeface="Arial" panose="020B0604020202020204" pitchFamily="34" charset="0"/>
                  <a:cs typeface="Arial" panose="020B0604020202020204" pitchFamily="34" charset="0"/>
                </a:rPr>
                <a:t>T</a:t>
              </a:r>
              <a:r>
                <a:rPr kumimoji="0" lang="fi-FI" altLang="fi-FI" sz="1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avoitteisiin</a:t>
              </a:r>
              <a:r>
                <a:rPr kumimoji="0" lang="fi-FI" altLang="fi-FI"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pyrkiminen</a:t>
              </a:r>
              <a:r>
                <a:rPr kumimoji="0" lang="fi-FI" altLang="fi-FI"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ts val="1800"/>
                </a:lnSpc>
                <a:spcBef>
                  <a:spcPct val="0"/>
                </a:spcBef>
                <a:spcAft>
                  <a:spcPct val="0"/>
                </a:spcAft>
                <a:buClrTx/>
                <a:buSzTx/>
                <a:buFontTx/>
                <a:buNone/>
                <a:tabLst/>
                <a:defRPr/>
              </a:pPr>
              <a:r>
                <a:rPr kumimoji="0" lang="fi-FI" altLang="fi-FI" sz="1600" b="1" u="none" strike="noStrike" kern="1200" cap="none" spc="0" normalizeH="0" baseline="0" noProof="0" dirty="0">
                  <a:ln>
                    <a:noFill/>
                  </a:ln>
                  <a:solidFill>
                    <a:srgbClr val="008E40"/>
                  </a:solidFill>
                  <a:effectLst/>
                  <a:uLnTx/>
                  <a:uFillTx/>
                  <a:latin typeface="Arial" panose="020B0604020202020204" pitchFamily="34" charset="0"/>
                  <a:cs typeface="Arial" panose="020B0604020202020204" pitchFamily="34" charset="0"/>
                </a:rPr>
                <a:t>TAIDOT</a:t>
              </a:r>
              <a:r>
                <a:rPr kumimoji="0" lang="fi-FI" altLang="fi-FI"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 myönteiseen osallisuuteen ja itsesäätelyyn</a:t>
              </a:r>
            </a:p>
          </p:txBody>
        </p:sp>
        <p:sp>
          <p:nvSpPr>
            <p:cNvPr id="14" name="Suorakulmio 13"/>
            <p:cNvSpPr/>
            <p:nvPr/>
          </p:nvSpPr>
          <p:spPr>
            <a:xfrm>
              <a:off x="5259841" y="2852458"/>
              <a:ext cx="979530" cy="648823"/>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Suorakulmio 14"/>
            <p:cNvSpPr/>
            <p:nvPr/>
          </p:nvSpPr>
          <p:spPr>
            <a:xfrm>
              <a:off x="4073289" y="2852458"/>
              <a:ext cx="1039268" cy="648823"/>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6" name="Suora yhdysviiva 15"/>
            <p:cNvCxnSpPr/>
            <p:nvPr/>
          </p:nvCxnSpPr>
          <p:spPr>
            <a:xfrm>
              <a:off x="3486531" y="1769681"/>
              <a:ext cx="207358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uora yhdysviiva 19"/>
            <p:cNvCxnSpPr/>
            <p:nvPr/>
          </p:nvCxnSpPr>
          <p:spPr>
            <a:xfrm>
              <a:off x="2185071" y="3692514"/>
              <a:ext cx="4639083"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Suorakulmio 20"/>
            <p:cNvSpPr/>
            <p:nvPr/>
          </p:nvSpPr>
          <p:spPr>
            <a:xfrm>
              <a:off x="6272551" y="4468245"/>
              <a:ext cx="1519275" cy="154289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Suorakulmio 21"/>
            <p:cNvSpPr/>
            <p:nvPr/>
          </p:nvSpPr>
          <p:spPr>
            <a:xfrm>
              <a:off x="4325470" y="4460619"/>
              <a:ext cx="1846799" cy="1575985"/>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Suorakulmio 22"/>
            <p:cNvSpPr/>
            <p:nvPr/>
          </p:nvSpPr>
          <p:spPr>
            <a:xfrm>
              <a:off x="2838511" y="4468245"/>
              <a:ext cx="1413346" cy="1581649"/>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Suorakulmio 25"/>
            <p:cNvSpPr/>
            <p:nvPr/>
          </p:nvSpPr>
          <p:spPr>
            <a:xfrm>
              <a:off x="2843858" y="2852458"/>
              <a:ext cx="1023713" cy="648823"/>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169" name="TextBox 12"/>
            <p:cNvSpPr txBox="1">
              <a:spLocks noChangeArrowheads="1"/>
            </p:cNvSpPr>
            <p:nvPr/>
          </p:nvSpPr>
          <p:spPr bwMode="auto">
            <a:xfrm>
              <a:off x="4306689" y="4552215"/>
              <a:ext cx="1886284" cy="14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Sosiaalinen ongelmanratkaisu</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 Strategioiden valikoima</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 Ratkaisun arviointi</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 Epäonnistumiseen reagointi</a:t>
              </a:r>
            </a:p>
          </p:txBody>
        </p:sp>
        <p:sp>
          <p:nvSpPr>
            <p:cNvPr id="6170" name="TextBox 12"/>
            <p:cNvSpPr txBox="1">
              <a:spLocks noChangeArrowheads="1"/>
            </p:cNvSpPr>
            <p:nvPr/>
          </p:nvSpPr>
          <p:spPr bwMode="auto">
            <a:xfrm>
              <a:off x="6232507" y="4598820"/>
              <a:ext cx="1499171" cy="12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Prososiaalinen</a:t>
              </a:r>
              <a:r>
                <a:rPr kumimoji="0" lang="fi-FI" altLang="fi-FI"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orientaatio</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fi-FI" altLang="fi-FI" sz="1400" dirty="0">
                  <a:latin typeface="Arial" panose="020B0604020202020204" pitchFamily="34" charset="0"/>
                  <a:cs typeface="Arial" panose="020B0604020202020204" pitchFamily="34" charset="0"/>
                </a:rPr>
                <a:t>Toiset huomioon ottava </a:t>
              </a:r>
              <a:r>
                <a:rPr kumimoji="0" lang="fi-FI" altLang="fi-FI"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käyttäytyminen ja arviointi</a:t>
              </a:r>
            </a:p>
          </p:txBody>
        </p:sp>
        <p:sp>
          <p:nvSpPr>
            <p:cNvPr id="6171" name="TextBox 12"/>
            <p:cNvSpPr txBox="1">
              <a:spLocks noChangeArrowheads="1"/>
            </p:cNvSpPr>
            <p:nvPr/>
          </p:nvSpPr>
          <p:spPr bwMode="auto">
            <a:xfrm>
              <a:off x="2792599" y="4421395"/>
              <a:ext cx="1512168" cy="16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Sosiaalinen tietoisuus (kognitio)</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 Toisen näkökulman ottaminen</a:t>
              </a:r>
            </a:p>
            <a:p>
              <a:pPr marL="0" marR="0" lvl="0" indent="0" algn="ctr" defTabSz="914400" rtl="0" eaLnBrk="0" fontAlgn="base" latinLnBrk="0" hangingPunct="0">
                <a:lnSpc>
                  <a:spcPct val="100000"/>
                </a:lnSpc>
                <a:spcBef>
                  <a:spcPct val="0"/>
                </a:spcBef>
                <a:spcAft>
                  <a:spcPct val="0"/>
                </a:spcAft>
                <a:buClrTx/>
                <a:buSzTx/>
                <a:buFontTx/>
                <a:buChar char="•"/>
                <a:tabLst/>
                <a:defRPr/>
              </a:pPr>
              <a:r>
                <a:rPr kumimoji="0" lang="fi-FI" altLang="fi-FI"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 Tunteiden ymmärtäminen</a:t>
              </a:r>
            </a:p>
          </p:txBody>
        </p:sp>
        <p:sp>
          <p:nvSpPr>
            <p:cNvPr id="6172" name="TextBox 12"/>
            <p:cNvSpPr txBox="1">
              <a:spLocks noChangeArrowheads="1"/>
            </p:cNvSpPr>
            <p:nvPr/>
          </p:nvSpPr>
          <p:spPr bwMode="auto">
            <a:xfrm>
              <a:off x="2887688" y="2916151"/>
              <a:ext cx="942855" cy="48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Asema ryhmässä</a:t>
              </a:r>
            </a:p>
          </p:txBody>
        </p:sp>
        <p:sp>
          <p:nvSpPr>
            <p:cNvPr id="6173" name="TextBox 13"/>
            <p:cNvSpPr txBox="1">
              <a:spLocks noChangeArrowheads="1"/>
            </p:cNvSpPr>
            <p:nvPr/>
          </p:nvSpPr>
          <p:spPr bwMode="auto">
            <a:xfrm>
              <a:off x="3882320" y="2922301"/>
              <a:ext cx="1311333" cy="48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Suhteiden laatu </a:t>
              </a:r>
            </a:p>
          </p:txBody>
        </p:sp>
        <p:sp>
          <p:nvSpPr>
            <p:cNvPr id="6174" name="TextBox 13"/>
            <p:cNvSpPr txBox="1">
              <a:spLocks noChangeArrowheads="1"/>
            </p:cNvSpPr>
            <p:nvPr/>
          </p:nvSpPr>
          <p:spPr bwMode="auto">
            <a:xfrm>
              <a:off x="5175921" y="2922301"/>
              <a:ext cx="1087859" cy="48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Minä-pystyvyys</a:t>
              </a:r>
            </a:p>
          </p:txBody>
        </p:sp>
      </p:grpSp>
      <p:sp>
        <p:nvSpPr>
          <p:cNvPr id="32" name="Suorakulmio 22"/>
          <p:cNvSpPr/>
          <p:nvPr/>
        </p:nvSpPr>
        <p:spPr bwMode="auto">
          <a:xfrm>
            <a:off x="781663" y="4881441"/>
            <a:ext cx="1552472" cy="173581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Box 12"/>
          <p:cNvSpPr txBox="1">
            <a:spLocks noChangeArrowheads="1"/>
          </p:cNvSpPr>
          <p:nvPr/>
        </p:nvSpPr>
        <p:spPr bwMode="auto">
          <a:xfrm>
            <a:off x="545854" y="5129628"/>
            <a:ext cx="17600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i-FI" altLang="fi-FI" sz="1400" b="1" dirty="0">
                <a:latin typeface="Arial" panose="020B0604020202020204" pitchFamily="34" charset="0"/>
                <a:cs typeface="Arial" panose="020B0604020202020204" pitchFamily="34" charset="0"/>
              </a:rPr>
              <a:t>Itsesäätely</a:t>
            </a:r>
          </a:p>
          <a:p>
            <a:pPr marL="108000" indent="-108000" algn="ctr" defTabSz="914400" eaLnBrk="0" fontAlgn="base" hangingPunct="0">
              <a:spcBef>
                <a:spcPct val="0"/>
              </a:spcBef>
              <a:spcAft>
                <a:spcPct val="0"/>
              </a:spcAft>
            </a:pPr>
            <a:r>
              <a:rPr kumimoji="0" lang="fi-FI" altLang="fi-FI"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Tunteiden ja käyttäytymisen säätely</a:t>
            </a:r>
          </a:p>
        </p:txBody>
      </p:sp>
      <p:sp>
        <p:nvSpPr>
          <p:cNvPr id="2" name="Rectangular Callout 1"/>
          <p:cNvSpPr/>
          <p:nvPr/>
        </p:nvSpPr>
        <p:spPr bwMode="auto">
          <a:xfrm>
            <a:off x="181124" y="2993395"/>
            <a:ext cx="1900919" cy="1030165"/>
          </a:xfrm>
          <a:prstGeom prst="wedgeRectCallout">
            <a:avLst>
              <a:gd name="adj1" fmla="val 58498"/>
              <a:gd name="adj2" fmla="val 81187"/>
            </a:avLst>
          </a:prstGeom>
          <a:solidFill>
            <a:srgbClr val="D1FFF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000" b="1" i="0" u="none" strike="noStrike" cap="none" normalizeH="0" baseline="0">
              <a:ln>
                <a:noFill/>
              </a:ln>
              <a:solidFill>
                <a:schemeClr val="tx1"/>
              </a:solidFill>
              <a:effectLst/>
              <a:latin typeface="Arial" charset="0"/>
            </a:endParaRPr>
          </a:p>
        </p:txBody>
      </p:sp>
      <p:sp>
        <p:nvSpPr>
          <p:cNvPr id="7" name="TextBox 6"/>
          <p:cNvSpPr txBox="1"/>
          <p:nvPr/>
        </p:nvSpPr>
        <p:spPr>
          <a:xfrm>
            <a:off x="292067" y="3098378"/>
            <a:ext cx="1776389" cy="830997"/>
          </a:xfrm>
          <a:prstGeom prst="rect">
            <a:avLst/>
          </a:prstGeom>
          <a:noFill/>
        </p:spPr>
        <p:txBody>
          <a:bodyPr wrap="square" rtlCol="0">
            <a:spAutoFit/>
          </a:bodyPr>
          <a:lstStyle/>
          <a:p>
            <a:r>
              <a:rPr lang="fi-FI" sz="1600" dirty="0">
                <a:latin typeface="Arial" panose="020B0604020202020204" pitchFamily="34" charset="0"/>
                <a:cs typeface="Arial" panose="020B0604020202020204" pitchFamily="34" charset="0"/>
              </a:rPr>
              <a:t>Havainnoitavissa ja opettajan tuettavissa!</a:t>
            </a:r>
          </a:p>
        </p:txBody>
      </p:sp>
      <p:sp>
        <p:nvSpPr>
          <p:cNvPr id="37" name="Rectangular Callout 36"/>
          <p:cNvSpPr/>
          <p:nvPr/>
        </p:nvSpPr>
        <p:spPr bwMode="auto">
          <a:xfrm>
            <a:off x="6252784" y="1929981"/>
            <a:ext cx="1900919" cy="829372"/>
          </a:xfrm>
          <a:prstGeom prst="wedgeRectCallout">
            <a:avLst>
              <a:gd name="adj1" fmla="val -111129"/>
              <a:gd name="adj2" fmla="val 74958"/>
            </a:avLst>
          </a:prstGeom>
          <a:solidFill>
            <a:srgbClr val="D1FFF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000" b="1" i="0" u="none" strike="noStrike" cap="none" normalizeH="0" baseline="0">
              <a:ln>
                <a:noFill/>
              </a:ln>
              <a:solidFill>
                <a:schemeClr val="tx1"/>
              </a:solidFill>
              <a:effectLst/>
              <a:latin typeface="Arial" charset="0"/>
            </a:endParaRPr>
          </a:p>
        </p:txBody>
      </p:sp>
      <p:sp>
        <p:nvSpPr>
          <p:cNvPr id="38" name="TextBox 37"/>
          <p:cNvSpPr txBox="1"/>
          <p:nvPr/>
        </p:nvSpPr>
        <p:spPr>
          <a:xfrm>
            <a:off x="6439860" y="2080545"/>
            <a:ext cx="1776389" cy="584775"/>
          </a:xfrm>
          <a:prstGeom prst="rect">
            <a:avLst/>
          </a:prstGeom>
          <a:noFill/>
        </p:spPr>
        <p:txBody>
          <a:bodyPr wrap="square" rtlCol="0">
            <a:spAutoFit/>
          </a:bodyPr>
          <a:lstStyle/>
          <a:p>
            <a:r>
              <a:rPr lang="fi-FI" sz="1600" dirty="0">
                <a:latin typeface="Arial" panose="020B0604020202020204" pitchFamily="34" charset="0"/>
                <a:cs typeface="Arial" panose="020B0604020202020204" pitchFamily="34" charset="0"/>
              </a:rPr>
              <a:t>Sosiometria ja itsearvioinnit</a:t>
            </a:r>
          </a:p>
        </p:txBody>
      </p:sp>
      <p:sp>
        <p:nvSpPr>
          <p:cNvPr id="39" name="Rectangular Callout 38"/>
          <p:cNvSpPr/>
          <p:nvPr/>
        </p:nvSpPr>
        <p:spPr bwMode="auto">
          <a:xfrm>
            <a:off x="930442" y="229749"/>
            <a:ext cx="2447599" cy="741009"/>
          </a:xfrm>
          <a:prstGeom prst="wedgeRectCallout">
            <a:avLst>
              <a:gd name="adj1" fmla="val 61029"/>
              <a:gd name="adj2" fmla="val 94379"/>
            </a:avLst>
          </a:prstGeom>
          <a:solidFill>
            <a:srgbClr val="D1FFF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000" b="1" i="0" u="none" strike="noStrike" cap="none" normalizeH="0" baseline="0">
              <a:ln>
                <a:noFill/>
              </a:ln>
              <a:solidFill>
                <a:schemeClr val="tx1"/>
              </a:solidFill>
              <a:effectLst/>
              <a:latin typeface="Arial" charset="0"/>
            </a:endParaRPr>
          </a:p>
        </p:txBody>
      </p:sp>
      <p:sp>
        <p:nvSpPr>
          <p:cNvPr id="40" name="TextBox 39"/>
          <p:cNvSpPr txBox="1"/>
          <p:nvPr/>
        </p:nvSpPr>
        <p:spPr>
          <a:xfrm>
            <a:off x="1148088" y="301247"/>
            <a:ext cx="2315625" cy="584775"/>
          </a:xfrm>
          <a:prstGeom prst="rect">
            <a:avLst/>
          </a:prstGeom>
          <a:noFill/>
        </p:spPr>
        <p:txBody>
          <a:bodyPr wrap="square" rtlCol="0">
            <a:spAutoFit/>
          </a:bodyPr>
          <a:lstStyle/>
          <a:p>
            <a:r>
              <a:rPr lang="fi-FI" sz="1600" dirty="0">
                <a:latin typeface="Arial" panose="020B0604020202020204" pitchFamily="34" charset="0"/>
                <a:cs typeface="Arial" panose="020B0604020202020204" pitchFamily="34" charset="0"/>
              </a:rPr>
              <a:t>Kompetenssi toisten arvioitavissa</a:t>
            </a:r>
          </a:p>
        </p:txBody>
      </p:sp>
      <p:sp>
        <p:nvSpPr>
          <p:cNvPr id="8" name="Rectangle 7"/>
          <p:cNvSpPr/>
          <p:nvPr/>
        </p:nvSpPr>
        <p:spPr>
          <a:xfrm>
            <a:off x="5615607" y="-14059"/>
            <a:ext cx="3502844" cy="1528624"/>
          </a:xfrm>
          <a:prstGeom prst="rect">
            <a:avLst/>
          </a:prstGeom>
        </p:spPr>
        <p:txBody>
          <a:bodyPr wrap="square">
            <a:spAutoFit/>
          </a:bodyPr>
          <a:lstStyle/>
          <a:p>
            <a:pPr>
              <a:lnSpc>
                <a:spcPts val="1600"/>
              </a:lnSpc>
            </a:pPr>
            <a:r>
              <a:rPr lang="en-US" sz="1400" dirty="0">
                <a:solidFill>
                  <a:srgbClr val="333333"/>
                </a:solidFill>
                <a:latin typeface="Arial" panose="020B0604020202020204" pitchFamily="34" charset="0"/>
              </a:rPr>
              <a:t>Rose-</a:t>
            </a:r>
            <a:r>
              <a:rPr lang="en-US" sz="1400" dirty="0" err="1">
                <a:solidFill>
                  <a:srgbClr val="333333"/>
                </a:solidFill>
                <a:latin typeface="Arial" panose="020B0604020202020204" pitchFamily="34" charset="0"/>
              </a:rPr>
              <a:t>Krasnor</a:t>
            </a:r>
            <a:r>
              <a:rPr lang="en-US" sz="1400" dirty="0">
                <a:solidFill>
                  <a:srgbClr val="333333"/>
                </a:solidFill>
                <a:latin typeface="Arial" panose="020B0604020202020204" pitchFamily="34" charset="0"/>
              </a:rPr>
              <a:t>, L., &amp; Denham, S.  (2009).  </a:t>
            </a:r>
            <a:r>
              <a:rPr lang="en-US" sz="1400" b="1" dirty="0">
                <a:solidFill>
                  <a:srgbClr val="333333"/>
                </a:solidFill>
                <a:latin typeface="Arial" panose="020B0604020202020204" pitchFamily="34" charset="0"/>
              </a:rPr>
              <a:t>Social-emotional competence </a:t>
            </a:r>
            <a:r>
              <a:rPr lang="en-US" sz="1400" dirty="0">
                <a:solidFill>
                  <a:srgbClr val="333333"/>
                </a:solidFill>
                <a:latin typeface="Arial" panose="020B0604020202020204" pitchFamily="34" charset="0"/>
              </a:rPr>
              <a:t>in early childhood. In K. H. Rubin, W. M. Bukowski, &amp; B. </a:t>
            </a:r>
            <a:r>
              <a:rPr lang="en-US" sz="1400" dirty="0" err="1">
                <a:solidFill>
                  <a:srgbClr val="333333"/>
                </a:solidFill>
                <a:latin typeface="Arial" panose="020B0604020202020204" pitchFamily="34" charset="0"/>
              </a:rPr>
              <a:t>Laursen</a:t>
            </a:r>
            <a:r>
              <a:rPr lang="en-US" sz="1400" dirty="0">
                <a:solidFill>
                  <a:srgbClr val="333333"/>
                </a:solidFill>
                <a:latin typeface="Arial" panose="020B0604020202020204" pitchFamily="34" charset="0"/>
              </a:rPr>
              <a:t> (Eds.), Social, emotional, and personality development in context. Handbook of peer interactions, relationships, and groups (p. 162–179). </a:t>
            </a:r>
            <a:endParaRPr lang="fi-FI" sz="1400" dirty="0"/>
          </a:p>
        </p:txBody>
      </p:sp>
    </p:spTree>
    <p:extLst>
      <p:ext uri="{BB962C8B-B14F-4D97-AF65-F5344CB8AC3E}">
        <p14:creationId xmlns:p14="http://schemas.microsoft.com/office/powerpoint/2010/main" val="355668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2"/>
          <p:cNvSpPr>
            <a:spLocks noChangeArrowheads="1"/>
          </p:cNvSpPr>
          <p:nvPr/>
        </p:nvSpPr>
        <p:spPr bwMode="auto">
          <a:xfrm>
            <a:off x="3219617" y="2302556"/>
            <a:ext cx="2016125" cy="1768380"/>
          </a:xfrm>
          <a:prstGeom prst="ellipse">
            <a:avLst/>
          </a:prstGeom>
          <a:solidFill>
            <a:schemeClr val="bg1">
              <a:lumMod val="95000"/>
            </a:schemeClr>
          </a:solidFill>
          <a:ln w="38100">
            <a:solidFill>
              <a:schemeClr val="tx1"/>
            </a:solidFill>
            <a:round/>
            <a:headEnd/>
            <a:tailEnd/>
          </a:ln>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60" name="Text Box 3"/>
          <p:cNvSpPr txBox="1">
            <a:spLocks noChangeArrowheads="1"/>
          </p:cNvSpPr>
          <p:nvPr/>
        </p:nvSpPr>
        <p:spPr bwMode="auto">
          <a:xfrm>
            <a:off x="4338638" y="4852905"/>
            <a:ext cx="2401684" cy="1138773"/>
          </a:xfrm>
          <a:prstGeom prst="rect">
            <a:avLst/>
          </a:prstGeom>
          <a:solidFill>
            <a:srgbClr val="FFEDC9"/>
          </a:solidFill>
          <a:ln w="28575">
            <a:solidFill>
              <a:schemeClr val="tx1"/>
            </a:solidFill>
            <a:miter lim="800000"/>
            <a:headEnd/>
            <a:tailEnd/>
          </a:ln>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fi-FI" altLang="fi-FI" sz="2000" b="1" dirty="0">
                <a:latin typeface="Arial Narrow" pitchFamily="34" charset="0"/>
              </a:rPr>
              <a:t>( P )</a:t>
            </a:r>
            <a:r>
              <a:rPr kumimoji="0" lang="fi-FI" altLang="fi-FI" sz="2000" b="1" i="0" u="none" strike="noStrike" kern="1200" cap="none" spc="0" normalizeH="0" baseline="0" noProof="0" dirty="0">
                <a:ln>
                  <a:noFill/>
                </a:ln>
                <a:effectLst/>
                <a:uLnTx/>
                <a:uFillTx/>
                <a:latin typeface="Arial Narrow" pitchFamily="34" charset="0"/>
              </a:rPr>
              <a:t> Vihjeiden havainnointi </a:t>
            </a:r>
            <a:r>
              <a:rPr kumimoji="0" lang="fi-FI" altLang="fi-FI" sz="1400" b="1" i="0" u="none" strike="noStrike" kern="1200" cap="none" spc="0" normalizeH="0" baseline="0" noProof="0" dirty="0">
                <a:ln>
                  <a:noFill/>
                </a:ln>
                <a:solidFill>
                  <a:srgbClr val="000000"/>
                </a:solidFill>
                <a:effectLst/>
                <a:uLnTx/>
                <a:uFillTx/>
                <a:latin typeface="Arial Narrow" pitchFamily="34" charset="0"/>
                <a:ea typeface="+mn-ea"/>
                <a:cs typeface="+mn-cs"/>
              </a:rPr>
              <a:t>Sisäiset ja ulkoiset, toisen tunnetila, omat tunteet</a:t>
            </a:r>
            <a:endParaRPr kumimoji="0" lang="en-US" altLang="fi-FI" sz="14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9461" name="Text Box 4"/>
          <p:cNvSpPr txBox="1">
            <a:spLocks noChangeArrowheads="1"/>
          </p:cNvSpPr>
          <p:nvPr/>
        </p:nvSpPr>
        <p:spPr bwMode="auto">
          <a:xfrm>
            <a:off x="814879" y="4852905"/>
            <a:ext cx="2658571" cy="907941"/>
          </a:xfrm>
          <a:prstGeom prst="rect">
            <a:avLst/>
          </a:prstGeom>
          <a:solidFill>
            <a:srgbClr val="FFEDC9"/>
          </a:solidFill>
          <a:ln w="28575">
            <a:solidFill>
              <a:schemeClr val="tx1"/>
            </a:solidFill>
            <a:miter lim="800000"/>
            <a:headEnd/>
            <a:tailEnd/>
          </a:ln>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lang="fi-FI" altLang="fi-FI" sz="2000" b="1" dirty="0">
                <a:latin typeface="Arial Narrow" pitchFamily="34" charset="0"/>
              </a:rPr>
              <a:t>( I )</a:t>
            </a:r>
            <a:r>
              <a:rPr kumimoji="0" lang="fi-FI" altLang="fi-FI" sz="2000" b="1" i="0" u="none" strike="noStrike" kern="1200" cap="none" spc="0" normalizeH="0" baseline="0" noProof="0" dirty="0">
                <a:ln>
                  <a:noFill/>
                </a:ln>
                <a:effectLst/>
                <a:uLnTx/>
                <a:uFillTx/>
                <a:latin typeface="Arial Narrow" pitchFamily="34" charset="0"/>
              </a:rPr>
              <a:t> Vihjeiden tulkinta </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fi-FI" altLang="fi-FI" sz="1400" b="1" i="0" u="none" strike="noStrike" kern="1200" cap="none" spc="0" normalizeH="0" baseline="0" noProof="0" dirty="0">
                <a:ln>
                  <a:noFill/>
                </a:ln>
                <a:solidFill>
                  <a:srgbClr val="000000"/>
                </a:solidFill>
                <a:effectLst/>
                <a:uLnTx/>
                <a:uFillTx/>
                <a:latin typeface="Arial Narrow" pitchFamily="34" charset="0"/>
                <a:ea typeface="+mn-ea"/>
                <a:cs typeface="+mn-cs"/>
              </a:rPr>
              <a:t>Syitä ja toisen tavoitetta koskevat oletukset, tunnesuhde</a:t>
            </a:r>
            <a:endParaRPr lang="fi-FI" altLang="fi-FI" sz="1400" b="1" noProof="0" dirty="0">
              <a:solidFill>
                <a:srgbClr val="000000"/>
              </a:solidFill>
              <a:latin typeface="Arial Narrow" pitchFamily="34" charset="0"/>
            </a:endParaRPr>
          </a:p>
        </p:txBody>
      </p:sp>
      <p:sp>
        <p:nvSpPr>
          <p:cNvPr id="19462" name="Text Box 5"/>
          <p:cNvSpPr txBox="1">
            <a:spLocks noChangeArrowheads="1"/>
          </p:cNvSpPr>
          <p:nvPr/>
        </p:nvSpPr>
        <p:spPr bwMode="auto">
          <a:xfrm>
            <a:off x="323850" y="2781300"/>
            <a:ext cx="1800225" cy="1108075"/>
          </a:xfrm>
          <a:prstGeom prst="rect">
            <a:avLst/>
          </a:prstGeom>
          <a:solidFill>
            <a:schemeClr val="bg1">
              <a:lumMod val="95000"/>
            </a:schemeClr>
          </a:solidFill>
          <a:ln w="28575">
            <a:solidFill>
              <a:schemeClr val="tx1"/>
            </a:solidFill>
            <a:miter lim="800000"/>
            <a:headEnd/>
            <a:tailEnd/>
          </a:ln>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1800" b="1" i="0" u="none" strike="noStrike" kern="1200" cap="none" spc="0" normalizeH="0" baseline="0" noProof="0" dirty="0">
                <a:ln>
                  <a:noFill/>
                </a:ln>
                <a:effectLst/>
                <a:uLnTx/>
                <a:uFillTx/>
                <a:latin typeface="Arial Narrow" pitchFamily="34" charset="0"/>
                <a:ea typeface="+mn-ea"/>
                <a:cs typeface="+mn-cs"/>
              </a:rPr>
              <a:t>Tavoitteiden asettaminen   </a:t>
            </a:r>
            <a:r>
              <a:rPr kumimoji="0" lang="fi-FI" altLang="fi-FI" sz="1400" b="1" i="0" u="none" strike="noStrike" kern="1200" cap="none" spc="0" normalizeH="0" baseline="0" noProof="0" dirty="0">
                <a:ln>
                  <a:noFill/>
                </a:ln>
                <a:solidFill>
                  <a:srgbClr val="000000"/>
                </a:solidFill>
                <a:effectLst/>
                <a:uLnTx/>
                <a:uFillTx/>
                <a:latin typeface="Arial Narrow" pitchFamily="34" charset="0"/>
                <a:ea typeface="+mn-ea"/>
                <a:cs typeface="+mn-cs"/>
              </a:rPr>
              <a:t>Vireystilan säätely, tunnesuhde </a:t>
            </a:r>
            <a:endParaRPr kumimoji="0" lang="en-US" altLang="fi-FI" sz="14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9463" name="Text Box 6"/>
          <p:cNvSpPr txBox="1">
            <a:spLocks noChangeArrowheads="1"/>
          </p:cNvSpPr>
          <p:nvPr/>
        </p:nvSpPr>
        <p:spPr bwMode="auto">
          <a:xfrm>
            <a:off x="1403350" y="695325"/>
            <a:ext cx="1800225" cy="1108075"/>
          </a:xfrm>
          <a:prstGeom prst="rect">
            <a:avLst/>
          </a:prstGeom>
          <a:solidFill>
            <a:schemeClr val="bg1">
              <a:lumMod val="95000"/>
            </a:schemeClr>
          </a:solidFill>
          <a:ln w="28575">
            <a:solidFill>
              <a:schemeClr val="tx1"/>
            </a:solidFill>
            <a:miter lim="800000"/>
            <a:headEnd/>
            <a:tailEnd/>
          </a:ln>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1800" b="1" i="0" u="none" strike="noStrike" kern="1200" cap="none" spc="0" normalizeH="0" baseline="0" noProof="0" dirty="0">
                <a:ln>
                  <a:noFill/>
                </a:ln>
                <a:effectLst/>
                <a:uLnTx/>
                <a:uFillTx/>
                <a:latin typeface="Arial Narrow" pitchFamily="34" charset="0"/>
                <a:ea typeface="+mn-ea"/>
                <a:cs typeface="+mn-cs"/>
              </a:rPr>
              <a:t>Vaihtoehtojen ideointi        </a:t>
            </a:r>
            <a:r>
              <a:rPr kumimoji="0" lang="fi-FI" altLang="fi-FI" sz="1400" b="1" i="0" u="none" strike="noStrike" kern="1200" cap="none" spc="0" normalizeH="0" baseline="0" noProof="0" dirty="0">
                <a:ln>
                  <a:noFill/>
                </a:ln>
                <a:solidFill>
                  <a:srgbClr val="000000"/>
                </a:solidFill>
                <a:effectLst/>
                <a:uLnTx/>
                <a:uFillTx/>
                <a:latin typeface="Arial Narrow" pitchFamily="34" charset="0"/>
                <a:ea typeface="+mn-ea"/>
                <a:cs typeface="+mn-cs"/>
              </a:rPr>
              <a:t>Strategiavalikoiman hyödyntäminen</a:t>
            </a:r>
            <a:endParaRPr kumimoji="0" lang="en-US" altLang="fi-FI" sz="14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9464" name="Text Box 7"/>
          <p:cNvSpPr txBox="1">
            <a:spLocks noChangeArrowheads="1"/>
          </p:cNvSpPr>
          <p:nvPr/>
        </p:nvSpPr>
        <p:spPr bwMode="auto">
          <a:xfrm>
            <a:off x="5508625" y="765175"/>
            <a:ext cx="2735263" cy="1046163"/>
          </a:xfrm>
          <a:prstGeom prst="rect">
            <a:avLst/>
          </a:prstGeom>
          <a:solidFill>
            <a:srgbClr val="FFEDC9"/>
          </a:solidFill>
          <a:ln w="28575">
            <a:solidFill>
              <a:schemeClr val="tx1"/>
            </a:solidFill>
            <a:miter lim="800000"/>
            <a:headEnd/>
            <a:tailEnd/>
          </a:ln>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2000" b="1" i="0" u="none" strike="noStrike" kern="1200" cap="none" spc="0" normalizeH="0" baseline="0" noProof="0" dirty="0">
                <a:ln>
                  <a:noFill/>
                </a:ln>
                <a:effectLst/>
                <a:uLnTx/>
                <a:uFillTx/>
                <a:latin typeface="Arial Narrow" pitchFamily="34" charset="0"/>
                <a:ea typeface="+mn-ea"/>
                <a:cs typeface="+mn-cs"/>
              </a:rPr>
              <a:t>( D ) Päätös strategiasta</a:t>
            </a:r>
            <a:r>
              <a:rPr kumimoji="0" lang="fi-FI" altLang="fi-FI" sz="1800" b="1" i="0" u="none" strike="noStrike" kern="1200" cap="none" spc="0" normalizeH="0" baseline="0" noProof="0" dirty="0">
                <a:ln>
                  <a:noFill/>
                </a:ln>
                <a:effectLst/>
                <a:uLnTx/>
                <a:uFillTx/>
                <a:latin typeface="Arial Narrow" pitchFamily="34" charset="0"/>
                <a:ea typeface="+mn-ea"/>
                <a:cs typeface="+mn-cs"/>
              </a:rPr>
              <a:t> </a:t>
            </a:r>
            <a:r>
              <a:rPr kumimoji="0" lang="fi-FI" altLang="fi-FI" sz="1400" b="1" i="0" u="none" strike="noStrike" kern="1200" cap="none" spc="0" normalizeH="0" baseline="0" noProof="0" dirty="0">
                <a:ln>
                  <a:noFill/>
                </a:ln>
                <a:solidFill>
                  <a:srgbClr val="000000"/>
                </a:solidFill>
                <a:effectLst/>
                <a:uLnTx/>
                <a:uFillTx/>
                <a:latin typeface="Arial Narrow" pitchFamily="34" charset="0"/>
                <a:ea typeface="+mn-ea"/>
                <a:cs typeface="+mn-cs"/>
              </a:rPr>
              <a:t>Valinnan arviointi, odotukset seuraamuksista, </a:t>
            </a:r>
            <a:r>
              <a:rPr kumimoji="0" lang="fi-FI" altLang="fi-FI" sz="1400" b="1" i="0" u="none" strike="noStrike" kern="1200" cap="none" spc="0" normalizeH="0" baseline="0" noProof="0" dirty="0" err="1">
                <a:ln>
                  <a:noFill/>
                </a:ln>
                <a:solidFill>
                  <a:srgbClr val="000000"/>
                </a:solidFill>
                <a:effectLst/>
                <a:uLnTx/>
                <a:uFillTx/>
                <a:latin typeface="Arial Narrow" pitchFamily="34" charset="0"/>
                <a:ea typeface="+mn-ea"/>
                <a:cs typeface="+mn-cs"/>
              </a:rPr>
              <a:t>minäpystyvyyden</a:t>
            </a:r>
            <a:r>
              <a:rPr kumimoji="0" lang="fi-FI" altLang="fi-FI" sz="1400" b="1" i="0" u="none" strike="noStrike" kern="1200" cap="none" spc="0" normalizeH="0" baseline="0" noProof="0" dirty="0">
                <a:ln>
                  <a:noFill/>
                </a:ln>
                <a:solidFill>
                  <a:srgbClr val="000000"/>
                </a:solidFill>
                <a:effectLst/>
                <a:uLnTx/>
                <a:uFillTx/>
                <a:latin typeface="Arial Narrow" pitchFamily="34" charset="0"/>
                <a:ea typeface="+mn-ea"/>
                <a:cs typeface="+mn-cs"/>
              </a:rPr>
              <a:t> kokemus </a:t>
            </a:r>
          </a:p>
        </p:txBody>
      </p:sp>
      <p:sp>
        <p:nvSpPr>
          <p:cNvPr id="19465" name="Text Box 8"/>
          <p:cNvSpPr txBox="1">
            <a:spLocks noChangeArrowheads="1"/>
          </p:cNvSpPr>
          <p:nvPr/>
        </p:nvSpPr>
        <p:spPr bwMode="auto">
          <a:xfrm>
            <a:off x="6516687" y="2781300"/>
            <a:ext cx="1953545" cy="1138773"/>
          </a:xfrm>
          <a:prstGeom prst="rect">
            <a:avLst/>
          </a:prstGeom>
          <a:solidFill>
            <a:srgbClr val="FFEDC9"/>
          </a:solidFill>
          <a:ln w="28575">
            <a:solidFill>
              <a:schemeClr val="tx1"/>
            </a:solidFill>
            <a:miter lim="800000"/>
            <a:headEnd/>
            <a:tailEnd/>
          </a:ln>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2000" b="1" i="0" u="none" strike="noStrike" kern="1200" cap="none" spc="0" normalizeH="0" baseline="0" noProof="0" dirty="0">
                <a:ln>
                  <a:noFill/>
                </a:ln>
                <a:effectLst/>
                <a:uLnTx/>
                <a:uFillTx/>
                <a:latin typeface="Arial Narrow" pitchFamily="34" charset="0"/>
                <a:ea typeface="+mn-ea"/>
                <a:cs typeface="+mn-cs"/>
              </a:rPr>
              <a:t>( D ) Toiminnan toteutus </a:t>
            </a:r>
            <a:r>
              <a:rPr kumimoji="0" lang="fi-FI" altLang="fi-FI" sz="1400" b="1" i="0" u="none" strike="noStrike" kern="1200" cap="none" spc="0" normalizeH="0" baseline="0" noProof="0" dirty="0">
                <a:ln>
                  <a:noFill/>
                </a:ln>
                <a:solidFill>
                  <a:srgbClr val="000000"/>
                </a:solidFill>
                <a:effectLst/>
                <a:uLnTx/>
                <a:uFillTx/>
                <a:latin typeface="Arial Narrow" pitchFamily="34" charset="0"/>
                <a:ea typeface="+mn-ea"/>
                <a:cs typeface="+mn-cs"/>
              </a:rPr>
              <a:t>Käyttäytyminen ja tunneilmaisu</a:t>
            </a:r>
            <a:endParaRPr kumimoji="0" lang="en-US" altLang="fi-FI" sz="18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9466" name="Text Box 9"/>
          <p:cNvSpPr txBox="1">
            <a:spLocks noChangeArrowheads="1"/>
          </p:cNvSpPr>
          <p:nvPr/>
        </p:nvSpPr>
        <p:spPr bwMode="auto">
          <a:xfrm>
            <a:off x="7322905" y="4590131"/>
            <a:ext cx="1295400" cy="646331"/>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fi-FI" altLang="fi-FI" sz="1800" b="1" dirty="0">
                <a:solidFill>
                  <a:srgbClr val="000000"/>
                </a:solidFill>
                <a:latin typeface="Arial Narrow" pitchFamily="34" charset="0"/>
              </a:rPr>
              <a:t>Palaute t</a:t>
            </a:r>
            <a:r>
              <a:rPr kumimoji="0" lang="fi-FI" altLang="fi-FI" sz="1800" b="1" i="0" u="none" strike="noStrike" kern="1200" cap="none" spc="0" normalizeH="0" baseline="0" noProof="0" dirty="0" err="1">
                <a:ln>
                  <a:noFill/>
                </a:ln>
                <a:solidFill>
                  <a:srgbClr val="000000"/>
                </a:solidFill>
                <a:effectLst/>
                <a:uLnTx/>
                <a:uFillTx/>
                <a:latin typeface="Arial Narrow" pitchFamily="34" charset="0"/>
                <a:ea typeface="+mn-ea"/>
                <a:cs typeface="+mn-cs"/>
              </a:rPr>
              <a:t>oiminnasta</a:t>
            </a:r>
            <a:endParaRPr kumimoji="0" lang="en-US" altLang="fi-FI" sz="18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9467" name="Text Box 10"/>
          <p:cNvSpPr txBox="1">
            <a:spLocks noChangeArrowheads="1"/>
          </p:cNvSpPr>
          <p:nvPr/>
        </p:nvSpPr>
        <p:spPr bwMode="auto">
          <a:xfrm>
            <a:off x="3236745" y="2638198"/>
            <a:ext cx="20034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i-FI" altLang="fi-FI" sz="1800" b="1" i="0" u="none" strike="noStrike" kern="1200" cap="none" spc="0" normalizeH="0" baseline="0" noProof="0" dirty="0">
                <a:ln>
                  <a:noFill/>
                </a:ln>
                <a:solidFill>
                  <a:srgbClr val="000000"/>
                </a:solidFill>
                <a:effectLst/>
                <a:uLnTx/>
                <a:uFillTx/>
                <a:latin typeface="Arial Narrow" pitchFamily="34" charset="0"/>
                <a:ea typeface="+mn-ea"/>
                <a:cs typeface="+mn-cs"/>
              </a:rPr>
              <a:t>TIETOVARANTO </a:t>
            </a:r>
            <a:r>
              <a:rPr kumimoji="0" lang="fi-FI" altLang="fi-FI" sz="1600" b="1" i="0" u="none" strike="noStrike" kern="1200" cap="none" spc="0" normalizeH="0" baseline="0" noProof="0" dirty="0">
                <a:ln>
                  <a:noFill/>
                </a:ln>
                <a:solidFill>
                  <a:srgbClr val="000000"/>
                </a:solidFill>
                <a:effectLst/>
                <a:uLnTx/>
                <a:uFillTx/>
                <a:latin typeface="Arial Narrow" pitchFamily="34" charset="0"/>
                <a:ea typeface="+mn-ea"/>
                <a:cs typeface="+mn-cs"/>
              </a:rPr>
              <a:t>Muistot, opitut säännöt</a:t>
            </a:r>
            <a:r>
              <a:rPr lang="fi-FI" altLang="fi-FI" sz="1600" b="1" dirty="0">
                <a:solidFill>
                  <a:srgbClr val="000000"/>
                </a:solidFill>
                <a:latin typeface="Arial Narrow" pitchFamily="34" charset="0"/>
              </a:rPr>
              <a:t> &amp; TUNNEPROSESSIT</a:t>
            </a:r>
            <a:endParaRPr kumimoji="0" lang="en-US" altLang="fi-FI" sz="16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9468" name="Line 12"/>
          <p:cNvSpPr>
            <a:spLocks noChangeShapeType="1"/>
          </p:cNvSpPr>
          <p:nvPr/>
        </p:nvSpPr>
        <p:spPr bwMode="auto">
          <a:xfrm>
            <a:off x="1403351" y="3859213"/>
            <a:ext cx="663294" cy="94929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69" name="Line 13"/>
          <p:cNvSpPr>
            <a:spLocks noChangeShapeType="1"/>
          </p:cNvSpPr>
          <p:nvPr/>
        </p:nvSpPr>
        <p:spPr bwMode="auto">
          <a:xfrm flipV="1">
            <a:off x="1476375" y="1773238"/>
            <a:ext cx="576263" cy="10080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0" name="Line 15"/>
          <p:cNvSpPr>
            <a:spLocks noChangeShapeType="1"/>
          </p:cNvSpPr>
          <p:nvPr/>
        </p:nvSpPr>
        <p:spPr bwMode="auto">
          <a:xfrm flipV="1">
            <a:off x="5148263" y="1844675"/>
            <a:ext cx="719137" cy="936625"/>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1" name="Line 16"/>
          <p:cNvSpPr>
            <a:spLocks noChangeShapeType="1"/>
          </p:cNvSpPr>
          <p:nvPr/>
        </p:nvSpPr>
        <p:spPr bwMode="auto">
          <a:xfrm flipV="1">
            <a:off x="3202962" y="4076700"/>
            <a:ext cx="359388" cy="731803"/>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2" name="Line 17"/>
          <p:cNvSpPr>
            <a:spLocks noChangeShapeType="1"/>
          </p:cNvSpPr>
          <p:nvPr/>
        </p:nvSpPr>
        <p:spPr bwMode="auto">
          <a:xfrm flipH="1" flipV="1">
            <a:off x="2698750" y="1844675"/>
            <a:ext cx="774700" cy="743069"/>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3" name="Line 18"/>
          <p:cNvSpPr>
            <a:spLocks noChangeShapeType="1"/>
          </p:cNvSpPr>
          <p:nvPr/>
        </p:nvSpPr>
        <p:spPr bwMode="auto">
          <a:xfrm flipV="1">
            <a:off x="2124075" y="3284538"/>
            <a:ext cx="1008063" cy="0"/>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4" name="Line 19"/>
          <p:cNvSpPr>
            <a:spLocks noChangeShapeType="1"/>
          </p:cNvSpPr>
          <p:nvPr/>
        </p:nvSpPr>
        <p:spPr bwMode="auto">
          <a:xfrm flipV="1">
            <a:off x="5292725" y="3357563"/>
            <a:ext cx="1150938" cy="0"/>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5" name="Line 20"/>
          <p:cNvSpPr>
            <a:spLocks noChangeShapeType="1"/>
          </p:cNvSpPr>
          <p:nvPr/>
        </p:nvSpPr>
        <p:spPr bwMode="auto">
          <a:xfrm flipV="1">
            <a:off x="6300173" y="3933825"/>
            <a:ext cx="503851" cy="909699"/>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6" name="Line 21"/>
          <p:cNvSpPr>
            <a:spLocks noChangeShapeType="1"/>
          </p:cNvSpPr>
          <p:nvPr/>
        </p:nvSpPr>
        <p:spPr bwMode="auto">
          <a:xfrm>
            <a:off x="6227763" y="1773238"/>
            <a:ext cx="865187" cy="10080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7" name="Line 22"/>
          <p:cNvSpPr>
            <a:spLocks noChangeShapeType="1"/>
          </p:cNvSpPr>
          <p:nvPr/>
        </p:nvSpPr>
        <p:spPr bwMode="auto">
          <a:xfrm>
            <a:off x="7524750" y="3860800"/>
            <a:ext cx="290951" cy="729331"/>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8" name="Line 23"/>
          <p:cNvSpPr>
            <a:spLocks noChangeShapeType="1"/>
          </p:cNvSpPr>
          <p:nvPr/>
        </p:nvSpPr>
        <p:spPr bwMode="auto">
          <a:xfrm flipH="1">
            <a:off x="6772173" y="5085260"/>
            <a:ext cx="568528" cy="107387"/>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79" name="Line 24"/>
          <p:cNvSpPr>
            <a:spLocks noChangeShapeType="1"/>
          </p:cNvSpPr>
          <p:nvPr/>
        </p:nvSpPr>
        <p:spPr bwMode="auto">
          <a:xfrm flipH="1" flipV="1">
            <a:off x="4643438" y="4076700"/>
            <a:ext cx="281126" cy="636684"/>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80" name="Line 12"/>
          <p:cNvSpPr>
            <a:spLocks noChangeShapeType="1"/>
          </p:cNvSpPr>
          <p:nvPr/>
        </p:nvSpPr>
        <p:spPr bwMode="auto">
          <a:xfrm>
            <a:off x="3492500" y="5373688"/>
            <a:ext cx="846138"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81" name="Line 13"/>
          <p:cNvSpPr>
            <a:spLocks noChangeShapeType="1"/>
          </p:cNvSpPr>
          <p:nvPr/>
        </p:nvSpPr>
        <p:spPr bwMode="auto">
          <a:xfrm flipV="1">
            <a:off x="3199146" y="1320112"/>
            <a:ext cx="23050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482" name="Oval 2"/>
          <p:cNvSpPr>
            <a:spLocks noChangeArrowheads="1"/>
          </p:cNvSpPr>
          <p:nvPr/>
        </p:nvSpPr>
        <p:spPr bwMode="auto">
          <a:xfrm>
            <a:off x="2706020" y="1756360"/>
            <a:ext cx="3097212" cy="287976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altLang="fi-FI"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5" name="Kaari 34"/>
          <p:cNvSpPr/>
          <p:nvPr/>
        </p:nvSpPr>
        <p:spPr>
          <a:xfrm rot="18654733">
            <a:off x="3232150" y="396073"/>
            <a:ext cx="2822575" cy="3822700"/>
          </a:xfrm>
          <a:prstGeom prst="arc">
            <a:avLst>
              <a:gd name="adj1" fmla="val 16200000"/>
              <a:gd name="adj2" fmla="val 21106756"/>
            </a:avLst>
          </a:prstGeom>
          <a:ln w="12700">
            <a:solidFill>
              <a:schemeClr val="tx1"/>
            </a:solidFill>
            <a:prstDash val="sysDash"/>
            <a:head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36" name="Kaari 35"/>
          <p:cNvSpPr/>
          <p:nvPr/>
        </p:nvSpPr>
        <p:spPr>
          <a:xfrm rot="7906817">
            <a:off x="1890958" y="3334667"/>
            <a:ext cx="2689260" cy="2894490"/>
          </a:xfrm>
          <a:prstGeom prst="arc">
            <a:avLst>
              <a:gd name="adj1" fmla="val 16200000"/>
              <a:gd name="adj2" fmla="val 21106756"/>
            </a:avLst>
          </a:prstGeom>
          <a:ln w="19050">
            <a:solidFill>
              <a:schemeClr val="tx1"/>
            </a:solidFill>
            <a:prstDash val="sysDash"/>
            <a:head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9486" name="Text Box 25"/>
          <p:cNvSpPr txBox="1">
            <a:spLocks noChangeArrowheads="1"/>
          </p:cNvSpPr>
          <p:nvPr/>
        </p:nvSpPr>
        <p:spPr bwMode="auto">
          <a:xfrm>
            <a:off x="-330252" y="53413"/>
            <a:ext cx="9828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fi-FI" altLang="fi-FI" sz="2400" b="1" dirty="0">
                <a:latin typeface="Arial" charset="0"/>
              </a:rPr>
              <a:t>S</a:t>
            </a:r>
            <a:r>
              <a:rPr kumimoji="0" lang="fi-FI" altLang="fi-FI" sz="2400" b="1" i="0" u="none" strike="noStrike" kern="1200" cap="none" spc="0" normalizeH="0" baseline="0" noProof="0" dirty="0" err="1">
                <a:ln>
                  <a:noFill/>
                </a:ln>
                <a:effectLst/>
                <a:uLnTx/>
                <a:uFillTx/>
                <a:latin typeface="Arial" charset="0"/>
              </a:rPr>
              <a:t>osiaalisen</a:t>
            </a:r>
            <a:r>
              <a:rPr kumimoji="0" lang="fi-FI" altLang="fi-FI" sz="2400" b="1" i="0" u="none" strike="noStrike" kern="1200" cap="none" spc="0" normalizeH="0" baseline="0" noProof="0" dirty="0">
                <a:ln>
                  <a:noFill/>
                </a:ln>
                <a:effectLst/>
                <a:uLnTx/>
                <a:uFillTx/>
                <a:latin typeface="Arial" charset="0"/>
              </a:rPr>
              <a:t> informaation (kognition) prosessointi </a:t>
            </a:r>
            <a:r>
              <a:rPr lang="fi-FI" altLang="fi-FI" sz="2100" b="1" dirty="0">
                <a:latin typeface="Arial" charset="0"/>
              </a:rPr>
              <a:t>- SIP</a:t>
            </a:r>
            <a:r>
              <a:rPr kumimoji="0" lang="fi-FI" altLang="fi-FI" sz="2100" b="1" i="0" u="none" strike="noStrike" kern="1200" cap="none" spc="0" normalizeH="0" baseline="0" noProof="0" dirty="0">
                <a:ln>
                  <a:noFill/>
                </a:ln>
                <a:effectLst/>
                <a:uLnTx/>
                <a:uFillTx/>
                <a:latin typeface="Arial" charset="0"/>
                <a:ea typeface="+mn-ea"/>
                <a:cs typeface="+mn-cs"/>
              </a:rPr>
              <a:t> vrt. PID  </a:t>
            </a:r>
            <a:endParaRPr kumimoji="0" lang="en-US" altLang="fi-FI" sz="2100" b="1" i="0" u="none" strike="noStrike" kern="1200" cap="none" spc="0" normalizeH="0" baseline="0" noProof="0" dirty="0">
              <a:ln>
                <a:noFill/>
              </a:ln>
              <a:effectLst/>
              <a:uLnTx/>
              <a:uFillTx/>
              <a:latin typeface="Arial" charset="0"/>
              <a:ea typeface="+mn-ea"/>
              <a:cs typeface="+mn-cs"/>
            </a:endParaRPr>
          </a:p>
        </p:txBody>
      </p:sp>
      <p:sp>
        <p:nvSpPr>
          <p:cNvPr id="4" name="Rectangle 3"/>
          <p:cNvSpPr/>
          <p:nvPr/>
        </p:nvSpPr>
        <p:spPr>
          <a:xfrm>
            <a:off x="4796589" y="6185871"/>
            <a:ext cx="4396521" cy="646331"/>
          </a:xfrm>
          <a:prstGeom prst="rect">
            <a:avLst/>
          </a:prstGeom>
        </p:spPr>
        <p:txBody>
          <a:bodyPr wrap="square">
            <a:spAutoFit/>
          </a:bodyPr>
          <a:lstStyle/>
          <a:p>
            <a:r>
              <a:rPr lang="en-US" sz="1200" b="1" dirty="0" err="1">
                <a:solidFill>
                  <a:srgbClr val="202122"/>
                </a:solidFill>
                <a:latin typeface="Arial" panose="020B0604020202020204" pitchFamily="34" charset="0"/>
              </a:rPr>
              <a:t>Lemerise</a:t>
            </a:r>
            <a:r>
              <a:rPr lang="en-US" sz="1200" b="1" dirty="0">
                <a:solidFill>
                  <a:srgbClr val="202122"/>
                </a:solidFill>
                <a:latin typeface="Arial" panose="020B0604020202020204" pitchFamily="34" charset="0"/>
              </a:rPr>
              <a:t>, E. A.; &amp; Arsenio, W. F. 2000). </a:t>
            </a:r>
            <a:r>
              <a:rPr lang="en-US" sz="1200" dirty="0">
                <a:solidFill>
                  <a:srgbClr val="202122"/>
                </a:solidFill>
                <a:latin typeface="Arial" panose="020B0604020202020204" pitchFamily="34" charset="0"/>
              </a:rPr>
              <a:t>An Integrated Model of Emotion Processes and Cognition in Social Information Processing". </a:t>
            </a:r>
            <a:r>
              <a:rPr lang="en-US" sz="1200" i="1" dirty="0">
                <a:solidFill>
                  <a:srgbClr val="202122"/>
                </a:solidFill>
                <a:latin typeface="Arial" panose="020B0604020202020204" pitchFamily="34" charset="0"/>
              </a:rPr>
              <a:t>Child Development</a:t>
            </a:r>
            <a:r>
              <a:rPr lang="en-US" sz="1200" dirty="0">
                <a:solidFill>
                  <a:srgbClr val="202122"/>
                </a:solidFill>
                <a:latin typeface="Arial" panose="020B0604020202020204" pitchFamily="34" charset="0"/>
              </a:rPr>
              <a:t>. </a:t>
            </a:r>
            <a:r>
              <a:rPr lang="en-US" sz="1200" b="1" dirty="0">
                <a:solidFill>
                  <a:srgbClr val="202122"/>
                </a:solidFill>
                <a:latin typeface="Arial" panose="020B0604020202020204" pitchFamily="34" charset="0"/>
              </a:rPr>
              <a:t>71</a:t>
            </a:r>
            <a:r>
              <a:rPr lang="en-US" sz="1200" dirty="0">
                <a:solidFill>
                  <a:srgbClr val="202122"/>
                </a:solidFill>
                <a:latin typeface="Arial" panose="020B0604020202020204" pitchFamily="34" charset="0"/>
              </a:rPr>
              <a:t> (1): 107–118.</a:t>
            </a:r>
            <a:endParaRPr lang="fi-FI" sz="1200" dirty="0"/>
          </a:p>
        </p:txBody>
      </p:sp>
      <p:sp>
        <p:nvSpPr>
          <p:cNvPr id="5" name="Rectangle 4"/>
          <p:cNvSpPr/>
          <p:nvPr/>
        </p:nvSpPr>
        <p:spPr>
          <a:xfrm>
            <a:off x="12152" y="6199640"/>
            <a:ext cx="4572000" cy="646331"/>
          </a:xfrm>
          <a:prstGeom prst="rect">
            <a:avLst/>
          </a:prstGeom>
        </p:spPr>
        <p:txBody>
          <a:bodyPr>
            <a:spAutoFit/>
          </a:bodyPr>
          <a:lstStyle/>
          <a:p>
            <a:r>
              <a:rPr lang="en-US" sz="1200" b="1" dirty="0">
                <a:solidFill>
                  <a:srgbClr val="333333"/>
                </a:solidFill>
                <a:latin typeface="Arial" panose="020B0604020202020204" pitchFamily="34" charset="0"/>
              </a:rPr>
              <a:t>Crick, N. R., &amp; Dodge, K. A. (1994). </a:t>
            </a:r>
            <a:r>
              <a:rPr lang="en-US" sz="1200" dirty="0">
                <a:solidFill>
                  <a:srgbClr val="333333"/>
                </a:solidFill>
                <a:latin typeface="Arial" panose="020B0604020202020204" pitchFamily="34" charset="0"/>
              </a:rPr>
              <a:t>A review and reformulation of social information-processing mechanisms in children's social adjustment. </a:t>
            </a:r>
            <a:r>
              <a:rPr lang="en-US" sz="1200" i="1" dirty="0">
                <a:solidFill>
                  <a:srgbClr val="333333"/>
                </a:solidFill>
                <a:latin typeface="Arial" panose="020B0604020202020204" pitchFamily="34" charset="0"/>
              </a:rPr>
              <a:t>Psychological Bulletin, 115</a:t>
            </a:r>
            <a:r>
              <a:rPr lang="en-US" sz="1200" dirty="0">
                <a:solidFill>
                  <a:srgbClr val="333333"/>
                </a:solidFill>
                <a:latin typeface="Arial" panose="020B0604020202020204" pitchFamily="34" charset="0"/>
              </a:rPr>
              <a:t>(1), 74–101.</a:t>
            </a:r>
            <a:endParaRPr lang="fi-FI" sz="1200" dirty="0"/>
          </a:p>
        </p:txBody>
      </p:sp>
    </p:spTree>
    <p:extLst>
      <p:ext uri="{BB962C8B-B14F-4D97-AF65-F5344CB8AC3E}">
        <p14:creationId xmlns:p14="http://schemas.microsoft.com/office/powerpoint/2010/main" val="66407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4" name="Title 3"/>
          <p:cNvSpPr>
            <a:spLocks noGrp="1"/>
          </p:cNvSpPr>
          <p:nvPr>
            <p:ph type="title"/>
          </p:nvPr>
        </p:nvSpPr>
        <p:spPr>
          <a:xfrm>
            <a:off x="330803" y="1114124"/>
            <a:ext cx="6406881" cy="901894"/>
          </a:xfrm>
        </p:spPr>
        <p:txBody>
          <a:bodyPr>
            <a:noAutofit/>
          </a:bodyPr>
          <a:lstStyle/>
          <a:p>
            <a:r>
              <a:rPr lang="fi-FI" sz="2800" dirty="0">
                <a:hlinkClick r:id="rId2" action="ppaction://hlinkfile"/>
              </a:rPr>
              <a:t>Video I </a:t>
            </a:r>
            <a:r>
              <a:rPr lang="fi-FI" sz="2800" dirty="0"/>
              <a:t>(nro 7)</a:t>
            </a:r>
          </a:p>
        </p:txBody>
      </p:sp>
      <p:sp>
        <p:nvSpPr>
          <p:cNvPr id="6" name="Date Placeholder 5"/>
          <p:cNvSpPr>
            <a:spLocks noGrp="1"/>
          </p:cNvSpPr>
          <p:nvPr>
            <p:ph type="dt" sz="half" idx="10"/>
          </p:nvPr>
        </p:nvSpPr>
        <p:spPr/>
        <p:txBody>
          <a:bodyPr/>
          <a:lstStyle/>
          <a:p>
            <a:fld id="{02F6C6FE-2BCB-574D-9E89-D023255ACA90}" type="datetime1">
              <a:rPr lang="fi-FI" smtClean="0"/>
              <a:t>30.8.2021</a:t>
            </a:fld>
            <a:endParaRPr lang="fi-FI" dirty="0"/>
          </a:p>
        </p:txBody>
      </p:sp>
      <p:sp>
        <p:nvSpPr>
          <p:cNvPr id="5" name="TextBox 4"/>
          <p:cNvSpPr txBox="1"/>
          <p:nvPr/>
        </p:nvSpPr>
        <p:spPr>
          <a:xfrm>
            <a:off x="330803" y="2228670"/>
            <a:ext cx="5219784" cy="2585323"/>
          </a:xfrm>
          <a:prstGeom prst="rect">
            <a:avLst/>
          </a:prstGeom>
          <a:solidFill>
            <a:schemeClr val="bg1"/>
          </a:solidFill>
        </p:spPr>
        <p:txBody>
          <a:bodyPr wrap="square" rtlCol="0">
            <a:spAutoFit/>
          </a:bodyPr>
          <a:lstStyle/>
          <a:p>
            <a:pPr>
              <a:spcAft>
                <a:spcPts val="1200"/>
              </a:spcAft>
            </a:pPr>
            <a:r>
              <a:rPr lang="fi-FI" sz="2200" b="1" dirty="0">
                <a:solidFill>
                  <a:srgbClr val="002060"/>
                </a:solidFill>
                <a:latin typeface="Calibri" panose="020F0502020204030204" pitchFamily="34" charset="0"/>
                <a:cs typeface="Calibri" panose="020F0502020204030204" pitchFamily="34" charset="0"/>
              </a:rPr>
              <a:t>Havainnoi luokan vertaissuhteita.</a:t>
            </a:r>
          </a:p>
          <a:p>
            <a:pPr>
              <a:spcAft>
                <a:spcPts val="1200"/>
              </a:spcAft>
            </a:pPr>
            <a:r>
              <a:rPr lang="fi-FI" sz="2200" b="1" dirty="0">
                <a:solidFill>
                  <a:srgbClr val="002060"/>
                </a:solidFill>
                <a:latin typeface="Calibri" panose="020F0502020204030204" pitchFamily="34" charset="0"/>
                <a:cs typeface="Calibri" panose="020F0502020204030204" pitchFamily="34" charset="0"/>
              </a:rPr>
              <a:t>Millaista oppilaiden välinen vuorovaikutus mielestäsi on? Mistä päättelit? </a:t>
            </a:r>
          </a:p>
          <a:p>
            <a:pPr>
              <a:spcAft>
                <a:spcPts val="1200"/>
              </a:spcAft>
            </a:pPr>
            <a:r>
              <a:rPr lang="fi-FI" sz="2200" b="1" dirty="0">
                <a:solidFill>
                  <a:srgbClr val="002060"/>
                </a:solidFill>
                <a:latin typeface="Calibri" panose="020F0502020204030204" pitchFamily="34" charset="0"/>
                <a:cs typeface="Calibri" panose="020F0502020204030204" pitchFamily="34" charset="0"/>
              </a:rPr>
              <a:t>Millaisia ryhmäprosesseja havaitsit?</a:t>
            </a:r>
          </a:p>
          <a:p>
            <a:pPr>
              <a:spcAft>
                <a:spcPts val="1200"/>
              </a:spcAft>
            </a:pPr>
            <a:r>
              <a:rPr lang="fi-FI" sz="2200" dirty="0">
                <a:solidFill>
                  <a:srgbClr val="002060"/>
                </a:solidFill>
                <a:latin typeface="Calibri" panose="020F0502020204030204" pitchFamily="34" charset="0"/>
                <a:cs typeface="Calibri" panose="020F0502020204030204" pitchFamily="34" charset="0"/>
              </a:rPr>
              <a:t>Varaudu kirjaamaan ajatuksiasi ylös ja keskustelemaan niistä.</a:t>
            </a:r>
            <a:endParaRPr lang="fi-FI"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3098212"/>
      </p:ext>
    </p:extLst>
  </p:cSld>
  <p:clrMapOvr>
    <a:masterClrMapping/>
  </p:clrMapOvr>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 demo 29112019</Template>
  <TotalTime>12170</TotalTime>
  <Words>1312</Words>
  <Application>Microsoft Office PowerPoint</Application>
  <PresentationFormat>On-screen Show (4:3)</PresentationFormat>
  <Paragraphs>157</Paragraphs>
  <Slides>17</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-apple-system</vt:lpstr>
      <vt:lpstr>Arial</vt:lpstr>
      <vt:lpstr>Arial Narrow</vt:lpstr>
      <vt:lpstr>Calibri</vt:lpstr>
      <vt:lpstr>Helvetica</vt:lpstr>
      <vt:lpstr>Palatino Linotype</vt:lpstr>
      <vt:lpstr>Times New Roman</vt:lpstr>
      <vt:lpstr>Times New Roman Normaali</vt:lpstr>
      <vt:lpstr>JYU Otsikkodiat</vt:lpstr>
      <vt:lpstr>JYU sisältö pohjat</vt:lpstr>
      <vt:lpstr>utu-2013-laajakuva</vt:lpstr>
      <vt:lpstr>Default Design</vt:lpstr>
      <vt:lpstr>1_Default Design</vt:lpstr>
      <vt:lpstr>Video Club 3  Ryhmä ja vertaissuhteet luokassa</vt:lpstr>
      <vt:lpstr>Oppimistilanteiden havainnoinnin prosessit (teacher noticing, professional vision)</vt:lpstr>
      <vt:lpstr>Yhteistä jälkipohdintaa itsenäisestä observaatiosta Periodissa 1</vt:lpstr>
      <vt:lpstr>PowerPoint Presentation</vt:lpstr>
      <vt:lpstr>PowerPoint Presentation</vt:lpstr>
      <vt:lpstr>PowerPoint Presentation</vt:lpstr>
      <vt:lpstr>PowerPoint Presentation</vt:lpstr>
      <vt:lpstr>PowerPoint Presentation</vt:lpstr>
      <vt:lpstr>Video I (nro 7)</vt:lpstr>
      <vt:lpstr>Pienryhmäkeskustelu  Millaista oppilaiden välinen vuorovaikutus mielestänne oli?  Mistä päättelitte?  </vt:lpstr>
      <vt:lpstr>Video II (nro 60)</vt:lpstr>
      <vt:lpstr>Pienryhmäkeskustelu</vt:lpstr>
      <vt:lpstr>Vertaissuhteiden tukeminen</vt:lpstr>
      <vt:lpstr>Keinoja tukea oppilaiden keskinäistä vuorovaikutusta</vt:lpstr>
      <vt:lpstr>Opetusjärjestelyt</vt:lpstr>
      <vt:lpstr>Ohjeistus ryhmäilmiöiden ja vertaissuhteiden havainnointiin norssilla</vt:lpstr>
      <vt:lpstr>Video Club 4 Tunteet ja tunteiden säätely   </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Käyttäytymisen säätely</dc:title>
  <dc:creator>Pakarinen, Sanna</dc:creator>
  <cp:lastModifiedBy>Juutilainen, Maaret</cp:lastModifiedBy>
  <cp:revision>103</cp:revision>
  <dcterms:created xsi:type="dcterms:W3CDTF">2020-01-21T10:15:48Z</dcterms:created>
  <dcterms:modified xsi:type="dcterms:W3CDTF">2021-08-30T09:41:11Z</dcterms:modified>
</cp:coreProperties>
</file>