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10"/>
  </p:notesMasterIdLst>
  <p:sldIdLst>
    <p:sldId id="256" r:id="rId2"/>
    <p:sldId id="257" r:id="rId3"/>
    <p:sldId id="260" r:id="rId4"/>
    <p:sldId id="261" r:id="rId5"/>
    <p:sldId id="262" r:id="rId6"/>
    <p:sldId id="258" r:id="rId7"/>
    <p:sldId id="263" r:id="rId8"/>
    <p:sldId id="259"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067"/>
    <p:restoredTop sz="94699"/>
  </p:normalViewPr>
  <p:slideViewPr>
    <p:cSldViewPr snapToGrid="0">
      <p:cViewPr varScale="1">
        <p:scale>
          <a:sx n="97" d="100"/>
          <a:sy n="97" d="100"/>
        </p:scale>
        <p:origin x="3426"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E32108-6561-A840-907C-B9815039A2C8}" type="datetimeFigureOut">
              <a:rPr lang="fi-FI" smtClean="0"/>
              <a:t>17.3.2025</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FD04E5-3AB1-9244-BEFF-F340AFDEB55A}" type="slidenum">
              <a:rPr lang="fi-FI" smtClean="0"/>
              <a:t>‹#›</a:t>
            </a:fld>
            <a:endParaRPr lang="fi-FI"/>
          </a:p>
        </p:txBody>
      </p:sp>
    </p:spTree>
    <p:extLst>
      <p:ext uri="{BB962C8B-B14F-4D97-AF65-F5344CB8AC3E}">
        <p14:creationId xmlns:p14="http://schemas.microsoft.com/office/powerpoint/2010/main" val="3239801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i-FI"/>
              <a:t>Muokkaa ots. perustyyl. napsautt.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D6BD75E7-714F-2842-BFEB-AC84385DA3A9}" type="datetime1">
              <a:rPr lang="fi-FI" smtClean="0"/>
              <a:t>17.3.2025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i-FI"/>
              <a:t>Muokkaa ots. perustyyl. napsautt.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CFB75B47-2805-274E-B79E-5D65EF642272}" type="datetime1">
              <a:rPr lang="fi-FI" smtClean="0"/>
              <a:t>17.3.2025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9AB4FF0D-5255-A54E-85EF-B307B6DE17B8}" type="datetime1">
              <a:rPr lang="fi-FI" smtClean="0"/>
              <a:t>17.3.2025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i-FI"/>
              <a:t>Muokkaa ots. perustyyl. napsautt.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609598F0-5F92-964F-AAA2-41160C680898}" type="datetime1">
              <a:rPr lang="fi-FI" smtClean="0"/>
              <a:t>17.3.2025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9FA396BE-1CE5-E349-AD86-C28C7BC50B8A}" type="datetime1">
              <a:rPr lang="fi-FI" smtClean="0"/>
              <a:t>17.3.2025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A0FC7F2B-8BA6-5D4B-9D65-970CC6D1029B}" type="datetime1">
              <a:rPr lang="fi-FI" smtClean="0"/>
              <a:t>17.3.2025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4C10F1B2-4164-B24B-95F3-C14DF5D47E6A}" type="datetime1">
              <a:rPr lang="fi-FI" smtClean="0"/>
              <a:t>17.3.2025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i-FI"/>
              <a:t>Muokkaa ots. perustyyl. napsautt.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C537F61F-B606-DE47-9239-B094E0F35D93}" type="datetime1">
              <a:rPr lang="fi-FI" smtClean="0"/>
              <a:t>17.3.2025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DF0AF61B-E77C-E148-B4F0-F118A95B9509}" type="datetime1">
              <a:rPr lang="fi-FI" smtClean="0"/>
              <a:t>17.3.2025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i-FI"/>
              <a:t>Muokkaa ots. perustyyl. napsautt.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0490DEBC-DEB0-4D48-8251-0BECC544A655}" type="datetime1">
              <a:rPr lang="fi-FI" smtClean="0"/>
              <a:t>17.3.2025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2A5761D2-B21B-C747-A063-C845B8BC143D}" type="datetime1">
              <a:rPr lang="fi-FI" smtClean="0"/>
              <a:t>17.3.2025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ots. perustyyl. napsautt.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063B9AFA-DA01-A74B-9B1D-640CADCB801E}" type="datetime1">
              <a:rPr lang="fi-FI" smtClean="0"/>
              <a:t>17.3.2025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0E352635-3DB7-9143-A84E-EDABC14F42DE}" type="datetime1">
              <a:rPr lang="fi-FI" smtClean="0"/>
              <a:t>17.3.2025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548FD9-BA5B-3643-90BC-9D2A0DA7F47D}" type="datetime1">
              <a:rPr lang="fi-FI" smtClean="0"/>
              <a:t>17.3.2025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i-FI"/>
              <a:t>Muokkaa ots. perustyyl. napsautt.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54817B9F-3AE0-A746-823D-CB3445E3783C}" type="datetime1">
              <a:rPr lang="fi-FI" smtClean="0"/>
              <a:t>17.3.2025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i-FI"/>
              <a:t>Muokkaa ots. perustyyl. napsautt.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4C061135-BE7F-0E48-B112-032BD759D1CB}" type="datetime1">
              <a:rPr lang="fi-FI" smtClean="0"/>
              <a:t>17.3.2025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i-FI"/>
              <a:t>Muokkaa ots. perustyyl. napsautt.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EDC4167-BF47-1746-A623-0E6AC551FE55}" type="datetime1">
              <a:rPr lang="fi-FI" smtClean="0"/>
              <a:t>17.3.2025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fi.wikipedia.org/wiki/Nelikulmio" TargetMode="External"/><Relationship Id="rId7" Type="http://schemas.openxmlformats.org/officeDocument/2006/relationships/image" Target="../media/image1.png"/><Relationship Id="rId2" Type="http://schemas.openxmlformats.org/officeDocument/2006/relationships/hyperlink" Target="https://fi.wikipedia.org/wiki/Geometria" TargetMode="External"/><Relationship Id="rId1" Type="http://schemas.openxmlformats.org/officeDocument/2006/relationships/slideLayout" Target="../slideLayouts/slideLayout2.xml"/><Relationship Id="rId6" Type="http://schemas.openxmlformats.org/officeDocument/2006/relationships/hyperlink" Target="https://fi.wikipedia.org/wiki/Suorakulma" TargetMode="External"/><Relationship Id="rId5" Type="http://schemas.openxmlformats.org/officeDocument/2006/relationships/hyperlink" Target="https://fi.wikipedia.org/wiki/Kulma" TargetMode="External"/><Relationship Id="rId4" Type="http://schemas.openxmlformats.org/officeDocument/2006/relationships/hyperlink" Target="https://fi.wikipedia.org/wiki/Sivu_(geometria)"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fi.wikipedia.org/wiki/Sommittel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ebaim.org/resources/contrastchecker/" TargetMode="External"/><Relationship Id="rId2" Type="http://schemas.openxmlformats.org/officeDocument/2006/relationships/hyperlink" Target="https://papunet.net/saavutettavuus/miksi-saavutettava/"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123apps.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D8D0B08-FC87-9DA6-8AC9-F08F655C4D29}"/>
              </a:ext>
            </a:extLst>
          </p:cNvPr>
          <p:cNvSpPr>
            <a:spLocks noGrp="1"/>
          </p:cNvSpPr>
          <p:nvPr>
            <p:ph type="ctrTitle"/>
          </p:nvPr>
        </p:nvSpPr>
        <p:spPr/>
        <p:txBody>
          <a:bodyPr/>
          <a:lstStyle/>
          <a:p>
            <a:pPr algn="ctr"/>
            <a:r>
              <a:rPr lang="fi-FI" dirty="0" err="1">
                <a:solidFill>
                  <a:schemeClr val="accent2">
                    <a:lumMod val="75000"/>
                  </a:schemeClr>
                </a:solidFill>
              </a:rPr>
              <a:t>LoadMyBook</a:t>
            </a:r>
            <a:r>
              <a:rPr lang="fi-FI" dirty="0">
                <a:solidFill>
                  <a:schemeClr val="accent2">
                    <a:lumMod val="75000"/>
                  </a:schemeClr>
                </a:solidFill>
              </a:rPr>
              <a:t> äänikirjakoulutus</a:t>
            </a:r>
          </a:p>
        </p:txBody>
      </p:sp>
      <p:sp>
        <p:nvSpPr>
          <p:cNvPr id="3" name="Alaotsikko 2">
            <a:extLst>
              <a:ext uri="{FF2B5EF4-FFF2-40B4-BE49-F238E27FC236}">
                <a16:creationId xmlns:a16="http://schemas.microsoft.com/office/drawing/2014/main" id="{0C254869-13D2-5DDD-410F-E959354264A1}"/>
              </a:ext>
            </a:extLst>
          </p:cNvPr>
          <p:cNvSpPr>
            <a:spLocks noGrp="1"/>
          </p:cNvSpPr>
          <p:nvPr>
            <p:ph type="subTitle" idx="1"/>
          </p:nvPr>
        </p:nvSpPr>
        <p:spPr>
          <a:xfrm>
            <a:off x="3542752" y="5492664"/>
            <a:ext cx="2300641" cy="845506"/>
          </a:xfrm>
        </p:spPr>
        <p:txBody>
          <a:bodyPr>
            <a:normAutofit fontScale="70000" lnSpcReduction="20000"/>
          </a:bodyPr>
          <a:lstStyle/>
          <a:p>
            <a:endParaRPr lang="fi-FI" dirty="0"/>
          </a:p>
          <a:p>
            <a:endParaRPr lang="fi-FI" dirty="0"/>
          </a:p>
          <a:p>
            <a:r>
              <a:rPr lang="fi-FI" dirty="0"/>
              <a:t>17.3.2025</a:t>
            </a:r>
          </a:p>
        </p:txBody>
      </p:sp>
      <p:pic>
        <p:nvPicPr>
          <p:cNvPr id="7" name="Kuva 6" descr="Kuva, joka sisältää kohteen teksti, Fontti, Grafiikka, graafinen suunnittelu">
            <a:extLst>
              <a:ext uri="{FF2B5EF4-FFF2-40B4-BE49-F238E27FC236}">
                <a16:creationId xmlns:a16="http://schemas.microsoft.com/office/drawing/2014/main" id="{495B1BF4-84D1-BCEC-8A5E-157E58E8A23D}"/>
              </a:ext>
            </a:extLst>
          </p:cNvPr>
          <p:cNvPicPr>
            <a:picLocks noChangeAspect="1"/>
          </p:cNvPicPr>
          <p:nvPr/>
        </p:nvPicPr>
        <p:blipFill>
          <a:blip r:embed="rId2"/>
          <a:stretch>
            <a:fillRect/>
          </a:stretch>
        </p:blipFill>
        <p:spPr>
          <a:xfrm>
            <a:off x="7972579" y="5115948"/>
            <a:ext cx="4209579" cy="1437872"/>
          </a:xfrm>
          <a:prstGeom prst="rect">
            <a:avLst/>
          </a:prstGeom>
        </p:spPr>
      </p:pic>
    </p:spTree>
    <p:extLst>
      <p:ext uri="{BB962C8B-B14F-4D97-AF65-F5344CB8AC3E}">
        <p14:creationId xmlns:p14="http://schemas.microsoft.com/office/powerpoint/2010/main" val="2797069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FE39365-BC08-9D37-491B-DD897CDF27E1}"/>
              </a:ext>
            </a:extLst>
          </p:cNvPr>
          <p:cNvSpPr>
            <a:spLocks noGrp="1"/>
          </p:cNvSpPr>
          <p:nvPr>
            <p:ph type="title"/>
          </p:nvPr>
        </p:nvSpPr>
        <p:spPr>
          <a:xfrm>
            <a:off x="677334" y="609600"/>
            <a:ext cx="8596668" cy="986725"/>
          </a:xfrm>
        </p:spPr>
        <p:txBody>
          <a:bodyPr/>
          <a:lstStyle/>
          <a:p>
            <a:r>
              <a:rPr lang="fi-FI" dirty="0">
                <a:solidFill>
                  <a:schemeClr val="accent2">
                    <a:lumMod val="75000"/>
                  </a:schemeClr>
                </a:solidFill>
              </a:rPr>
              <a:t>Äänikirjan kansikuva</a:t>
            </a:r>
          </a:p>
        </p:txBody>
      </p:sp>
      <p:sp>
        <p:nvSpPr>
          <p:cNvPr id="5" name="Tekstiruutu 4">
            <a:extLst>
              <a:ext uri="{FF2B5EF4-FFF2-40B4-BE49-F238E27FC236}">
                <a16:creationId xmlns:a16="http://schemas.microsoft.com/office/drawing/2014/main" id="{0E68E624-4A3A-B320-C4F8-D28A7DDC475F}"/>
              </a:ext>
            </a:extLst>
          </p:cNvPr>
          <p:cNvSpPr txBox="1"/>
          <p:nvPr/>
        </p:nvSpPr>
        <p:spPr>
          <a:xfrm>
            <a:off x="1269641" y="2155141"/>
            <a:ext cx="7803715" cy="3119765"/>
          </a:xfrm>
          <a:prstGeom prst="rect">
            <a:avLst/>
          </a:prstGeom>
          <a:noFill/>
        </p:spPr>
        <p:txBody>
          <a:bodyPr wrap="square" rtlCol="0">
            <a:spAutoFit/>
          </a:bodyPr>
          <a:lstStyle/>
          <a:p>
            <a:pPr marL="342900" lvl="0" indent="-342900">
              <a:lnSpc>
                <a:spcPct val="107000"/>
              </a:lnSpc>
              <a:spcAft>
                <a:spcPts val="600"/>
              </a:spcAft>
              <a:buFont typeface="Symbol" pitchFamily="2" charset="2"/>
              <a:buChar char=""/>
              <a:tabLst>
                <a:tab pos="274320" algn="l"/>
              </a:tabLst>
            </a:pP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Ennen kuin aloitat kansikuvan suunnittelun, valmistele tietokoneella pohja valmiiksi kansikuvaa varten. Valitse jokin kuvankäsittelyohjelma jolla voit toteuttaa kuvan PNG-muodossa. Kuvan standardikoko äänikirjasovelluksissa on 600 x 600 </a:t>
            </a:r>
            <a:r>
              <a:rPr lang="fi-FI" sz="1800" dirty="0" err="1">
                <a:solidFill>
                  <a:srgbClr val="595959"/>
                </a:solidFill>
                <a:effectLst/>
                <a:latin typeface="Calibri" panose="020F0502020204030204" pitchFamily="34" charset="0"/>
                <a:ea typeface="Calibri" panose="020F0502020204030204" pitchFamily="34" charset="0"/>
                <a:cs typeface="Cordia New" panose="020B0304020202020204" pitchFamily="34" charset="-34"/>
              </a:rPr>
              <a:t>pixeliä</a:t>
            </a: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 Oikeat arvot löytyvät useimmiten ohjelmien ”tiedosto” ja ”ominaisuudet” valikosta.</a:t>
            </a:r>
          </a:p>
          <a:p>
            <a:pPr marL="342900" lvl="0" indent="-342900">
              <a:lnSpc>
                <a:spcPct val="107000"/>
              </a:lnSpc>
              <a:spcAft>
                <a:spcPts val="600"/>
              </a:spcAft>
              <a:buFont typeface="Symbol" pitchFamily="2" charset="2"/>
              <a:buChar char=""/>
              <a:tabLst>
                <a:tab pos="274320" algn="l"/>
              </a:tabLst>
            </a:pP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Kuvan tekninen ja taiteellinen toteutus vaihtelee välineestä jota käytät kuvan tekemiseen. Jos teet kuvan paperille, varaa tilaa esim. A3 paperille siten, että rajaat sen sisään haluamasi kokoisen neliön: </a:t>
            </a:r>
            <a:r>
              <a:rPr lang="fi-FI" sz="1800" b="1" i="1"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Neliö</a:t>
            </a:r>
            <a:r>
              <a:rPr lang="fi-FI" sz="1800" i="1"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 on </a:t>
            </a:r>
            <a:r>
              <a:rPr lang="fi-FI" sz="1800" i="1" u="sng" dirty="0">
                <a:solidFill>
                  <a:srgbClr val="595959"/>
                </a:solidFill>
                <a:effectLst/>
                <a:latin typeface="Calibri" panose="020F0502020204030204" pitchFamily="34" charset="0"/>
                <a:ea typeface="Calibri" panose="020F0502020204030204" pitchFamily="34" charset="0"/>
                <a:cs typeface="Cordia New" panose="020B0304020202020204" pitchFamily="34" charset="-34"/>
                <a:hlinkClick r:id="rId2" tooltip="Geometria"/>
              </a:rPr>
              <a:t>geometriassa</a:t>
            </a:r>
            <a:r>
              <a:rPr lang="fi-FI" sz="1800" i="1"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 </a:t>
            </a:r>
            <a:r>
              <a:rPr lang="fi-FI" sz="1800" i="1" u="sng" dirty="0">
                <a:solidFill>
                  <a:srgbClr val="595959"/>
                </a:solidFill>
                <a:effectLst/>
                <a:latin typeface="Calibri" panose="020F0502020204030204" pitchFamily="34" charset="0"/>
                <a:ea typeface="Calibri" panose="020F0502020204030204" pitchFamily="34" charset="0"/>
                <a:cs typeface="Cordia New" panose="020B0304020202020204" pitchFamily="34" charset="-34"/>
                <a:hlinkClick r:id="rId3" tooltip="Nelikulmio"/>
              </a:rPr>
              <a:t>nelikulmio</a:t>
            </a:r>
            <a:r>
              <a:rPr lang="fi-FI" sz="1800" i="1"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 jonka kaikki </a:t>
            </a:r>
            <a:r>
              <a:rPr lang="fi-FI" sz="1800" i="1" u="sng" dirty="0">
                <a:solidFill>
                  <a:srgbClr val="595959"/>
                </a:solidFill>
                <a:effectLst/>
                <a:latin typeface="Calibri" panose="020F0502020204030204" pitchFamily="34" charset="0"/>
                <a:ea typeface="Calibri" panose="020F0502020204030204" pitchFamily="34" charset="0"/>
                <a:cs typeface="Cordia New" panose="020B0304020202020204" pitchFamily="34" charset="-34"/>
                <a:hlinkClick r:id="rId4" tooltip="Sivu (geometria)"/>
              </a:rPr>
              <a:t>sivut</a:t>
            </a:r>
            <a:r>
              <a:rPr lang="fi-FI" sz="1800" i="1"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 ovat yhtä pitkät ja kaikki </a:t>
            </a:r>
            <a:r>
              <a:rPr lang="fi-FI" sz="1800" i="1" u="sng" dirty="0">
                <a:solidFill>
                  <a:srgbClr val="595959"/>
                </a:solidFill>
                <a:effectLst/>
                <a:latin typeface="Calibri" panose="020F0502020204030204" pitchFamily="34" charset="0"/>
                <a:ea typeface="Calibri" panose="020F0502020204030204" pitchFamily="34" charset="0"/>
                <a:cs typeface="Cordia New" panose="020B0304020202020204" pitchFamily="34" charset="-34"/>
                <a:hlinkClick r:id="rId5" tooltip="Kulma"/>
              </a:rPr>
              <a:t>kulmat</a:t>
            </a:r>
            <a:r>
              <a:rPr lang="fi-FI" sz="1800" i="1"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 ovat </a:t>
            </a:r>
            <a:r>
              <a:rPr lang="fi-FI" sz="1800" i="1" u="sng" dirty="0">
                <a:solidFill>
                  <a:srgbClr val="595959"/>
                </a:solidFill>
                <a:effectLst/>
                <a:latin typeface="Calibri" panose="020F0502020204030204" pitchFamily="34" charset="0"/>
                <a:ea typeface="Calibri" panose="020F0502020204030204" pitchFamily="34" charset="0"/>
                <a:cs typeface="Cordia New" panose="020B0304020202020204" pitchFamily="34" charset="-34"/>
                <a:hlinkClick r:id="rId6" tooltip="Suorakulma"/>
              </a:rPr>
              <a:t>suoria</a:t>
            </a:r>
            <a:r>
              <a:rPr lang="fi-FI" sz="1800" i="1"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 eli 90°.</a:t>
            </a:r>
            <a:endPar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endParaRPr>
          </a:p>
        </p:txBody>
      </p:sp>
      <p:sp>
        <p:nvSpPr>
          <p:cNvPr id="8" name="Dian numeron paikkamerkki 7">
            <a:extLst>
              <a:ext uri="{FF2B5EF4-FFF2-40B4-BE49-F238E27FC236}">
                <a16:creationId xmlns:a16="http://schemas.microsoft.com/office/drawing/2014/main" id="{77A0B922-B1F6-46E0-40ED-033C18571BB7}"/>
              </a:ext>
            </a:extLst>
          </p:cNvPr>
          <p:cNvSpPr>
            <a:spLocks noGrp="1"/>
          </p:cNvSpPr>
          <p:nvPr>
            <p:ph type="sldNum" sz="quarter" idx="12"/>
          </p:nvPr>
        </p:nvSpPr>
        <p:spPr/>
        <p:txBody>
          <a:bodyPr/>
          <a:lstStyle/>
          <a:p>
            <a:fld id="{D57F1E4F-1CFF-5643-939E-217C01CDF565}" type="slidenum">
              <a:rPr lang="en-US" smtClean="0"/>
              <a:pPr/>
              <a:t>2</a:t>
            </a:fld>
            <a:endParaRPr lang="en-US" dirty="0"/>
          </a:p>
        </p:txBody>
      </p:sp>
      <p:pic>
        <p:nvPicPr>
          <p:cNvPr id="9" name="Kuva 8" descr="Kuva, joka sisältää kohteen teksti, Fontti, Grafiikka, graafinen suunnittelu">
            <a:extLst>
              <a:ext uri="{FF2B5EF4-FFF2-40B4-BE49-F238E27FC236}">
                <a16:creationId xmlns:a16="http://schemas.microsoft.com/office/drawing/2014/main" id="{7A327B63-EB91-88AA-7E5D-4C195ED7A7FC}"/>
              </a:ext>
            </a:extLst>
          </p:cNvPr>
          <p:cNvPicPr>
            <a:picLocks noChangeAspect="1"/>
          </p:cNvPicPr>
          <p:nvPr/>
        </p:nvPicPr>
        <p:blipFill>
          <a:blip r:embed="rId7"/>
          <a:stretch>
            <a:fillRect/>
          </a:stretch>
        </p:blipFill>
        <p:spPr>
          <a:xfrm>
            <a:off x="7972579" y="5115948"/>
            <a:ext cx="4209579" cy="1437872"/>
          </a:xfrm>
          <a:prstGeom prst="rect">
            <a:avLst/>
          </a:prstGeom>
        </p:spPr>
      </p:pic>
    </p:spTree>
    <p:extLst>
      <p:ext uri="{BB962C8B-B14F-4D97-AF65-F5344CB8AC3E}">
        <p14:creationId xmlns:p14="http://schemas.microsoft.com/office/powerpoint/2010/main" val="194740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5516302-D8B5-411E-9DA9-90FC25CE2703}"/>
              </a:ext>
            </a:extLst>
          </p:cNvPr>
          <p:cNvSpPr>
            <a:spLocks noGrp="1"/>
          </p:cNvSpPr>
          <p:nvPr>
            <p:ph type="title"/>
          </p:nvPr>
        </p:nvSpPr>
        <p:spPr/>
        <p:txBody>
          <a:bodyPr/>
          <a:lstStyle/>
          <a:p>
            <a:r>
              <a:rPr lang="fi-FI" dirty="0">
                <a:solidFill>
                  <a:schemeClr val="accent2">
                    <a:lumMod val="75000"/>
                  </a:schemeClr>
                </a:solidFill>
              </a:rPr>
              <a:t>Äänikirjan kansikuva</a:t>
            </a:r>
            <a:endParaRPr lang="fi-FI" dirty="0"/>
          </a:p>
        </p:txBody>
      </p:sp>
      <p:sp>
        <p:nvSpPr>
          <p:cNvPr id="3" name="Sisällön paikkamerkki 2">
            <a:extLst>
              <a:ext uri="{FF2B5EF4-FFF2-40B4-BE49-F238E27FC236}">
                <a16:creationId xmlns:a16="http://schemas.microsoft.com/office/drawing/2014/main" id="{A26A74D0-2C51-20BC-73A5-18DB2A0C7423}"/>
              </a:ext>
            </a:extLst>
          </p:cNvPr>
          <p:cNvSpPr>
            <a:spLocks noGrp="1"/>
          </p:cNvSpPr>
          <p:nvPr>
            <p:ph idx="1"/>
          </p:nvPr>
        </p:nvSpPr>
        <p:spPr/>
        <p:txBody>
          <a:bodyPr/>
          <a:lstStyle/>
          <a:p>
            <a:pPr marL="342900" lvl="0" indent="-342900">
              <a:lnSpc>
                <a:spcPct val="107000"/>
              </a:lnSpc>
              <a:spcAft>
                <a:spcPts val="600"/>
              </a:spcAft>
              <a:buFont typeface="Symbol" pitchFamily="2" charset="2"/>
              <a:buChar char=""/>
              <a:tabLst>
                <a:tab pos="274320" algn="l"/>
              </a:tabLst>
            </a:pP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Rajauksen voit tehdä vaikkapa piirtämällä neliön reunat ensin kynällä ja sitten vetämällä maalarinteippiä viivoja pitkin rajaten neliön mallisen  alueen paperiin.</a:t>
            </a:r>
          </a:p>
          <a:p>
            <a:pPr marL="342900" lvl="0" indent="-342900">
              <a:lnSpc>
                <a:spcPct val="107000"/>
              </a:lnSpc>
              <a:spcAft>
                <a:spcPts val="600"/>
              </a:spcAft>
              <a:buFont typeface="Symbol" pitchFamily="2" charset="2"/>
              <a:buChar char=""/>
              <a:tabLst>
                <a:tab pos="274320" algn="l"/>
              </a:tabLst>
            </a:pP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Jos teet ns. abstraktia työtä esimerkiksi vesiväreillä, voit työstää koko A3 alueen ensin täyteen ja rajata lopuksi haluamasi neliön mallisen alueen erilleen kokonaisuudesta. Rajaus kuten edellä. Itse otetusta valokuvasta voi myös muokata kiinnostavan kannen.</a:t>
            </a:r>
          </a:p>
          <a:p>
            <a:pPr marL="342900" lvl="0" indent="-342900">
              <a:lnSpc>
                <a:spcPct val="107000"/>
              </a:lnSpc>
              <a:spcAft>
                <a:spcPts val="600"/>
              </a:spcAft>
              <a:buFont typeface="Symbol" pitchFamily="2" charset="2"/>
              <a:buChar char=""/>
              <a:tabLst>
                <a:tab pos="274320" algn="l"/>
              </a:tabLst>
            </a:pP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Aihe kanteen kannattaa valita vasta sitten, kun olet pohtinut ja kirjoittanut muistiin  kirjan sisällöstä mielestäsi tärkeimmän ja itsellesi mieleenpainuvimman asian tai lauseen. Joskus se voi olla kirjan nimi, mutta usein kiinnostavin kuva-aihe löytyy sisällöstä</a:t>
            </a:r>
            <a:r>
              <a:rPr lang="fi-FI" dirty="0">
                <a:solidFill>
                  <a:srgbClr val="595959"/>
                </a:solidFill>
                <a:latin typeface="Calibri" panose="020F0502020204030204" pitchFamily="34" charset="0"/>
                <a:ea typeface="Calibri" panose="020F0502020204030204" pitchFamily="34" charset="0"/>
                <a:cs typeface="Cordia New" panose="020B0304020202020204" pitchFamily="34" charset="-34"/>
              </a:rPr>
              <a:t>. Lyhyt, 1-3 sanan nimi, on suositeltavaa.</a:t>
            </a:r>
            <a:endPar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endParaRPr>
          </a:p>
          <a:p>
            <a:endParaRPr lang="fi-FI" dirty="0"/>
          </a:p>
        </p:txBody>
      </p:sp>
      <p:sp>
        <p:nvSpPr>
          <p:cNvPr id="6" name="Dian numeron paikkamerkki 5">
            <a:extLst>
              <a:ext uri="{FF2B5EF4-FFF2-40B4-BE49-F238E27FC236}">
                <a16:creationId xmlns:a16="http://schemas.microsoft.com/office/drawing/2014/main" id="{213356F6-ACAC-51FF-21B4-3144AB69D42F}"/>
              </a:ext>
            </a:extLst>
          </p:cNvPr>
          <p:cNvSpPr>
            <a:spLocks noGrp="1"/>
          </p:cNvSpPr>
          <p:nvPr>
            <p:ph type="sldNum" sz="quarter" idx="12"/>
          </p:nvPr>
        </p:nvSpPr>
        <p:spPr/>
        <p:txBody>
          <a:bodyPr/>
          <a:lstStyle/>
          <a:p>
            <a:fld id="{D57F1E4F-1CFF-5643-939E-217C01CDF565}" type="slidenum">
              <a:rPr lang="en-US" smtClean="0"/>
              <a:pPr/>
              <a:t>3</a:t>
            </a:fld>
            <a:endParaRPr lang="en-US" dirty="0"/>
          </a:p>
        </p:txBody>
      </p:sp>
      <p:pic>
        <p:nvPicPr>
          <p:cNvPr id="5" name="Kuva 4" descr="Kuva, joka sisältää kohteen teksti, Fontti, Grafiikka, graafinen suunnittelu">
            <a:extLst>
              <a:ext uri="{FF2B5EF4-FFF2-40B4-BE49-F238E27FC236}">
                <a16:creationId xmlns:a16="http://schemas.microsoft.com/office/drawing/2014/main" id="{4C4DC531-580F-23C5-2C8C-C521568B2009}"/>
              </a:ext>
            </a:extLst>
          </p:cNvPr>
          <p:cNvPicPr>
            <a:picLocks noChangeAspect="1"/>
          </p:cNvPicPr>
          <p:nvPr/>
        </p:nvPicPr>
        <p:blipFill>
          <a:blip r:embed="rId2"/>
          <a:stretch>
            <a:fillRect/>
          </a:stretch>
        </p:blipFill>
        <p:spPr>
          <a:xfrm>
            <a:off x="7972579" y="5115950"/>
            <a:ext cx="4209579" cy="1437872"/>
          </a:xfrm>
          <a:prstGeom prst="rect">
            <a:avLst/>
          </a:prstGeom>
        </p:spPr>
      </p:pic>
    </p:spTree>
    <p:extLst>
      <p:ext uri="{BB962C8B-B14F-4D97-AF65-F5344CB8AC3E}">
        <p14:creationId xmlns:p14="http://schemas.microsoft.com/office/powerpoint/2010/main" val="925055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E385D22-FD2B-C5E4-6F85-84C484138EE9}"/>
              </a:ext>
            </a:extLst>
          </p:cNvPr>
          <p:cNvSpPr>
            <a:spLocks noGrp="1"/>
          </p:cNvSpPr>
          <p:nvPr>
            <p:ph type="title"/>
          </p:nvPr>
        </p:nvSpPr>
        <p:spPr>
          <a:xfrm>
            <a:off x="677334" y="609600"/>
            <a:ext cx="8596668" cy="792997"/>
          </a:xfrm>
        </p:spPr>
        <p:txBody>
          <a:bodyPr/>
          <a:lstStyle/>
          <a:p>
            <a:r>
              <a:rPr lang="fi-FI" dirty="0">
                <a:solidFill>
                  <a:schemeClr val="accent2">
                    <a:lumMod val="75000"/>
                  </a:schemeClr>
                </a:solidFill>
              </a:rPr>
              <a:t>Äänikirjan kansikuva</a:t>
            </a:r>
            <a:endParaRPr lang="fi-FI" dirty="0"/>
          </a:p>
        </p:txBody>
      </p:sp>
      <p:sp>
        <p:nvSpPr>
          <p:cNvPr id="3" name="Sisällön paikkamerkki 2">
            <a:extLst>
              <a:ext uri="{FF2B5EF4-FFF2-40B4-BE49-F238E27FC236}">
                <a16:creationId xmlns:a16="http://schemas.microsoft.com/office/drawing/2014/main" id="{BED0BDE6-7C8D-2EED-CB9B-2D3BB523466C}"/>
              </a:ext>
            </a:extLst>
          </p:cNvPr>
          <p:cNvSpPr>
            <a:spLocks noGrp="1"/>
          </p:cNvSpPr>
          <p:nvPr>
            <p:ph idx="1"/>
          </p:nvPr>
        </p:nvSpPr>
        <p:spPr>
          <a:xfrm>
            <a:off x="677334" y="2022529"/>
            <a:ext cx="8596668" cy="4018833"/>
          </a:xfrm>
        </p:spPr>
        <p:txBody>
          <a:bodyPr>
            <a:normAutofit/>
          </a:bodyPr>
          <a:lstStyle/>
          <a:p>
            <a:pPr marL="342900" lvl="0" indent="-342900">
              <a:lnSpc>
                <a:spcPct val="107000"/>
              </a:lnSpc>
              <a:spcAft>
                <a:spcPts val="600"/>
              </a:spcAft>
              <a:buFont typeface="Symbol" pitchFamily="2" charset="2"/>
              <a:buChar char=""/>
              <a:tabLst>
                <a:tab pos="274320" algn="l"/>
              </a:tabLst>
            </a:pP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Päätä media ja tyyli jota aiot käyttää, sen jälkeen voit alkaa pohtia värejä ja sävyjä joista pidät. Onko työsi värillinen, musta-valkoinen tai ehkä niiden yhdistelmä?</a:t>
            </a:r>
          </a:p>
          <a:p>
            <a:pPr marL="342900" lvl="0" indent="-342900">
              <a:lnSpc>
                <a:spcPct val="107000"/>
              </a:lnSpc>
              <a:spcAft>
                <a:spcPts val="600"/>
              </a:spcAft>
              <a:buFont typeface="Symbol" pitchFamily="2" charset="2"/>
              <a:buChar char=""/>
              <a:tabLst>
                <a:tab pos="274320" algn="l"/>
              </a:tabLst>
            </a:pPr>
            <a:r>
              <a:rPr lang="fi-FI" b="0" i="0" u="none" strike="noStrike" dirty="0">
                <a:solidFill>
                  <a:srgbClr val="000000"/>
                </a:solidFill>
                <a:effectLst/>
                <a:latin typeface="Calibri" panose="020F0502020204030204" pitchFamily="34" charset="0"/>
                <a:cs typeface="Calibri" panose="020F0502020204030204" pitchFamily="34" charset="0"/>
              </a:rPr>
              <a:t>Kuvan sommitteluun voi käyttää esim. WIKIPEDIAN tietoa sommittelusta:  </a:t>
            </a:r>
            <a:r>
              <a:rPr lang="fi-FI" b="0" i="0" dirty="0">
                <a:solidFill>
                  <a:srgbClr val="96607D"/>
                </a:solidFill>
                <a:effectLst/>
                <a:latin typeface="Calibri" panose="020F0502020204030204" pitchFamily="34" charset="0"/>
                <a:cs typeface="Calibri" panose="020F0502020204030204" pitchFamily="34" charset="0"/>
                <a:hlinkClick r:id="rId2"/>
              </a:rPr>
              <a:t>https://fi.wikipedia.org/wiki/Sommittelu</a:t>
            </a:r>
            <a:endParaRPr lang="fi-FI" sz="1800" dirty="0">
              <a:solidFill>
                <a:srgbClr val="595959"/>
              </a:solidFill>
              <a:effectLst/>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600"/>
              </a:spcAft>
              <a:buFont typeface="Symbol" pitchFamily="2" charset="2"/>
              <a:buChar char=""/>
              <a:tabLst>
                <a:tab pos="274320" algn="l"/>
              </a:tabLst>
            </a:pP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Kun kuva on valmis ja rajattu, voit aloittaa tekstityksen suunnittelun. Tekstiä varten on suotavaa käyttää selkeää </a:t>
            </a:r>
            <a:r>
              <a:rPr lang="fi-FI" sz="1800" dirty="0" err="1">
                <a:solidFill>
                  <a:srgbClr val="595959"/>
                </a:solidFill>
                <a:effectLst/>
                <a:latin typeface="Calibri" panose="020F0502020204030204" pitchFamily="34" charset="0"/>
                <a:ea typeface="Calibri" panose="020F0502020204030204" pitchFamily="34" charset="0"/>
                <a:cs typeface="Cordia New" panose="020B0304020202020204" pitchFamily="34" charset="-34"/>
              </a:rPr>
              <a:t>boldattua</a:t>
            </a: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 fonttia, esim. </a:t>
            </a:r>
            <a:r>
              <a:rPr lang="fi-FI" sz="1800" b="1" dirty="0" err="1">
                <a:solidFill>
                  <a:srgbClr val="595959"/>
                </a:solidFill>
                <a:effectLst/>
                <a:latin typeface="Arial" panose="020B0604020202020204" pitchFamily="34" charset="0"/>
                <a:ea typeface="Calibri" panose="020F0502020204030204" pitchFamily="34" charset="0"/>
                <a:cs typeface="Cordia New" panose="020B0304020202020204" pitchFamily="34" charset="-34"/>
              </a:rPr>
              <a:t>Arial</a:t>
            </a:r>
            <a:r>
              <a:rPr lang="fi-FI" sz="1800" b="1" dirty="0">
                <a:solidFill>
                  <a:srgbClr val="595959"/>
                </a:solidFill>
                <a:effectLst/>
                <a:latin typeface="Arial" panose="020B0604020202020204" pitchFamily="34" charset="0"/>
                <a:ea typeface="Calibri" panose="020F0502020204030204" pitchFamily="34" charset="0"/>
                <a:cs typeface="Cordia New" panose="020B0304020202020204" pitchFamily="34" charset="-34"/>
              </a:rPr>
              <a:t> </a:t>
            </a:r>
            <a:r>
              <a:rPr lang="fi-FI" sz="1800" b="1" dirty="0" err="1">
                <a:solidFill>
                  <a:srgbClr val="595959"/>
                </a:solidFill>
                <a:effectLst/>
                <a:latin typeface="Arial" panose="020B0604020202020204" pitchFamily="34" charset="0"/>
                <a:ea typeface="Calibri" panose="020F0502020204030204" pitchFamily="34" charset="0"/>
                <a:cs typeface="Cordia New" panose="020B0304020202020204" pitchFamily="34" charset="-34"/>
              </a:rPr>
              <a:t>boldattu</a:t>
            </a:r>
            <a:r>
              <a:rPr lang="fi-FI" sz="1800" b="1" dirty="0">
                <a:solidFill>
                  <a:srgbClr val="595959"/>
                </a:solidFill>
                <a:effectLst/>
                <a:latin typeface="Arial" panose="020B0604020202020204" pitchFamily="34" charset="0"/>
                <a:ea typeface="Calibri" panose="020F0502020204030204" pitchFamily="34" charset="0"/>
                <a:cs typeface="Cordia New" panose="020B0304020202020204" pitchFamily="34" charset="-34"/>
              </a:rPr>
              <a:t>: KIRJAILIJA X </a:t>
            </a:r>
            <a:r>
              <a:rPr lang="fi-FI" sz="1800" dirty="0">
                <a:solidFill>
                  <a:srgbClr val="595959"/>
                </a:solidFill>
                <a:effectLst/>
                <a:latin typeface="Calibri" panose="020F0502020204030204" pitchFamily="34" charset="0"/>
                <a:ea typeface="Calibri" panose="020F0502020204030204" pitchFamily="34" charset="0"/>
                <a:cs typeface="Calibri" panose="020F0502020204030204" pitchFamily="34" charset="0"/>
              </a:rPr>
              <a:t>tai </a:t>
            </a:r>
            <a:r>
              <a:rPr lang="fi-FI" sz="1800" b="1" dirty="0" err="1">
                <a:solidFill>
                  <a:srgbClr val="595959"/>
                </a:solidFill>
                <a:effectLst/>
                <a:latin typeface="Calibri" panose="020F0502020204030204" pitchFamily="34" charset="0"/>
                <a:ea typeface="Calibri" panose="020F0502020204030204" pitchFamily="34" charset="0"/>
                <a:cs typeface="Calibri" panose="020F0502020204030204" pitchFamily="34" charset="0"/>
              </a:rPr>
              <a:t>Calibri</a:t>
            </a:r>
            <a:r>
              <a:rPr lang="fi-FI" sz="1800" b="1" dirty="0">
                <a:solidFill>
                  <a:srgbClr val="595959"/>
                </a:solidFill>
                <a:effectLst/>
                <a:latin typeface="Calibri" panose="020F0502020204030204" pitchFamily="34" charset="0"/>
                <a:ea typeface="Calibri" panose="020F0502020204030204" pitchFamily="34" charset="0"/>
                <a:cs typeface="Calibri" panose="020F0502020204030204" pitchFamily="34" charset="0"/>
              </a:rPr>
              <a:t> </a:t>
            </a:r>
            <a:r>
              <a:rPr lang="fi-FI" sz="1800" b="1" dirty="0" err="1">
                <a:solidFill>
                  <a:srgbClr val="595959"/>
                </a:solidFill>
                <a:effectLst/>
                <a:latin typeface="Calibri" panose="020F0502020204030204" pitchFamily="34" charset="0"/>
                <a:ea typeface="Calibri" panose="020F0502020204030204" pitchFamily="34" charset="0"/>
                <a:cs typeface="Calibri" panose="020F0502020204030204" pitchFamily="34" charset="0"/>
              </a:rPr>
              <a:t>boldattu</a:t>
            </a:r>
            <a:r>
              <a:rPr lang="fi-FI" sz="1800" b="1" dirty="0">
                <a:solidFill>
                  <a:srgbClr val="595959"/>
                </a:solidFill>
                <a:effectLst/>
                <a:latin typeface="Calibri" panose="020F0502020204030204" pitchFamily="34" charset="0"/>
                <a:ea typeface="Calibri" panose="020F0502020204030204" pitchFamily="34" charset="0"/>
                <a:cs typeface="Calibri" panose="020F0502020204030204" pitchFamily="34" charset="0"/>
              </a:rPr>
              <a:t>: Kirjan Nimi Y. </a:t>
            </a:r>
            <a:r>
              <a:rPr lang="fi-FI" sz="1800" dirty="0">
                <a:solidFill>
                  <a:srgbClr val="595959"/>
                </a:solidFill>
                <a:effectLst/>
                <a:latin typeface="Calibri" panose="020F0502020204030204" pitchFamily="34" charset="0"/>
                <a:ea typeface="Calibri" panose="020F0502020204030204" pitchFamily="34" charset="0"/>
                <a:cs typeface="Calibri" panose="020F0502020204030204" pitchFamily="34" charset="0"/>
              </a:rPr>
              <a:t>Pääasia että teksti on selkeä ja erottuu taustasta hyvin. Jos teet tekstin mustalla, on hyvä vaalentaa kohta johon teksti tulee. Tummalle taustalle voi taas sopia hyvin valkoinen teksti. Keskitä teksti ja tekijän nimi. ISBN-numero annetaan töille jotka menevät kaupalliseen levitykseen ja se voidaan lisätä jälkikäteen.</a:t>
            </a:r>
            <a:endPar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endParaRPr>
          </a:p>
          <a:p>
            <a:endParaRPr lang="fi-FI" dirty="0"/>
          </a:p>
        </p:txBody>
      </p:sp>
      <p:sp>
        <p:nvSpPr>
          <p:cNvPr id="6" name="Dian numeron paikkamerkki 5">
            <a:extLst>
              <a:ext uri="{FF2B5EF4-FFF2-40B4-BE49-F238E27FC236}">
                <a16:creationId xmlns:a16="http://schemas.microsoft.com/office/drawing/2014/main" id="{56729F47-ABE3-805B-9B23-320352B60717}"/>
              </a:ext>
            </a:extLst>
          </p:cNvPr>
          <p:cNvSpPr>
            <a:spLocks noGrp="1"/>
          </p:cNvSpPr>
          <p:nvPr>
            <p:ph type="sldNum" sz="quarter" idx="12"/>
          </p:nvPr>
        </p:nvSpPr>
        <p:spPr/>
        <p:txBody>
          <a:bodyPr/>
          <a:lstStyle/>
          <a:p>
            <a:fld id="{D57F1E4F-1CFF-5643-939E-217C01CDF565}" type="slidenum">
              <a:rPr lang="en-US" smtClean="0"/>
              <a:pPr/>
              <a:t>4</a:t>
            </a:fld>
            <a:endParaRPr lang="en-US" dirty="0"/>
          </a:p>
        </p:txBody>
      </p:sp>
      <p:pic>
        <p:nvPicPr>
          <p:cNvPr id="4" name="Kuva 3" descr="Kuva, joka sisältää kohteen teksti, Fontti, Grafiikka, graafinen suunnittelu">
            <a:extLst>
              <a:ext uri="{FF2B5EF4-FFF2-40B4-BE49-F238E27FC236}">
                <a16:creationId xmlns:a16="http://schemas.microsoft.com/office/drawing/2014/main" id="{B949A9AD-E1F5-54B8-A0BA-21FF1CDB02E3}"/>
              </a:ext>
            </a:extLst>
          </p:cNvPr>
          <p:cNvPicPr>
            <a:picLocks noChangeAspect="1"/>
          </p:cNvPicPr>
          <p:nvPr/>
        </p:nvPicPr>
        <p:blipFill>
          <a:blip r:embed="rId3"/>
          <a:stretch>
            <a:fillRect/>
          </a:stretch>
        </p:blipFill>
        <p:spPr>
          <a:xfrm>
            <a:off x="7972589" y="5115954"/>
            <a:ext cx="4209579" cy="1437872"/>
          </a:xfrm>
          <a:prstGeom prst="rect">
            <a:avLst/>
          </a:prstGeom>
        </p:spPr>
      </p:pic>
    </p:spTree>
    <p:extLst>
      <p:ext uri="{BB962C8B-B14F-4D97-AF65-F5344CB8AC3E}">
        <p14:creationId xmlns:p14="http://schemas.microsoft.com/office/powerpoint/2010/main" val="327996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D9A2A36-1559-962C-F71B-3564B6689639}"/>
              </a:ext>
            </a:extLst>
          </p:cNvPr>
          <p:cNvSpPr>
            <a:spLocks noGrp="1"/>
          </p:cNvSpPr>
          <p:nvPr>
            <p:ph type="title"/>
          </p:nvPr>
        </p:nvSpPr>
        <p:spPr/>
        <p:txBody>
          <a:bodyPr/>
          <a:lstStyle/>
          <a:p>
            <a:r>
              <a:rPr lang="fi-FI" dirty="0">
                <a:solidFill>
                  <a:schemeClr val="accent2">
                    <a:lumMod val="75000"/>
                  </a:schemeClr>
                </a:solidFill>
              </a:rPr>
              <a:t>Äänikirjan kansikuva</a:t>
            </a:r>
            <a:endParaRPr lang="fi-FI" dirty="0"/>
          </a:p>
        </p:txBody>
      </p:sp>
      <p:sp>
        <p:nvSpPr>
          <p:cNvPr id="3" name="Sisällön paikkamerkki 2">
            <a:extLst>
              <a:ext uri="{FF2B5EF4-FFF2-40B4-BE49-F238E27FC236}">
                <a16:creationId xmlns:a16="http://schemas.microsoft.com/office/drawing/2014/main" id="{04E17CBC-8B45-D10E-254A-F0DAF3683352}"/>
              </a:ext>
            </a:extLst>
          </p:cNvPr>
          <p:cNvSpPr>
            <a:spLocks noGrp="1"/>
          </p:cNvSpPr>
          <p:nvPr>
            <p:ph idx="1"/>
          </p:nvPr>
        </p:nvSpPr>
        <p:spPr>
          <a:xfrm>
            <a:off x="615340" y="1930400"/>
            <a:ext cx="8596668" cy="3880773"/>
          </a:xfrm>
        </p:spPr>
        <p:txBody>
          <a:bodyPr/>
          <a:lstStyle/>
          <a:p>
            <a:pPr marL="342900" lvl="0" indent="-342900">
              <a:lnSpc>
                <a:spcPct val="107000"/>
              </a:lnSpc>
              <a:spcAft>
                <a:spcPts val="600"/>
              </a:spcAft>
              <a:buFont typeface="Symbol" pitchFamily="2" charset="2"/>
              <a:buChar char=""/>
              <a:tabLst>
                <a:tab pos="274320" algn="l"/>
              </a:tabLst>
            </a:pPr>
            <a:r>
              <a:rPr lang="fi-FI" sz="1800" dirty="0">
                <a:solidFill>
                  <a:srgbClr val="595959"/>
                </a:solidFill>
                <a:effectLst/>
                <a:latin typeface="Calibri" panose="020F0502020204030204" pitchFamily="34" charset="0"/>
                <a:ea typeface="Calibri" panose="020F0502020204030204" pitchFamily="34" charset="0"/>
                <a:cs typeface="Calibri" panose="020F0502020204030204" pitchFamily="34" charset="0"/>
              </a:rPr>
              <a:t>On makuasia mainitaanko kannessa ensin kirjailija ja sitten teos tai toisinpäin</a:t>
            </a:r>
            <a:r>
              <a:rPr lang="fi-FI" dirty="0">
                <a:solidFill>
                  <a:srgbClr val="595959"/>
                </a:solidFill>
                <a:latin typeface="Calibri" panose="020F0502020204030204" pitchFamily="34" charset="0"/>
                <a:ea typeface="Calibri" panose="020F0502020204030204" pitchFamily="34" charset="0"/>
                <a:cs typeface="Calibri" panose="020F0502020204030204" pitchFamily="34" charset="0"/>
              </a:rPr>
              <a:t>.</a:t>
            </a:r>
            <a:r>
              <a:rPr lang="fi-FI" sz="1800" dirty="0">
                <a:solidFill>
                  <a:srgbClr val="595959"/>
                </a:solidFill>
                <a:effectLst/>
                <a:latin typeface="Calibri" panose="020F0502020204030204" pitchFamily="34" charset="0"/>
                <a:ea typeface="Calibri" panose="020F0502020204030204" pitchFamily="34" charset="0"/>
                <a:cs typeface="Calibri" panose="020F0502020204030204" pitchFamily="34" charset="0"/>
              </a:rPr>
              <a:t> Grafiikassa puhutaan digitaalisessa ympäristössä saavutettavuudesta, ja se tarkoittaa esim. sitä, että tekstit ja kuvat ovat kontrastiltaan ja väreiltään selkeästi nähtävissä. Tähän on olemassa mittareita, joilla voi saavutettavuutta tarkistaa.</a:t>
            </a:r>
            <a:endPar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endParaRPr>
          </a:p>
          <a:p>
            <a:pPr marL="342900" lvl="0" indent="-342900">
              <a:lnSpc>
                <a:spcPct val="107000"/>
              </a:lnSpc>
              <a:spcAft>
                <a:spcPts val="600"/>
              </a:spcAft>
              <a:buFont typeface="Symbol" pitchFamily="2" charset="2"/>
              <a:buChar char=""/>
              <a:tabLst>
                <a:tab pos="274320" algn="l"/>
              </a:tabLst>
            </a:pP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Jos haluat lukea saavutettavuudesta lisää: </a:t>
            </a:r>
            <a:r>
              <a:rPr lang="fi-FI" sz="1800" u="sng" dirty="0">
                <a:solidFill>
                  <a:srgbClr val="595959"/>
                </a:solidFill>
                <a:effectLst/>
                <a:latin typeface="Calibri" panose="020F0502020204030204" pitchFamily="34" charset="0"/>
                <a:ea typeface="Calibri" panose="020F0502020204030204" pitchFamily="34" charset="0"/>
                <a:cs typeface="Cordia New" panose="020B0304020202020204" pitchFamily="34" charset="-34"/>
                <a:hlinkClick r:id="rId2"/>
              </a:rPr>
              <a:t>https://papunet.net/saavutettavuus/miksi-saavutettava/</a:t>
            </a: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 </a:t>
            </a:r>
          </a:p>
          <a:p>
            <a:pPr marL="342900" lvl="0" indent="-342900">
              <a:lnSpc>
                <a:spcPct val="107000"/>
              </a:lnSpc>
              <a:spcAft>
                <a:spcPts val="600"/>
              </a:spcAft>
              <a:buFont typeface="Symbol" pitchFamily="2" charset="2"/>
              <a:buChar char=""/>
              <a:tabLst>
                <a:tab pos="274320" algn="l"/>
              </a:tabLst>
            </a:pP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Työkalu kontrastin tarkistamiseen: </a:t>
            </a:r>
            <a:r>
              <a:rPr lang="fi-FI" sz="1800" u="sng" dirty="0">
                <a:solidFill>
                  <a:srgbClr val="1155CC"/>
                </a:solidFill>
                <a:effectLst/>
                <a:latin typeface="Arial" panose="020B0604020202020204" pitchFamily="34" charset="0"/>
                <a:ea typeface="Calibri" panose="020F0502020204030204" pitchFamily="34" charset="0"/>
                <a:cs typeface="Cordia New" panose="020B0304020202020204" pitchFamily="34" charset="-34"/>
                <a:hlinkClick r:id="rId3"/>
              </a:rPr>
              <a:t>https://webaim.org/resources/contrastchecker/</a:t>
            </a:r>
            <a:endPar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endParaRPr>
          </a:p>
          <a:p>
            <a:endParaRPr lang="fi-FI" dirty="0"/>
          </a:p>
        </p:txBody>
      </p:sp>
      <p:sp>
        <p:nvSpPr>
          <p:cNvPr id="6" name="Dian numeron paikkamerkki 5">
            <a:extLst>
              <a:ext uri="{FF2B5EF4-FFF2-40B4-BE49-F238E27FC236}">
                <a16:creationId xmlns:a16="http://schemas.microsoft.com/office/drawing/2014/main" id="{31392C29-5449-B5EE-9F9F-178AEA22F529}"/>
              </a:ext>
            </a:extLst>
          </p:cNvPr>
          <p:cNvSpPr>
            <a:spLocks noGrp="1"/>
          </p:cNvSpPr>
          <p:nvPr>
            <p:ph type="sldNum" sz="quarter" idx="12"/>
          </p:nvPr>
        </p:nvSpPr>
        <p:spPr/>
        <p:txBody>
          <a:bodyPr/>
          <a:lstStyle/>
          <a:p>
            <a:fld id="{D57F1E4F-1CFF-5643-939E-217C01CDF565}" type="slidenum">
              <a:rPr lang="en-US" smtClean="0"/>
              <a:pPr/>
              <a:t>5</a:t>
            </a:fld>
            <a:endParaRPr lang="en-US" dirty="0"/>
          </a:p>
        </p:txBody>
      </p:sp>
      <p:pic>
        <p:nvPicPr>
          <p:cNvPr id="4" name="Kuva 3" descr="Kuva, joka sisältää kohteen teksti, Fontti, Grafiikka, graafinen suunnittelu">
            <a:extLst>
              <a:ext uri="{FF2B5EF4-FFF2-40B4-BE49-F238E27FC236}">
                <a16:creationId xmlns:a16="http://schemas.microsoft.com/office/drawing/2014/main" id="{1FEE4223-DAE4-2D90-710E-A43415DDBEC1}"/>
              </a:ext>
            </a:extLst>
          </p:cNvPr>
          <p:cNvPicPr>
            <a:picLocks noChangeAspect="1"/>
          </p:cNvPicPr>
          <p:nvPr/>
        </p:nvPicPr>
        <p:blipFill>
          <a:blip r:embed="rId4"/>
          <a:stretch>
            <a:fillRect/>
          </a:stretch>
        </p:blipFill>
        <p:spPr>
          <a:xfrm>
            <a:off x="7972589" y="5115954"/>
            <a:ext cx="4209579" cy="1437872"/>
          </a:xfrm>
          <a:prstGeom prst="rect">
            <a:avLst/>
          </a:prstGeom>
        </p:spPr>
      </p:pic>
    </p:spTree>
    <p:extLst>
      <p:ext uri="{BB962C8B-B14F-4D97-AF65-F5344CB8AC3E}">
        <p14:creationId xmlns:p14="http://schemas.microsoft.com/office/powerpoint/2010/main" val="24919089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C052704-4F24-E2F4-05B1-60AAD6FCD5C7}"/>
              </a:ext>
            </a:extLst>
          </p:cNvPr>
          <p:cNvSpPr>
            <a:spLocks noGrp="1"/>
          </p:cNvSpPr>
          <p:nvPr>
            <p:ph type="title"/>
          </p:nvPr>
        </p:nvSpPr>
        <p:spPr>
          <a:xfrm>
            <a:off x="677334" y="609600"/>
            <a:ext cx="8596668" cy="746502"/>
          </a:xfrm>
        </p:spPr>
        <p:txBody>
          <a:bodyPr/>
          <a:lstStyle/>
          <a:p>
            <a:r>
              <a:rPr lang="fi-FI" dirty="0">
                <a:solidFill>
                  <a:schemeClr val="accent2">
                    <a:lumMod val="75000"/>
                  </a:schemeClr>
                </a:solidFill>
              </a:rPr>
              <a:t>Äänitysprosessi</a:t>
            </a:r>
          </a:p>
        </p:txBody>
      </p:sp>
      <p:sp>
        <p:nvSpPr>
          <p:cNvPr id="7" name="Dian numeron paikkamerkki 6">
            <a:extLst>
              <a:ext uri="{FF2B5EF4-FFF2-40B4-BE49-F238E27FC236}">
                <a16:creationId xmlns:a16="http://schemas.microsoft.com/office/drawing/2014/main" id="{D6452C16-6FED-B900-D878-DB62320FE188}"/>
              </a:ext>
            </a:extLst>
          </p:cNvPr>
          <p:cNvSpPr>
            <a:spLocks noGrp="1"/>
          </p:cNvSpPr>
          <p:nvPr>
            <p:ph type="sldNum" sz="quarter" idx="12"/>
          </p:nvPr>
        </p:nvSpPr>
        <p:spPr/>
        <p:txBody>
          <a:bodyPr/>
          <a:lstStyle/>
          <a:p>
            <a:fld id="{D57F1E4F-1CFF-5643-939E-217C01CDF565}" type="slidenum">
              <a:rPr lang="en-US" smtClean="0"/>
              <a:pPr/>
              <a:t>6</a:t>
            </a:fld>
            <a:endParaRPr lang="en-US" dirty="0"/>
          </a:p>
        </p:txBody>
      </p:sp>
      <p:sp>
        <p:nvSpPr>
          <p:cNvPr id="6" name="Tekstiruutu 5">
            <a:extLst>
              <a:ext uri="{FF2B5EF4-FFF2-40B4-BE49-F238E27FC236}">
                <a16:creationId xmlns:a16="http://schemas.microsoft.com/office/drawing/2014/main" id="{B6DA6337-CA03-E01A-3235-E4F870420ED1}"/>
              </a:ext>
            </a:extLst>
          </p:cNvPr>
          <p:cNvSpPr txBox="1"/>
          <p:nvPr/>
        </p:nvSpPr>
        <p:spPr>
          <a:xfrm>
            <a:off x="1007390" y="1766805"/>
            <a:ext cx="7377193" cy="3789435"/>
          </a:xfrm>
          <a:prstGeom prst="rect">
            <a:avLst/>
          </a:prstGeom>
          <a:noFill/>
        </p:spPr>
        <p:txBody>
          <a:bodyPr wrap="square" rtlCol="0">
            <a:spAutoFit/>
          </a:bodyPr>
          <a:lstStyle/>
          <a:p>
            <a:pPr marL="342900" lvl="0" indent="-342900">
              <a:lnSpc>
                <a:spcPct val="107000"/>
              </a:lnSpc>
              <a:spcAft>
                <a:spcPts val="600"/>
              </a:spcAft>
              <a:buFont typeface="Symbol" pitchFamily="2" charset="2"/>
              <a:buChar char=""/>
              <a:tabLst>
                <a:tab pos="274320" algn="l"/>
              </a:tabLst>
            </a:pP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Ennen kuin aloitat äänittämisen, tutustu äänikirjan sisältöön: onko siinä vaikeasti lausuttavia tai vieraskielisiä sanoja. Selvitä lausuminen, että se tulee oikein. Tässä on Googlen kääntäjän puhe-apuri hyvä opastaja.</a:t>
            </a:r>
          </a:p>
          <a:p>
            <a:pPr marL="342900" lvl="0" indent="-342900">
              <a:lnSpc>
                <a:spcPct val="107000"/>
              </a:lnSpc>
              <a:spcAft>
                <a:spcPts val="600"/>
              </a:spcAft>
              <a:buFont typeface="Symbol" pitchFamily="2" charset="2"/>
              <a:buChar char=""/>
              <a:tabLst>
                <a:tab pos="274320" algn="l"/>
              </a:tabLst>
            </a:pP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Mikäli koululla ei ole käytössä äänitykseen sopivaa ohjelmistoa, suosittelen Apple-käyttäjille koneesta valmiina löytyvää ”Band in a box”-ohjelmaa ja PC/ Windows käyttöön sopivaa ilmaista ja helppoa ”Audacity”-ohjelmaa, (valitse asennuksessa 32- tai 64- bit versio koneesta riippuen, EI HUB-versiota).. Näihin löytyy runsaasti ohjeita YouTubesta. Audacity ei vaadi kirjautumista joten se on helppo ja turvallinen ottaa käyttöön. Chromebookille löytyy myös ohjelmia kuten </a:t>
            </a:r>
            <a:r>
              <a:rPr lang="en-US" dirty="0">
                <a:hlinkClick r:id="rId2"/>
              </a:rPr>
              <a:t>Web Apps by 123apps - Edit, Convert, Create</a:t>
            </a:r>
            <a:endPar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endParaRPr>
          </a:p>
          <a:p>
            <a:pPr marL="342900" lvl="0" indent="-342900">
              <a:lnSpc>
                <a:spcPct val="107000"/>
              </a:lnSpc>
              <a:spcAft>
                <a:spcPts val="600"/>
              </a:spcAft>
              <a:buFont typeface="Symbol" pitchFamily="2" charset="2"/>
              <a:buChar char=""/>
              <a:tabLst>
                <a:tab pos="274320" algn="l"/>
              </a:tabLst>
            </a:pP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Nyt voit aloittaa äänittämisen käyttämälläsi päätelaitteella...</a:t>
            </a:r>
          </a:p>
        </p:txBody>
      </p:sp>
      <p:pic>
        <p:nvPicPr>
          <p:cNvPr id="8" name="Kuva 7" descr="Kuva, joka sisältää kohteen teksti, Fontti, Grafiikka, graafinen suunnittelu">
            <a:extLst>
              <a:ext uri="{FF2B5EF4-FFF2-40B4-BE49-F238E27FC236}">
                <a16:creationId xmlns:a16="http://schemas.microsoft.com/office/drawing/2014/main" id="{527C8FFD-BC22-09B6-659D-D8F0AD0216A7}"/>
              </a:ext>
            </a:extLst>
          </p:cNvPr>
          <p:cNvPicPr>
            <a:picLocks noChangeAspect="1"/>
          </p:cNvPicPr>
          <p:nvPr/>
        </p:nvPicPr>
        <p:blipFill>
          <a:blip r:embed="rId3"/>
          <a:stretch>
            <a:fillRect/>
          </a:stretch>
        </p:blipFill>
        <p:spPr>
          <a:xfrm>
            <a:off x="7972589" y="5115954"/>
            <a:ext cx="4209579" cy="1437872"/>
          </a:xfrm>
          <a:prstGeom prst="rect">
            <a:avLst/>
          </a:prstGeom>
        </p:spPr>
      </p:pic>
    </p:spTree>
    <p:extLst>
      <p:ext uri="{BB962C8B-B14F-4D97-AF65-F5344CB8AC3E}">
        <p14:creationId xmlns:p14="http://schemas.microsoft.com/office/powerpoint/2010/main" val="585243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FE96945-2492-CF78-1001-6DF53DDB3D42}"/>
              </a:ext>
            </a:extLst>
          </p:cNvPr>
          <p:cNvSpPr>
            <a:spLocks noGrp="1"/>
          </p:cNvSpPr>
          <p:nvPr>
            <p:ph type="title"/>
          </p:nvPr>
        </p:nvSpPr>
        <p:spPr>
          <a:xfrm>
            <a:off x="677334" y="609600"/>
            <a:ext cx="8596668" cy="862739"/>
          </a:xfrm>
        </p:spPr>
        <p:txBody>
          <a:bodyPr/>
          <a:lstStyle/>
          <a:p>
            <a:r>
              <a:rPr lang="fi-FI" dirty="0">
                <a:solidFill>
                  <a:schemeClr val="accent2">
                    <a:lumMod val="75000"/>
                  </a:schemeClr>
                </a:solidFill>
              </a:rPr>
              <a:t>Äänitysprosessi</a:t>
            </a:r>
            <a:endParaRPr lang="fi-FI" dirty="0"/>
          </a:p>
        </p:txBody>
      </p:sp>
      <p:sp>
        <p:nvSpPr>
          <p:cNvPr id="3" name="Sisällön paikkamerkki 2">
            <a:extLst>
              <a:ext uri="{FF2B5EF4-FFF2-40B4-BE49-F238E27FC236}">
                <a16:creationId xmlns:a16="http://schemas.microsoft.com/office/drawing/2014/main" id="{8A600475-516A-2AB6-E3F0-9B5A2FEA7CB2}"/>
              </a:ext>
            </a:extLst>
          </p:cNvPr>
          <p:cNvSpPr>
            <a:spLocks noGrp="1"/>
          </p:cNvSpPr>
          <p:nvPr>
            <p:ph idx="1"/>
          </p:nvPr>
        </p:nvSpPr>
        <p:spPr>
          <a:xfrm>
            <a:off x="677334" y="1906293"/>
            <a:ext cx="8596668" cy="4135070"/>
          </a:xfrm>
        </p:spPr>
        <p:txBody>
          <a:bodyPr/>
          <a:lstStyle/>
          <a:p>
            <a:pPr marL="342900" lvl="0" indent="-342900">
              <a:lnSpc>
                <a:spcPct val="107000"/>
              </a:lnSpc>
              <a:spcAft>
                <a:spcPts val="600"/>
              </a:spcAft>
              <a:buFont typeface="Symbol" pitchFamily="2" charset="2"/>
              <a:buChar char=""/>
              <a:tabLst>
                <a:tab pos="274320" algn="l"/>
              </a:tabLst>
            </a:pP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Äänittävä laite kannattaa asettaa noin 20cm. päähän suusta, ja jos mahdollista, pehmeälle alustalle tai telineeseen. Äänitys on paras tehdä mahdollisimman äänieristetyssä tilassa jossa kaiku on minimoitu. Tilan suunnittelussa ja toteutuksessa voi käyttää mielikuvitusta ja koulussa tästä voi kehittää kivan ideariihen.</a:t>
            </a:r>
          </a:p>
          <a:p>
            <a:pPr marL="342900" lvl="0" indent="-342900">
              <a:lnSpc>
                <a:spcPct val="107000"/>
              </a:lnSpc>
              <a:spcAft>
                <a:spcPts val="600"/>
              </a:spcAft>
              <a:buFont typeface="Symbol" pitchFamily="2" charset="2"/>
              <a:buChar char=""/>
              <a:tabLst>
                <a:tab pos="274320" algn="l"/>
              </a:tabLst>
            </a:pP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Puhelimet äänittävät yleensä MP3-tiedostoa, ja se on hyvä ja sopivan pienikokoinen formaatti äänikirjalle. Äänitetty tiedosto viedään tietokoneen editointiohjelmaan ja siellä lisätään halutessa esim. häiriönpoisto-, kompressointi-, </a:t>
            </a:r>
            <a:r>
              <a:rPr lang="fi-FI" sz="1800" dirty="0" err="1">
                <a:solidFill>
                  <a:srgbClr val="595959"/>
                </a:solidFill>
                <a:effectLst/>
                <a:latin typeface="Calibri" panose="020F0502020204030204" pitchFamily="34" charset="0"/>
                <a:ea typeface="Calibri" panose="020F0502020204030204" pitchFamily="34" charset="0"/>
                <a:cs typeface="Cordia New" panose="020B0304020202020204" pitchFamily="34" charset="-34"/>
              </a:rPr>
              <a:t>ekvalisointi</a:t>
            </a: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 ym. efektejä, joilla ääni saadaan mahdollisimman tasalaatuiseksi ja lähetys- (</a:t>
            </a:r>
            <a:r>
              <a:rPr lang="fi-FI" sz="1800" dirty="0" err="1">
                <a:solidFill>
                  <a:srgbClr val="595959"/>
                </a:solidFill>
                <a:effectLst/>
                <a:latin typeface="Calibri" panose="020F0502020204030204" pitchFamily="34" charset="0"/>
                <a:ea typeface="Calibri" panose="020F0502020204030204" pitchFamily="34" charset="0"/>
                <a:cs typeface="Cordia New" panose="020B0304020202020204" pitchFamily="34" charset="-34"/>
              </a:rPr>
              <a:t>brodcasting</a:t>
            </a: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 kelpoiseksi. Näihin efekteihin kannattaa tutustua </a:t>
            </a:r>
            <a:r>
              <a:rPr lang="fi-FI" dirty="0">
                <a:solidFill>
                  <a:srgbClr val="595959"/>
                </a:solidFill>
                <a:latin typeface="Calibri" panose="020F0502020204030204" pitchFamily="34" charset="0"/>
                <a:ea typeface="Calibri" panose="020F0502020204030204" pitchFamily="34" charset="0"/>
                <a:cs typeface="Cordia New" panose="020B0304020202020204" pitchFamily="34" charset="-34"/>
              </a:rPr>
              <a:t>audio-ohjelman </a:t>
            </a: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ohjevideoissa. Oikeat säädöt löytyvät varmasti kun asiaa hieman tutkii. Tästä opista on hyötyä erityisesti jos aloittaa podcastien teon.</a:t>
            </a:r>
          </a:p>
          <a:p>
            <a:endParaRPr lang="fi-FI" dirty="0"/>
          </a:p>
        </p:txBody>
      </p:sp>
      <p:sp>
        <p:nvSpPr>
          <p:cNvPr id="4" name="Dian numeron paikkamerkki 3">
            <a:extLst>
              <a:ext uri="{FF2B5EF4-FFF2-40B4-BE49-F238E27FC236}">
                <a16:creationId xmlns:a16="http://schemas.microsoft.com/office/drawing/2014/main" id="{830DF309-E20E-8CA3-E029-B096B72CD5BE}"/>
              </a:ext>
            </a:extLst>
          </p:cNvPr>
          <p:cNvSpPr>
            <a:spLocks noGrp="1"/>
          </p:cNvSpPr>
          <p:nvPr>
            <p:ph type="sldNum" sz="quarter" idx="12"/>
          </p:nvPr>
        </p:nvSpPr>
        <p:spPr/>
        <p:txBody>
          <a:bodyPr/>
          <a:lstStyle/>
          <a:p>
            <a:fld id="{D57F1E4F-1CFF-5643-939E-217C01CDF565}" type="slidenum">
              <a:rPr lang="en-US" smtClean="0"/>
              <a:pPr/>
              <a:t>7</a:t>
            </a:fld>
            <a:endParaRPr lang="en-US" dirty="0"/>
          </a:p>
        </p:txBody>
      </p:sp>
      <p:pic>
        <p:nvPicPr>
          <p:cNvPr id="5" name="Kuva 4" descr="Kuva, joka sisältää kohteen teksti, Fontti, Grafiikka, graafinen suunnittelu">
            <a:extLst>
              <a:ext uri="{FF2B5EF4-FFF2-40B4-BE49-F238E27FC236}">
                <a16:creationId xmlns:a16="http://schemas.microsoft.com/office/drawing/2014/main" id="{4F83BA65-719D-9FCD-BC70-59A1C14386AA}"/>
              </a:ext>
            </a:extLst>
          </p:cNvPr>
          <p:cNvPicPr>
            <a:picLocks noChangeAspect="1"/>
          </p:cNvPicPr>
          <p:nvPr/>
        </p:nvPicPr>
        <p:blipFill>
          <a:blip r:embed="rId2"/>
          <a:stretch>
            <a:fillRect/>
          </a:stretch>
        </p:blipFill>
        <p:spPr>
          <a:xfrm>
            <a:off x="7972589" y="5115954"/>
            <a:ext cx="4209579" cy="1437872"/>
          </a:xfrm>
          <a:prstGeom prst="rect">
            <a:avLst/>
          </a:prstGeom>
        </p:spPr>
      </p:pic>
    </p:spTree>
    <p:extLst>
      <p:ext uri="{BB962C8B-B14F-4D97-AF65-F5344CB8AC3E}">
        <p14:creationId xmlns:p14="http://schemas.microsoft.com/office/powerpoint/2010/main" val="3875284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6ED794E-EC6E-BD75-A655-719898964747}"/>
              </a:ext>
            </a:extLst>
          </p:cNvPr>
          <p:cNvSpPr>
            <a:spLocks noGrp="1"/>
          </p:cNvSpPr>
          <p:nvPr>
            <p:ph type="title"/>
          </p:nvPr>
        </p:nvSpPr>
        <p:spPr/>
        <p:txBody>
          <a:bodyPr/>
          <a:lstStyle/>
          <a:p>
            <a:r>
              <a:rPr lang="fi-FI" dirty="0">
                <a:solidFill>
                  <a:schemeClr val="accent2">
                    <a:lumMod val="75000"/>
                  </a:schemeClr>
                </a:solidFill>
              </a:rPr>
              <a:t>Äänikirjan editointi</a:t>
            </a:r>
          </a:p>
        </p:txBody>
      </p:sp>
      <p:sp>
        <p:nvSpPr>
          <p:cNvPr id="7" name="Dian numeron paikkamerkki 6">
            <a:extLst>
              <a:ext uri="{FF2B5EF4-FFF2-40B4-BE49-F238E27FC236}">
                <a16:creationId xmlns:a16="http://schemas.microsoft.com/office/drawing/2014/main" id="{8CFF31D0-E720-A238-7CAF-C1F5B1AD7F47}"/>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
        <p:nvSpPr>
          <p:cNvPr id="3" name="Tekstiruutu 2">
            <a:extLst>
              <a:ext uri="{FF2B5EF4-FFF2-40B4-BE49-F238E27FC236}">
                <a16:creationId xmlns:a16="http://schemas.microsoft.com/office/drawing/2014/main" id="{BCD4617D-824F-8922-FABA-782D33B2BB82}"/>
              </a:ext>
            </a:extLst>
          </p:cNvPr>
          <p:cNvSpPr txBox="1"/>
          <p:nvPr/>
        </p:nvSpPr>
        <p:spPr>
          <a:xfrm>
            <a:off x="1115877" y="2177511"/>
            <a:ext cx="7121471" cy="3570016"/>
          </a:xfrm>
          <a:prstGeom prst="rect">
            <a:avLst/>
          </a:prstGeom>
          <a:noFill/>
        </p:spPr>
        <p:txBody>
          <a:bodyPr wrap="square" rtlCol="0">
            <a:spAutoFit/>
          </a:bodyPr>
          <a:lstStyle/>
          <a:p>
            <a:pPr marL="342900" lvl="0" indent="-342900">
              <a:lnSpc>
                <a:spcPct val="107000"/>
              </a:lnSpc>
              <a:spcAft>
                <a:spcPts val="600"/>
              </a:spcAft>
              <a:buFont typeface="Symbol" pitchFamily="2" charset="2"/>
              <a:buChar char=""/>
              <a:tabLst>
                <a:tab pos="274320" algn="l"/>
              </a:tabLst>
            </a:pP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Kun ääni on käsitelty esim. </a:t>
            </a:r>
            <a:r>
              <a:rPr lang="fi-FI" sz="1800" dirty="0" err="1">
                <a:solidFill>
                  <a:srgbClr val="595959"/>
                </a:solidFill>
                <a:effectLst/>
                <a:latin typeface="Calibri" panose="020F0502020204030204" pitchFamily="34" charset="0"/>
                <a:ea typeface="Calibri" panose="020F0502020204030204" pitchFamily="34" charset="0"/>
                <a:cs typeface="Cordia New" panose="020B0304020202020204" pitchFamily="34" charset="-34"/>
              </a:rPr>
              <a:t>Audacityssä</a:t>
            </a: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 se ”</a:t>
            </a:r>
            <a:r>
              <a:rPr lang="fi-FI" sz="1800" dirty="0" err="1">
                <a:solidFill>
                  <a:srgbClr val="595959"/>
                </a:solidFill>
                <a:effectLst/>
                <a:latin typeface="Calibri" panose="020F0502020204030204" pitchFamily="34" charset="0"/>
                <a:ea typeface="Calibri" panose="020F0502020204030204" pitchFamily="34" charset="0"/>
                <a:cs typeface="Cordia New" panose="020B0304020202020204" pitchFamily="34" charset="-34"/>
              </a:rPr>
              <a:t>exportataan</a:t>
            </a: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 eli viedään muistiin oikeassa muodossa. Sopiva standardi tiedostomuoto äänikirjalle on:    </a:t>
            </a:r>
            <a:r>
              <a:rPr lang="fi-FI" sz="1800" u="sng"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MONO</a:t>
            </a: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 (ei stereo) , </a:t>
            </a:r>
            <a:r>
              <a:rPr lang="fi-FI" sz="1800" u="sng"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16bit, 44100Hz</a:t>
            </a: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 Nämä arvot ovat riittäviä kun äänikirja viedään MP3-tiedostoksi äänikirjoille nimettyyn kansioon, jonne kerätään yhteiset työt. </a:t>
            </a:r>
          </a:p>
          <a:p>
            <a:pPr marL="342900" lvl="0" indent="-342900">
              <a:lnSpc>
                <a:spcPct val="107000"/>
              </a:lnSpc>
              <a:spcAft>
                <a:spcPts val="600"/>
              </a:spcAft>
              <a:buFont typeface="Symbol" pitchFamily="2" charset="2"/>
              <a:buChar char=""/>
              <a:tabLst>
                <a:tab pos="274320" algn="l"/>
              </a:tabLst>
            </a:pP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Kannattaa nimetä tiedostot seuraavalla tavalla: Tekijä, teoksen nimi ja mahdollisesti tyylisuunta jota teos edustaa. (Novelli, runo, lyriikka, kolumni tai artikkeli…). Myös lukija kirjataan samalla.</a:t>
            </a:r>
          </a:p>
          <a:p>
            <a:pPr marL="342900" lvl="0" indent="-342900">
              <a:lnSpc>
                <a:spcPct val="107000"/>
              </a:lnSpc>
              <a:spcAft>
                <a:spcPts val="600"/>
              </a:spcAft>
              <a:buFont typeface="Symbol" pitchFamily="2" charset="2"/>
              <a:buChar char=""/>
              <a:tabLst>
                <a:tab pos="274320" algn="l"/>
              </a:tabLst>
            </a:pP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Samat yksityiskohdat pätevät siis Podcastinkin äänittämiseen. Tästä järjestetään myöhemmin erillinen kurssi.</a:t>
            </a:r>
          </a:p>
          <a:p>
            <a:pPr marL="342900" lvl="0" indent="-342900">
              <a:lnSpc>
                <a:spcPct val="107000"/>
              </a:lnSpc>
              <a:spcAft>
                <a:spcPts val="600"/>
              </a:spcAft>
              <a:buFont typeface="Symbol" pitchFamily="2" charset="2"/>
              <a:buChar char=""/>
              <a:tabLst>
                <a:tab pos="274320" algn="l"/>
              </a:tabLst>
            </a:pPr>
            <a:r>
              <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rPr>
              <a:t>Lisätietoa: </a:t>
            </a:r>
            <a:r>
              <a:rPr lang="fi-FI" sz="1800" dirty="0" err="1">
                <a:solidFill>
                  <a:srgbClr val="595959"/>
                </a:solidFill>
                <a:effectLst/>
                <a:latin typeface="Calibri" panose="020F0502020204030204" pitchFamily="34" charset="0"/>
                <a:ea typeface="Calibri" panose="020F0502020204030204" pitchFamily="34" charset="0"/>
                <a:cs typeface="Cordia New" panose="020B0304020202020204" pitchFamily="34" charset="-34"/>
              </a:rPr>
              <a:t>loadmybook@gmail.com</a:t>
            </a:r>
            <a:endParaRPr lang="fi-FI" sz="1800" dirty="0">
              <a:solidFill>
                <a:srgbClr val="595959"/>
              </a:solidFill>
              <a:effectLst/>
              <a:latin typeface="Calibri" panose="020F0502020204030204" pitchFamily="34" charset="0"/>
              <a:ea typeface="Calibri" panose="020F0502020204030204" pitchFamily="34" charset="0"/>
              <a:cs typeface="Cordia New" panose="020B0304020202020204" pitchFamily="34" charset="-34"/>
            </a:endParaRPr>
          </a:p>
        </p:txBody>
      </p:sp>
      <p:pic>
        <p:nvPicPr>
          <p:cNvPr id="8" name="Kuva 7" descr="Kuva, joka sisältää kohteen teksti, Fontti, Grafiikka, graafinen suunnittelu">
            <a:extLst>
              <a:ext uri="{FF2B5EF4-FFF2-40B4-BE49-F238E27FC236}">
                <a16:creationId xmlns:a16="http://schemas.microsoft.com/office/drawing/2014/main" id="{83E6B9D7-6966-0707-3938-3B92A174185F}"/>
              </a:ext>
            </a:extLst>
          </p:cNvPr>
          <p:cNvPicPr>
            <a:picLocks noChangeAspect="1"/>
          </p:cNvPicPr>
          <p:nvPr/>
        </p:nvPicPr>
        <p:blipFill>
          <a:blip r:embed="rId2"/>
          <a:stretch>
            <a:fillRect/>
          </a:stretch>
        </p:blipFill>
        <p:spPr>
          <a:xfrm>
            <a:off x="7972589" y="5115954"/>
            <a:ext cx="4209579" cy="1437872"/>
          </a:xfrm>
          <a:prstGeom prst="rect">
            <a:avLst/>
          </a:prstGeom>
        </p:spPr>
      </p:pic>
    </p:spTree>
    <p:extLst>
      <p:ext uri="{BB962C8B-B14F-4D97-AF65-F5344CB8AC3E}">
        <p14:creationId xmlns:p14="http://schemas.microsoft.com/office/powerpoint/2010/main" val="3543233816"/>
      </p:ext>
    </p:extLst>
  </p:cSld>
  <p:clrMapOvr>
    <a:masterClrMapping/>
  </p:clrMapOvr>
</p:sld>
</file>

<file path=ppt/theme/theme1.xml><?xml version="1.0" encoding="utf-8"?>
<a:theme xmlns:a="http://schemas.openxmlformats.org/drawingml/2006/main" name="Pin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Pinta</Template>
  <TotalTime>9371</TotalTime>
  <Words>786</Words>
  <Application>Microsoft Office PowerPoint</Application>
  <PresentationFormat>Laajakuva</PresentationFormat>
  <Paragraphs>38</Paragraphs>
  <Slides>8</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8</vt:i4>
      </vt:variant>
    </vt:vector>
  </HeadingPairs>
  <TitlesOfParts>
    <vt:vector size="15" baseType="lpstr">
      <vt:lpstr>Aptos</vt:lpstr>
      <vt:lpstr>Arial</vt:lpstr>
      <vt:lpstr>Calibri</vt:lpstr>
      <vt:lpstr>Symbol</vt:lpstr>
      <vt:lpstr>Trebuchet MS</vt:lpstr>
      <vt:lpstr>Wingdings 3</vt:lpstr>
      <vt:lpstr>Pinta</vt:lpstr>
      <vt:lpstr>LoadMyBook äänikirjakoulutus</vt:lpstr>
      <vt:lpstr>Äänikirjan kansikuva</vt:lpstr>
      <vt:lpstr>Äänikirjan kansikuva</vt:lpstr>
      <vt:lpstr>Äänikirjan kansikuva</vt:lpstr>
      <vt:lpstr>Äänikirjan kansikuva</vt:lpstr>
      <vt:lpstr>Äänitysprosessi</vt:lpstr>
      <vt:lpstr>Äänitysprosessi</vt:lpstr>
      <vt:lpstr>Äänikirjan editointi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Minna Vahter-Kojo</dc:creator>
  <cp:lastModifiedBy>T-J Kojo</cp:lastModifiedBy>
  <cp:revision>32</cp:revision>
  <dcterms:created xsi:type="dcterms:W3CDTF">2025-03-09T17:53:24Z</dcterms:created>
  <dcterms:modified xsi:type="dcterms:W3CDTF">2025-03-17T19:04:15Z</dcterms:modified>
</cp:coreProperties>
</file>