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</p:sldIdLst>
  <p:sldSz cx="12192000" cy="6858000"/>
  <p:notesSz cx="6858000" cy="994568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74588A55-2A3B-4A2F-A366-B7A61E6FA70A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5"/>
            <p14:sldId id="266"/>
            <p14:sldId id="267"/>
          </p14:sldIdLst>
        </p14:section>
        <p14:section name="Nimetön osa" id="{F686A4BA-818E-4FD4-B43F-29968977685E}">
          <p14:sldIdLst/>
        </p14:section>
        <p14:section name="Nimetön osa" id="{983F8F8B-F0BE-4A62-A159-8A49F93DE81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35789-5698-4EB7-9F2E-18D1DA12B2AF}" type="datetimeFigureOut">
              <a:rPr lang="en-US" smtClean="0"/>
              <a:t>5/16/2017</a:t>
            </a:fld>
            <a:endParaRPr lang="en-US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A27BC-431D-4097-8C30-489AF9646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017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504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1414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9179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57084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5439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6231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1313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16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6546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2813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839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3756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092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878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093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3688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30677-132F-4DB2-A7EE-271B874DF62E}" type="datetimeFigureOut">
              <a:rPr lang="fi-FI" smtClean="0"/>
              <a:t>16.5.2017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92A1D31-82A5-4095-A1C3-DE678DFB971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743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364131" y="2319422"/>
            <a:ext cx="8915399" cy="1126283"/>
          </a:xfrm>
        </p:spPr>
        <p:txBody>
          <a:bodyPr>
            <a:normAutofit fontScale="85000" lnSpcReduction="20000"/>
          </a:bodyPr>
          <a:lstStyle/>
          <a:p>
            <a:r>
              <a:rPr lang="fi-FI" sz="4400" dirty="0" smtClean="0"/>
              <a:t>Harjoituksia II</a:t>
            </a:r>
          </a:p>
          <a:p>
            <a:r>
              <a:rPr lang="fi-FI" sz="4400" dirty="0" smtClean="0"/>
              <a:t> </a:t>
            </a:r>
            <a:endParaRPr lang="fi-FI" sz="4400" dirty="0"/>
          </a:p>
        </p:txBody>
      </p:sp>
      <p:sp>
        <p:nvSpPr>
          <p:cNvPr id="4" name="Otsikko 1"/>
          <p:cNvSpPr txBox="1">
            <a:spLocks/>
          </p:cNvSpPr>
          <p:nvPr/>
        </p:nvSpPr>
        <p:spPr>
          <a:xfrm>
            <a:off x="2514600" y="197568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659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97503" y="173944"/>
            <a:ext cx="8911687" cy="768591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dirty="0" err="1" smtClean="0"/>
              <a:t>Arvostustehtävä</a:t>
            </a:r>
            <a:r>
              <a:rPr lang="en-US" dirty="0" smtClean="0"/>
              <a:t> II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74056" y="1041008"/>
            <a:ext cx="9973994" cy="581699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/>
          </a:p>
          <a:p>
            <a:pPr lvl="0"/>
            <a:r>
              <a:rPr lang="en-US" sz="2800" b="1" dirty="0" smtClean="0">
                <a:solidFill>
                  <a:srgbClr val="C00000"/>
                </a:solidFill>
              </a:rPr>
              <a:t>2 </a:t>
            </a:r>
            <a:r>
              <a:rPr lang="en-US" sz="2800" b="1" dirty="0" err="1" smtClean="0">
                <a:solidFill>
                  <a:srgbClr val="C00000"/>
                </a:solidFill>
              </a:rPr>
              <a:t>Henkilökohtaista</a:t>
            </a:r>
            <a:endParaRPr lang="en-US" sz="2800" b="1" smtClean="0">
              <a:solidFill>
                <a:srgbClr val="C00000"/>
              </a:solidFill>
            </a:endParaRPr>
          </a:p>
          <a:p>
            <a:pPr marL="0" lvl="0" indent="0">
              <a:buNone/>
            </a:pPr>
            <a:endParaRPr lang="en-US" sz="2800" b="1" dirty="0" smtClean="0">
              <a:solidFill>
                <a:srgbClr val="C00000"/>
              </a:solidFill>
            </a:endParaRPr>
          </a:p>
          <a:p>
            <a:pPr lvl="0"/>
            <a:r>
              <a:rPr lang="en-US" sz="2800" i="1" dirty="0"/>
              <a:t>“</a:t>
            </a:r>
            <a:r>
              <a:rPr lang="en-US" sz="2800" i="1" dirty="0" err="1"/>
              <a:t>Millaisia</a:t>
            </a:r>
            <a:r>
              <a:rPr lang="en-US" sz="2800" i="1" dirty="0"/>
              <a:t> </a:t>
            </a:r>
            <a:r>
              <a:rPr lang="en-US" sz="2800" i="1" dirty="0" err="1"/>
              <a:t>arvostuksen</a:t>
            </a:r>
            <a:r>
              <a:rPr lang="en-US" sz="2800" i="1" dirty="0"/>
              <a:t> </a:t>
            </a:r>
            <a:r>
              <a:rPr lang="en-US" sz="2800" i="1" dirty="0" err="1"/>
              <a:t>muotoja</a:t>
            </a:r>
            <a:r>
              <a:rPr lang="en-US" sz="2800" i="1" dirty="0"/>
              <a:t> </a:t>
            </a:r>
            <a:r>
              <a:rPr lang="en-US" sz="2800" i="1" dirty="0" err="1" smtClean="0"/>
              <a:t>sinä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olet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antanut</a:t>
            </a:r>
            <a:r>
              <a:rPr lang="en-US" sz="2800" dirty="0" smtClean="0"/>
              <a:t>?” </a:t>
            </a:r>
            <a:endParaRPr lang="en-US" sz="2800" dirty="0"/>
          </a:p>
          <a:p>
            <a:pPr lvl="0"/>
            <a:r>
              <a:rPr lang="en-US" sz="2800" i="1" dirty="0"/>
              <a:t>“</a:t>
            </a:r>
            <a:r>
              <a:rPr lang="en-US" sz="2800" i="1" dirty="0" err="1"/>
              <a:t>Millaisia</a:t>
            </a:r>
            <a:r>
              <a:rPr lang="en-US" sz="2800" i="1" dirty="0"/>
              <a:t> </a:t>
            </a:r>
            <a:r>
              <a:rPr lang="en-US" sz="2800" i="1" dirty="0" err="1"/>
              <a:t>arvostuksen</a:t>
            </a:r>
            <a:r>
              <a:rPr lang="en-US" sz="2800" i="1" dirty="0"/>
              <a:t> </a:t>
            </a:r>
            <a:r>
              <a:rPr lang="en-US" sz="2800" i="1" dirty="0" err="1"/>
              <a:t>muotoja</a:t>
            </a:r>
            <a:r>
              <a:rPr lang="en-US" sz="2800" i="1" dirty="0"/>
              <a:t> 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haluaisit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itsellesi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annettavan</a:t>
            </a:r>
            <a:r>
              <a:rPr lang="en-US" sz="2800" i="1" dirty="0" smtClean="0"/>
              <a:t>?”</a:t>
            </a:r>
            <a:endParaRPr lang="en-US" sz="2800" dirty="0"/>
          </a:p>
          <a:p>
            <a:pPr lvl="0"/>
            <a:r>
              <a:rPr lang="en-US" sz="2800" i="1" dirty="0" smtClean="0"/>
              <a:t>“</a:t>
            </a:r>
            <a:r>
              <a:rPr lang="en-US" sz="2800" i="1" dirty="0" err="1" smtClean="0"/>
              <a:t>Oletko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tyytyvöinen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saamaasi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arvostuksen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tasoon</a:t>
            </a:r>
            <a:r>
              <a:rPr lang="en-US" sz="2800" i="1" dirty="0" smtClean="0"/>
              <a:t>?”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50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37775" y="218639"/>
            <a:ext cx="8911687" cy="67011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Life Balance - </a:t>
            </a:r>
            <a:r>
              <a:rPr lang="en-US" sz="3200" dirty="0" err="1" smtClean="0"/>
              <a:t>harjoitus</a:t>
            </a: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9709" y="1751457"/>
            <a:ext cx="11282291" cy="5477022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Pohdi</a:t>
            </a:r>
            <a:r>
              <a:rPr lang="en-US" sz="2400" dirty="0" smtClean="0"/>
              <a:t>, </a:t>
            </a:r>
            <a:r>
              <a:rPr lang="en-US" sz="2400" dirty="0" err="1" smtClean="0"/>
              <a:t>kuinka</a:t>
            </a:r>
            <a:r>
              <a:rPr lang="en-US" sz="2400" dirty="0" smtClean="0"/>
              <a:t> </a:t>
            </a:r>
            <a:r>
              <a:rPr lang="en-US" sz="2400" dirty="0" err="1" smtClean="0"/>
              <a:t>hahmotat</a:t>
            </a:r>
            <a:r>
              <a:rPr lang="en-US" sz="2400" dirty="0" smtClean="0"/>
              <a:t> </a:t>
            </a:r>
            <a:r>
              <a:rPr lang="en-US" sz="2400" dirty="0" err="1" smtClean="0"/>
              <a:t>tämänhetkisen</a:t>
            </a:r>
            <a:r>
              <a:rPr lang="en-US" sz="2400" dirty="0" smtClean="0"/>
              <a:t> </a:t>
            </a:r>
            <a:r>
              <a:rPr lang="en-US" sz="2400" dirty="0" err="1" smtClean="0"/>
              <a:t>elämäsi</a:t>
            </a:r>
            <a:r>
              <a:rPr lang="en-US" sz="2400" dirty="0" smtClean="0"/>
              <a:t> </a:t>
            </a:r>
            <a:r>
              <a:rPr lang="en-US" sz="2400" dirty="0" err="1" smtClean="0"/>
              <a:t>balanssin</a:t>
            </a:r>
            <a:endParaRPr lang="en-US" sz="2400" dirty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Täytä</a:t>
            </a:r>
            <a:r>
              <a:rPr lang="en-US" sz="2400" dirty="0" smtClean="0"/>
              <a:t> </a:t>
            </a:r>
            <a:r>
              <a:rPr lang="en-US" sz="2400" dirty="0" err="1" smtClean="0"/>
              <a:t>kukin</a:t>
            </a:r>
            <a:r>
              <a:rPr lang="en-US" sz="2400" dirty="0" smtClean="0"/>
              <a:t> </a:t>
            </a:r>
            <a:r>
              <a:rPr lang="en-US" sz="2400" dirty="0" err="1" smtClean="0"/>
              <a:t>sektori</a:t>
            </a:r>
            <a:r>
              <a:rPr lang="en-US" sz="2400" dirty="0" smtClean="0"/>
              <a:t> </a:t>
            </a:r>
            <a:r>
              <a:rPr lang="en-US" sz="2400" dirty="0" err="1" smtClean="0"/>
              <a:t>sen</a:t>
            </a:r>
            <a:r>
              <a:rPr lang="en-US" sz="2400" dirty="0" smtClean="0"/>
              <a:t> </a:t>
            </a:r>
            <a:r>
              <a:rPr lang="en-US" sz="2400" dirty="0" err="1" smtClean="0"/>
              <a:t>mukaan</a:t>
            </a:r>
            <a:r>
              <a:rPr lang="en-US" sz="2400" dirty="0" smtClean="0"/>
              <a:t> </a:t>
            </a:r>
            <a:r>
              <a:rPr lang="en-US" sz="2400" dirty="0" err="1" smtClean="0"/>
              <a:t>onko</a:t>
            </a:r>
            <a:r>
              <a:rPr lang="en-US" sz="2400" dirty="0" smtClean="0"/>
              <a:t> </a:t>
            </a:r>
            <a:r>
              <a:rPr lang="en-US" sz="2400" dirty="0" err="1" smtClean="0"/>
              <a:t>alueen</a:t>
            </a:r>
            <a:r>
              <a:rPr lang="en-US" sz="2400" dirty="0" smtClean="0"/>
              <a:t> </a:t>
            </a:r>
            <a:r>
              <a:rPr lang="en-US" sz="2400" dirty="0" err="1" smtClean="0"/>
              <a:t>osuus</a:t>
            </a:r>
            <a:r>
              <a:rPr lang="en-US" sz="2400" dirty="0" smtClean="0"/>
              <a:t> </a:t>
            </a:r>
            <a:r>
              <a:rPr lang="en-US" sz="2400" dirty="0" err="1" smtClean="0"/>
              <a:t>mielestäsi</a:t>
            </a:r>
            <a:r>
              <a:rPr lang="en-US" sz="2400" dirty="0" smtClean="0"/>
              <a:t> “</a:t>
            </a:r>
            <a:r>
              <a:rPr lang="en-US" sz="2400" dirty="0" err="1" smtClean="0"/>
              <a:t>liian</a:t>
            </a:r>
            <a:r>
              <a:rPr lang="en-US" sz="2400" dirty="0" smtClean="0"/>
              <a:t> </a:t>
            </a:r>
            <a:r>
              <a:rPr lang="en-US" sz="2400" dirty="0" err="1" smtClean="0"/>
              <a:t>vähän</a:t>
            </a:r>
            <a:r>
              <a:rPr lang="en-US" sz="2400" dirty="0" smtClean="0"/>
              <a:t>”, “</a:t>
            </a:r>
            <a:r>
              <a:rPr lang="en-US" sz="2400" dirty="0" err="1" smtClean="0"/>
              <a:t>sopivasti</a:t>
            </a:r>
            <a:r>
              <a:rPr lang="en-US" sz="2400" dirty="0" smtClean="0"/>
              <a:t>” </a:t>
            </a:r>
            <a:r>
              <a:rPr lang="en-US" sz="2400" dirty="0" err="1" smtClean="0"/>
              <a:t>vai</a:t>
            </a:r>
            <a:r>
              <a:rPr lang="en-US" sz="2400" dirty="0" smtClean="0"/>
              <a:t> “</a:t>
            </a:r>
            <a:r>
              <a:rPr lang="en-US" sz="2400" dirty="0" err="1" smtClean="0"/>
              <a:t>liian</a:t>
            </a:r>
            <a:r>
              <a:rPr lang="en-US" sz="2400" dirty="0" smtClean="0"/>
              <a:t> </a:t>
            </a:r>
            <a:r>
              <a:rPr lang="en-US" sz="2400" dirty="0" err="1" smtClean="0"/>
              <a:t>paljon</a:t>
            </a:r>
            <a:r>
              <a:rPr lang="en-US" sz="2400" dirty="0" smtClean="0"/>
              <a:t>” </a:t>
            </a:r>
            <a:r>
              <a:rPr lang="en-US" sz="2400" dirty="0" err="1" smtClean="0"/>
              <a:t>elämässäsi</a:t>
            </a:r>
            <a:r>
              <a:rPr lang="en-US" sz="2400" dirty="0" smtClean="0"/>
              <a:t>  </a:t>
            </a:r>
            <a:r>
              <a:rPr lang="en-US" sz="2400" dirty="0" err="1" smtClean="0"/>
              <a:t>tällä</a:t>
            </a:r>
            <a:r>
              <a:rPr lang="en-US" sz="2400" dirty="0" smtClean="0"/>
              <a:t> </a:t>
            </a:r>
            <a:r>
              <a:rPr lang="en-US" sz="2400" dirty="0" err="1" smtClean="0"/>
              <a:t>hetkellä</a:t>
            </a:r>
            <a:r>
              <a:rPr lang="en-US" sz="2400" dirty="0" smtClean="0"/>
              <a:t>.  </a:t>
            </a:r>
            <a:endParaRPr lang="en-US" sz="2400" dirty="0"/>
          </a:p>
          <a:p>
            <a:r>
              <a:rPr lang="en-US" sz="2400" dirty="0" err="1" smtClean="0"/>
              <a:t>Määrittele</a:t>
            </a:r>
            <a:r>
              <a:rPr lang="en-US" sz="2400" dirty="0" smtClean="0"/>
              <a:t> </a:t>
            </a:r>
            <a:r>
              <a:rPr lang="en-US" sz="2400" dirty="0" err="1" smtClean="0"/>
              <a:t>mikä</a:t>
            </a:r>
            <a:r>
              <a:rPr lang="en-US" sz="2400" dirty="0" smtClean="0"/>
              <a:t> </a:t>
            </a:r>
            <a:r>
              <a:rPr lang="en-US" sz="2400" dirty="0" err="1" smtClean="0"/>
              <a:t>sektoreista</a:t>
            </a:r>
            <a:r>
              <a:rPr lang="en-US" sz="2400" dirty="0" smtClean="0"/>
              <a:t> on </a:t>
            </a:r>
            <a:r>
              <a:rPr lang="en-US" sz="2400" dirty="0" err="1" smtClean="0"/>
              <a:t>nyt</a:t>
            </a:r>
            <a:r>
              <a:rPr lang="en-US" sz="2400" dirty="0" smtClean="0"/>
              <a:t> “</a:t>
            </a:r>
            <a:r>
              <a:rPr lang="en-US" sz="2400" dirty="0" err="1" smtClean="0"/>
              <a:t>lähimpänä</a:t>
            </a:r>
            <a:r>
              <a:rPr lang="en-US" sz="2400" dirty="0" smtClean="0"/>
              <a:t>” </a:t>
            </a:r>
            <a:r>
              <a:rPr lang="en-US" sz="2400" dirty="0" err="1" smtClean="0"/>
              <a:t>juuri</a:t>
            </a:r>
            <a:r>
              <a:rPr lang="en-US" sz="2400" dirty="0" smtClean="0"/>
              <a:t> “</a:t>
            </a:r>
            <a:r>
              <a:rPr lang="en-US" sz="2400" dirty="0" err="1" smtClean="0"/>
              <a:t>oikeaa</a:t>
            </a:r>
            <a:r>
              <a:rPr lang="en-US" sz="2400" dirty="0" smtClean="0"/>
              <a:t>”.  </a:t>
            </a: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49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14626" y="230214"/>
            <a:ext cx="8911687" cy="67011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        Life Balance -</a:t>
            </a:r>
            <a:r>
              <a:rPr lang="en-US" sz="3200" dirty="0" err="1" smtClean="0"/>
              <a:t>harjoitus</a:t>
            </a:r>
            <a:endParaRPr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17452" y="1022252"/>
            <a:ext cx="11282291" cy="54770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		</a:t>
            </a:r>
            <a:r>
              <a:rPr lang="en-US" sz="2400" dirty="0" err="1" smtClean="0"/>
              <a:t>Pohdi</a:t>
            </a:r>
            <a:r>
              <a:rPr lang="en-US" sz="2400" dirty="0" smtClean="0"/>
              <a:t> </a:t>
            </a:r>
            <a:r>
              <a:rPr lang="en-US" sz="2400" dirty="0" err="1" smtClean="0"/>
              <a:t>parin</a:t>
            </a:r>
            <a:r>
              <a:rPr lang="en-US" sz="2400" dirty="0" smtClean="0"/>
              <a:t> </a:t>
            </a:r>
            <a:r>
              <a:rPr lang="en-US" sz="2400" dirty="0" err="1" smtClean="0"/>
              <a:t>kanssa</a:t>
            </a:r>
            <a:r>
              <a:rPr lang="en-US" sz="2400" dirty="0" smtClean="0"/>
              <a:t>:</a:t>
            </a:r>
            <a:endParaRPr lang="en-US" sz="2400" dirty="0"/>
          </a:p>
          <a:p>
            <a:r>
              <a:rPr lang="en-US" sz="2400" dirty="0" smtClean="0"/>
              <a:t>“</a:t>
            </a:r>
            <a:r>
              <a:rPr lang="en-US" sz="2400" i="1" dirty="0" err="1" smtClean="0"/>
              <a:t>Miksi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käytät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liian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vähän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aikaa</a:t>
            </a:r>
            <a:r>
              <a:rPr lang="en-US" sz="2400" i="1" dirty="0" smtClean="0"/>
              <a:t> ja </a:t>
            </a:r>
            <a:r>
              <a:rPr lang="en-US" sz="2400" i="1" dirty="0" err="1" smtClean="0"/>
              <a:t>energiaa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tällä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alueella</a:t>
            </a:r>
            <a:r>
              <a:rPr lang="en-US" sz="2400" i="1" dirty="0" smtClean="0"/>
              <a:t>?”</a:t>
            </a:r>
          </a:p>
          <a:p>
            <a:r>
              <a:rPr lang="en-US" sz="2400" i="1" dirty="0" smtClean="0"/>
              <a:t> “ </a:t>
            </a:r>
            <a:r>
              <a:rPr lang="en-US" sz="2400" i="1" dirty="0" err="1" smtClean="0"/>
              <a:t>Mitä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ajattelet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puuttuvan</a:t>
            </a:r>
            <a:r>
              <a:rPr lang="en-US" sz="2400" i="1" dirty="0" smtClean="0"/>
              <a:t>?” </a:t>
            </a:r>
          </a:p>
          <a:p>
            <a:r>
              <a:rPr lang="en-US" sz="2400" i="1" dirty="0" smtClean="0"/>
              <a:t>“</a:t>
            </a:r>
            <a:r>
              <a:rPr lang="en-US" sz="2400" i="1" dirty="0" err="1" smtClean="0"/>
              <a:t>Mitä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teet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ylläpitääksesi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tasapainoa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tällä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alueella</a:t>
            </a:r>
            <a:r>
              <a:rPr lang="en-US" sz="2400" i="1" dirty="0" smtClean="0"/>
              <a:t>?” </a:t>
            </a:r>
          </a:p>
          <a:p>
            <a:r>
              <a:rPr lang="en-US" sz="2400" i="1" dirty="0" smtClean="0"/>
              <a:t>“</a:t>
            </a:r>
            <a:r>
              <a:rPr lang="en-US" sz="2400" i="1" dirty="0" err="1" smtClean="0"/>
              <a:t>Voitko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ajatella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joitakin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erityisiä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asioita</a:t>
            </a:r>
            <a:r>
              <a:rPr lang="en-US" sz="2400" i="1" dirty="0" smtClean="0"/>
              <a:t>/</a:t>
            </a:r>
            <a:r>
              <a:rPr lang="en-US" sz="2400" i="1" dirty="0" err="1" smtClean="0"/>
              <a:t>toimintoja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jotka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pistävät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tämän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alueen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pois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tasapainosta</a:t>
            </a:r>
            <a:r>
              <a:rPr lang="en-US" sz="2400" i="1" dirty="0" smtClean="0"/>
              <a:t>?” </a:t>
            </a:r>
          </a:p>
          <a:p>
            <a:r>
              <a:rPr lang="en-US" sz="2400" i="1" dirty="0" smtClean="0"/>
              <a:t>“</a:t>
            </a:r>
            <a:r>
              <a:rPr lang="en-US" sz="2400" i="1" dirty="0" err="1" smtClean="0"/>
              <a:t>Oletko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aina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tuntenut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että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tämä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alue</a:t>
            </a:r>
            <a:r>
              <a:rPr lang="en-US" sz="2400" i="1" dirty="0" smtClean="0"/>
              <a:t> on </a:t>
            </a:r>
            <a:r>
              <a:rPr lang="en-US" sz="2400" i="1" dirty="0" err="1" smtClean="0"/>
              <a:t>pois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tasapainosta</a:t>
            </a:r>
            <a:r>
              <a:rPr lang="en-US" sz="2400" i="1" dirty="0" smtClean="0"/>
              <a:t>?  Jo et, </a:t>
            </a:r>
            <a:r>
              <a:rPr lang="en-US" sz="2400" i="1" dirty="0" err="1" smtClean="0"/>
              <a:t>milloin</a:t>
            </a:r>
            <a:r>
              <a:rPr lang="en-US" sz="2400" i="1" dirty="0" smtClean="0"/>
              <a:t> se </a:t>
            </a:r>
            <a:r>
              <a:rPr lang="en-US" sz="2400" i="1" dirty="0" err="1" smtClean="0"/>
              <a:t>alkoi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muuttua</a:t>
            </a:r>
            <a:r>
              <a:rPr lang="en-US" sz="2400" i="1" dirty="0" smtClean="0"/>
              <a:t> ja </a:t>
            </a:r>
            <a:r>
              <a:rPr lang="en-US" sz="2400" i="1" dirty="0" err="1" smtClean="0"/>
              <a:t>miksi</a:t>
            </a:r>
            <a:r>
              <a:rPr lang="en-US" sz="2400" i="1" dirty="0" smtClean="0"/>
              <a:t>?” </a:t>
            </a:r>
          </a:p>
          <a:p>
            <a:r>
              <a:rPr lang="en-US" sz="2400" i="1" dirty="0" smtClean="0"/>
              <a:t> “</a:t>
            </a:r>
            <a:r>
              <a:rPr lang="en-US" sz="2400" i="1" dirty="0" err="1" smtClean="0"/>
              <a:t>Onko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sinulla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kokonaisvaltaisuuden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tunne</a:t>
            </a:r>
            <a:r>
              <a:rPr lang="en-US" sz="2400" i="1" dirty="0" smtClean="0"/>
              <a:t>? </a:t>
            </a:r>
            <a:r>
              <a:rPr lang="en-US" sz="2400" i="1" dirty="0" err="1" smtClean="0"/>
              <a:t>Missä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määrin</a:t>
            </a:r>
            <a:r>
              <a:rPr lang="en-US" sz="2400" i="1" dirty="0" smtClean="0"/>
              <a:t>?”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8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4"/>
          <p:cNvSpPr>
            <a:spLocks noChangeArrowheads="1"/>
          </p:cNvSpPr>
          <p:nvPr/>
        </p:nvSpPr>
        <p:spPr bwMode="auto">
          <a:xfrm>
            <a:off x="1200151" y="404814"/>
            <a:ext cx="9791700" cy="60229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19" name="Oval 4"/>
          <p:cNvSpPr>
            <a:spLocks noChangeArrowheads="1"/>
          </p:cNvSpPr>
          <p:nvPr/>
        </p:nvSpPr>
        <p:spPr bwMode="auto">
          <a:xfrm>
            <a:off x="2925233" y="1417638"/>
            <a:ext cx="6019800" cy="40592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305300" y="2152650"/>
            <a:ext cx="3479800" cy="2476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2" name="Tekstiruutu 9"/>
          <p:cNvSpPr txBox="1">
            <a:spLocks noChangeArrowheads="1"/>
          </p:cNvSpPr>
          <p:nvPr/>
        </p:nvSpPr>
        <p:spPr bwMode="auto">
          <a:xfrm rot="17048699">
            <a:off x="1204897" y="2673111"/>
            <a:ext cx="13516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PHYSICAL</a:t>
            </a:r>
            <a:endParaRPr lang="fi-FI" altLang="fi-FI" sz="1800" b="1" dirty="0"/>
          </a:p>
        </p:txBody>
      </p:sp>
      <p:sp>
        <p:nvSpPr>
          <p:cNvPr id="9223" name="Tekstiruutu 11"/>
          <p:cNvSpPr txBox="1">
            <a:spLocks noChangeArrowheads="1"/>
          </p:cNvSpPr>
          <p:nvPr/>
        </p:nvSpPr>
        <p:spPr bwMode="auto">
          <a:xfrm>
            <a:off x="4941359" y="5825768"/>
            <a:ext cx="2692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EMOTIONAL</a:t>
            </a:r>
            <a:endParaRPr lang="fi-FI" altLang="fi-FI" sz="1800" b="1" dirty="0"/>
          </a:p>
        </p:txBody>
      </p:sp>
      <p:sp>
        <p:nvSpPr>
          <p:cNvPr id="9224" name="Tekstiruutu 12"/>
          <p:cNvSpPr txBox="1">
            <a:spLocks noChangeArrowheads="1"/>
          </p:cNvSpPr>
          <p:nvPr/>
        </p:nvSpPr>
        <p:spPr bwMode="auto">
          <a:xfrm>
            <a:off x="5069001" y="507088"/>
            <a:ext cx="1732491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MENTAL</a:t>
            </a:r>
            <a:endParaRPr lang="fi-FI" altLang="fi-FI" sz="1800" b="1" dirty="0"/>
          </a:p>
        </p:txBody>
      </p:sp>
      <p:cxnSp>
        <p:nvCxnSpPr>
          <p:cNvPr id="19" name="Suora yhdysviiva 18"/>
          <p:cNvCxnSpPr>
            <a:stCxn id="9218" idx="3"/>
            <a:endCxn id="9218" idx="7"/>
          </p:cNvCxnSpPr>
          <p:nvPr/>
        </p:nvCxnSpPr>
        <p:spPr>
          <a:xfrm flipV="1">
            <a:off x="2633134" y="1287464"/>
            <a:ext cx="6925733" cy="4257675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stCxn id="9218" idx="1"/>
            <a:endCxn id="9218" idx="5"/>
          </p:cNvCxnSpPr>
          <p:nvPr/>
        </p:nvCxnSpPr>
        <p:spPr>
          <a:xfrm>
            <a:off x="2633134" y="1287464"/>
            <a:ext cx="6925733" cy="4257675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7" name="Tekstiruutu 12"/>
          <p:cNvSpPr txBox="1">
            <a:spLocks noChangeArrowheads="1"/>
          </p:cNvSpPr>
          <p:nvPr/>
        </p:nvSpPr>
        <p:spPr bwMode="auto">
          <a:xfrm rot="4695878">
            <a:off x="9428247" y="2755256"/>
            <a:ext cx="15905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SPIRITUAL</a:t>
            </a:r>
            <a:endParaRPr lang="fi-FI" altLang="fi-FI" sz="1800" b="1" dirty="0"/>
          </a:p>
        </p:txBody>
      </p:sp>
      <p:sp>
        <p:nvSpPr>
          <p:cNvPr id="9232" name="Tekstiruutu 7"/>
          <p:cNvSpPr txBox="1">
            <a:spLocks noChangeArrowheads="1"/>
          </p:cNvSpPr>
          <p:nvPr/>
        </p:nvSpPr>
        <p:spPr bwMode="auto">
          <a:xfrm>
            <a:off x="3470564" y="41276"/>
            <a:ext cx="40430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/>
              <a:t> </a:t>
            </a:r>
            <a:r>
              <a:rPr lang="en-US" sz="2400" b="1" i="1" smtClean="0"/>
              <a:t>            Life Balance </a:t>
            </a:r>
            <a:r>
              <a:rPr lang="en-US" sz="2400" b="1" i="1" dirty="0"/>
              <a:t>Circle</a:t>
            </a:r>
            <a:endParaRPr lang="en-US" sz="2400" b="1" dirty="0"/>
          </a:p>
        </p:txBody>
      </p:sp>
      <p:sp>
        <p:nvSpPr>
          <p:cNvPr id="2" name="Tekstiruutu 1"/>
          <p:cNvSpPr txBox="1"/>
          <p:nvPr/>
        </p:nvSpPr>
        <p:spPr>
          <a:xfrm rot="2390466">
            <a:off x="2739542" y="1969811"/>
            <a:ext cx="3270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</a:t>
            </a:r>
            <a:r>
              <a:rPr lang="en-US" sz="1400" dirty="0" smtClean="0"/>
              <a:t>oo much        just  right        too little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4020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4"/>
          <p:cNvSpPr>
            <a:spLocks noChangeArrowheads="1"/>
          </p:cNvSpPr>
          <p:nvPr/>
        </p:nvSpPr>
        <p:spPr bwMode="auto">
          <a:xfrm>
            <a:off x="1220552" y="502941"/>
            <a:ext cx="9791700" cy="60229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19" name="Oval 4"/>
          <p:cNvSpPr>
            <a:spLocks noChangeArrowheads="1"/>
          </p:cNvSpPr>
          <p:nvPr/>
        </p:nvSpPr>
        <p:spPr bwMode="auto">
          <a:xfrm>
            <a:off x="2925233" y="1417638"/>
            <a:ext cx="6019800" cy="40592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305300" y="2152650"/>
            <a:ext cx="3479800" cy="2476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2" name="Tekstiruutu 9"/>
          <p:cNvSpPr txBox="1">
            <a:spLocks noChangeArrowheads="1"/>
          </p:cNvSpPr>
          <p:nvPr/>
        </p:nvSpPr>
        <p:spPr bwMode="auto">
          <a:xfrm rot="2984310">
            <a:off x="1375512" y="4444483"/>
            <a:ext cx="13388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FYYSINEN</a:t>
            </a:r>
            <a:endParaRPr lang="fi-FI" altLang="fi-FI" sz="1800" b="1" dirty="0"/>
          </a:p>
        </p:txBody>
      </p:sp>
      <p:sp>
        <p:nvSpPr>
          <p:cNvPr id="9223" name="Tekstiruutu 11"/>
          <p:cNvSpPr txBox="1">
            <a:spLocks noChangeArrowheads="1"/>
          </p:cNvSpPr>
          <p:nvPr/>
        </p:nvSpPr>
        <p:spPr bwMode="auto">
          <a:xfrm rot="1234133">
            <a:off x="3260084" y="5835794"/>
            <a:ext cx="2692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EMOTIONAALINEN</a:t>
            </a:r>
            <a:endParaRPr lang="fi-FI" altLang="fi-FI" sz="1800" b="1" dirty="0"/>
          </a:p>
        </p:txBody>
      </p:sp>
      <p:sp>
        <p:nvSpPr>
          <p:cNvPr id="9224" name="Tekstiruutu 12"/>
          <p:cNvSpPr txBox="1">
            <a:spLocks noChangeArrowheads="1"/>
          </p:cNvSpPr>
          <p:nvPr/>
        </p:nvSpPr>
        <p:spPr bwMode="auto">
          <a:xfrm>
            <a:off x="4768505" y="610812"/>
            <a:ext cx="74845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TYÖ</a:t>
            </a:r>
            <a:endParaRPr lang="fi-FI" altLang="fi-FI" sz="1800" b="1" dirty="0"/>
          </a:p>
        </p:txBody>
      </p:sp>
      <p:cxnSp>
        <p:nvCxnSpPr>
          <p:cNvPr id="19" name="Suora yhdysviiva 18"/>
          <p:cNvCxnSpPr>
            <a:stCxn id="9218" idx="3"/>
            <a:endCxn id="9218" idx="7"/>
          </p:cNvCxnSpPr>
          <p:nvPr/>
        </p:nvCxnSpPr>
        <p:spPr>
          <a:xfrm flipV="1">
            <a:off x="2654513" y="1384985"/>
            <a:ext cx="6923778" cy="4258887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stCxn id="9218" idx="1"/>
            <a:endCxn id="9218" idx="5"/>
          </p:cNvCxnSpPr>
          <p:nvPr/>
        </p:nvCxnSpPr>
        <p:spPr>
          <a:xfrm>
            <a:off x="2654513" y="1384985"/>
            <a:ext cx="6923778" cy="4258887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7" name="Tekstiruutu 12"/>
          <p:cNvSpPr txBox="1">
            <a:spLocks noChangeArrowheads="1"/>
          </p:cNvSpPr>
          <p:nvPr/>
        </p:nvSpPr>
        <p:spPr bwMode="auto">
          <a:xfrm rot="3352257">
            <a:off x="9264196" y="2408412"/>
            <a:ext cx="241148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SPIRITUAALINEN</a:t>
            </a:r>
            <a:endParaRPr lang="fi-FI" altLang="fi-FI" sz="1800" b="1" dirty="0"/>
          </a:p>
        </p:txBody>
      </p:sp>
      <p:sp>
        <p:nvSpPr>
          <p:cNvPr id="9232" name="Tekstiruutu 7"/>
          <p:cNvSpPr txBox="1">
            <a:spLocks noChangeArrowheads="1"/>
          </p:cNvSpPr>
          <p:nvPr/>
        </p:nvSpPr>
        <p:spPr bwMode="auto">
          <a:xfrm>
            <a:off x="3470564" y="41276"/>
            <a:ext cx="40927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/>
              <a:t> </a:t>
            </a:r>
            <a:r>
              <a:rPr lang="en-US" sz="2400" b="1" i="1" dirty="0" smtClean="0"/>
              <a:t>            Life Balance Wheel</a:t>
            </a:r>
            <a:endParaRPr lang="en-US" sz="2400" b="1" dirty="0"/>
          </a:p>
        </p:txBody>
      </p:sp>
      <p:sp>
        <p:nvSpPr>
          <p:cNvPr id="2" name="Tekstiruutu 1"/>
          <p:cNvSpPr txBox="1"/>
          <p:nvPr/>
        </p:nvSpPr>
        <p:spPr>
          <a:xfrm rot="2390466">
            <a:off x="2739542" y="1969811"/>
            <a:ext cx="3270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</a:t>
            </a:r>
            <a:r>
              <a:rPr lang="en-US" sz="1400" dirty="0" smtClean="0"/>
              <a:t>oo much        just  right        too little</a:t>
            </a:r>
            <a:endParaRPr lang="en-US" sz="1400" dirty="0"/>
          </a:p>
        </p:txBody>
      </p:sp>
      <p:cxnSp>
        <p:nvCxnSpPr>
          <p:cNvPr id="4" name="Suora yhdysviiva 3"/>
          <p:cNvCxnSpPr>
            <a:endCxn id="9218" idx="4"/>
          </p:cNvCxnSpPr>
          <p:nvPr/>
        </p:nvCxnSpPr>
        <p:spPr>
          <a:xfrm>
            <a:off x="6065601" y="502941"/>
            <a:ext cx="50801" cy="6022975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uora yhdysviiva 5"/>
          <p:cNvCxnSpPr>
            <a:stCxn id="9218" idx="2"/>
            <a:endCxn id="9218" idx="6"/>
          </p:cNvCxnSpPr>
          <p:nvPr/>
        </p:nvCxnSpPr>
        <p:spPr>
          <a:xfrm>
            <a:off x="1220552" y="3514429"/>
            <a:ext cx="9791700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kstiruutu 12"/>
          <p:cNvSpPr txBox="1">
            <a:spLocks noChangeArrowheads="1"/>
          </p:cNvSpPr>
          <p:nvPr/>
        </p:nvSpPr>
        <p:spPr bwMode="auto">
          <a:xfrm rot="20947248">
            <a:off x="6982349" y="5835796"/>
            <a:ext cx="11620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LEIKKI</a:t>
            </a:r>
            <a:endParaRPr lang="fi-FI" altLang="fi-FI" sz="1800" b="1" dirty="0"/>
          </a:p>
        </p:txBody>
      </p:sp>
      <p:sp>
        <p:nvSpPr>
          <p:cNvPr id="22" name="Tekstiruutu 12"/>
          <p:cNvSpPr txBox="1">
            <a:spLocks noChangeArrowheads="1"/>
          </p:cNvSpPr>
          <p:nvPr/>
        </p:nvSpPr>
        <p:spPr bwMode="auto">
          <a:xfrm rot="762500">
            <a:off x="6680786" y="695657"/>
            <a:ext cx="22086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ÄLYLLINEN</a:t>
            </a:r>
            <a:endParaRPr lang="fi-FI" altLang="fi-FI" sz="1800" b="1" dirty="0"/>
          </a:p>
        </p:txBody>
      </p:sp>
      <p:sp>
        <p:nvSpPr>
          <p:cNvPr id="25" name="Tekstiruutu 12"/>
          <p:cNvSpPr txBox="1">
            <a:spLocks noChangeArrowheads="1"/>
          </p:cNvSpPr>
          <p:nvPr/>
        </p:nvSpPr>
        <p:spPr bwMode="auto">
          <a:xfrm rot="18499681">
            <a:off x="1272081" y="2025639"/>
            <a:ext cx="18121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SOSIAALINEN</a:t>
            </a:r>
            <a:endParaRPr lang="fi-FI" altLang="fi-FI" sz="1800" b="1" dirty="0"/>
          </a:p>
        </p:txBody>
      </p:sp>
      <p:sp>
        <p:nvSpPr>
          <p:cNvPr id="29" name="Tekstiruutu 12"/>
          <p:cNvSpPr txBox="1">
            <a:spLocks noChangeArrowheads="1"/>
          </p:cNvSpPr>
          <p:nvPr/>
        </p:nvSpPr>
        <p:spPr bwMode="auto">
          <a:xfrm rot="18099991">
            <a:off x="8856484" y="4332100"/>
            <a:ext cx="262084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HENKILÖKOHTAINEN</a:t>
            </a:r>
            <a:endParaRPr lang="fi-FI" altLang="fi-FI" sz="1800" b="1" dirty="0"/>
          </a:p>
        </p:txBody>
      </p:sp>
    </p:spTree>
    <p:extLst>
      <p:ext uri="{BB962C8B-B14F-4D97-AF65-F5344CB8AC3E}">
        <p14:creationId xmlns:p14="http://schemas.microsoft.com/office/powerpoint/2010/main" val="3127623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4"/>
          <p:cNvSpPr>
            <a:spLocks noChangeArrowheads="1"/>
          </p:cNvSpPr>
          <p:nvPr/>
        </p:nvSpPr>
        <p:spPr bwMode="auto">
          <a:xfrm>
            <a:off x="1200151" y="404814"/>
            <a:ext cx="9791700" cy="602297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19" name="Oval 4"/>
          <p:cNvSpPr>
            <a:spLocks noChangeArrowheads="1"/>
          </p:cNvSpPr>
          <p:nvPr/>
        </p:nvSpPr>
        <p:spPr bwMode="auto">
          <a:xfrm>
            <a:off x="3035300" y="1387521"/>
            <a:ext cx="6019800" cy="405923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4305300" y="2152650"/>
            <a:ext cx="3479800" cy="2476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9222" name="Tekstiruutu 9"/>
          <p:cNvSpPr txBox="1">
            <a:spLocks noChangeArrowheads="1"/>
          </p:cNvSpPr>
          <p:nvPr/>
        </p:nvSpPr>
        <p:spPr bwMode="auto">
          <a:xfrm rot="17048699">
            <a:off x="1204897" y="2673111"/>
            <a:ext cx="13516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PHYSICAL</a:t>
            </a:r>
            <a:endParaRPr lang="fi-FI" altLang="fi-FI" sz="1800" b="1" dirty="0"/>
          </a:p>
        </p:txBody>
      </p:sp>
      <p:sp>
        <p:nvSpPr>
          <p:cNvPr id="9223" name="Tekstiruutu 11"/>
          <p:cNvSpPr txBox="1">
            <a:spLocks noChangeArrowheads="1"/>
          </p:cNvSpPr>
          <p:nvPr/>
        </p:nvSpPr>
        <p:spPr bwMode="auto">
          <a:xfrm>
            <a:off x="4941359" y="5825768"/>
            <a:ext cx="2692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EMOTIONAL</a:t>
            </a:r>
            <a:endParaRPr lang="fi-FI" altLang="fi-FI" sz="1800" b="1" dirty="0"/>
          </a:p>
        </p:txBody>
      </p:sp>
      <p:sp>
        <p:nvSpPr>
          <p:cNvPr id="9224" name="Tekstiruutu 12"/>
          <p:cNvSpPr txBox="1">
            <a:spLocks noChangeArrowheads="1"/>
          </p:cNvSpPr>
          <p:nvPr/>
        </p:nvSpPr>
        <p:spPr bwMode="auto">
          <a:xfrm>
            <a:off x="5392286" y="404814"/>
            <a:ext cx="1732491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MENTAL</a:t>
            </a:r>
            <a:endParaRPr lang="fi-FI" altLang="fi-FI" sz="1800" b="1" dirty="0"/>
          </a:p>
        </p:txBody>
      </p:sp>
      <p:cxnSp>
        <p:nvCxnSpPr>
          <p:cNvPr id="19" name="Suora yhdysviiva 18"/>
          <p:cNvCxnSpPr>
            <a:endCxn id="9218" idx="7"/>
          </p:cNvCxnSpPr>
          <p:nvPr/>
        </p:nvCxnSpPr>
        <p:spPr>
          <a:xfrm flipV="1">
            <a:off x="2792449" y="1286857"/>
            <a:ext cx="6765441" cy="4232882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yhdysviiva 20"/>
          <p:cNvCxnSpPr>
            <a:stCxn id="9218" idx="1"/>
            <a:endCxn id="9218" idx="5"/>
          </p:cNvCxnSpPr>
          <p:nvPr/>
        </p:nvCxnSpPr>
        <p:spPr>
          <a:xfrm>
            <a:off x="2633134" y="1287464"/>
            <a:ext cx="6925733" cy="4257675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7" name="Tekstiruutu 12"/>
          <p:cNvSpPr txBox="1">
            <a:spLocks noChangeArrowheads="1"/>
          </p:cNvSpPr>
          <p:nvPr/>
        </p:nvSpPr>
        <p:spPr bwMode="auto">
          <a:xfrm rot="4695878">
            <a:off x="9428247" y="2755256"/>
            <a:ext cx="15905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800" b="1" dirty="0" smtClean="0"/>
              <a:t>SPIRITUAL</a:t>
            </a:r>
            <a:endParaRPr lang="fi-FI" altLang="fi-FI" sz="1800" b="1" dirty="0"/>
          </a:p>
        </p:txBody>
      </p:sp>
      <p:sp>
        <p:nvSpPr>
          <p:cNvPr id="9232" name="Tekstiruutu 7"/>
          <p:cNvSpPr txBox="1">
            <a:spLocks noChangeArrowheads="1"/>
          </p:cNvSpPr>
          <p:nvPr/>
        </p:nvSpPr>
        <p:spPr bwMode="auto">
          <a:xfrm>
            <a:off x="3056658" y="41276"/>
            <a:ext cx="45913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i="1" dirty="0"/>
              <a:t> </a:t>
            </a:r>
            <a:r>
              <a:rPr lang="en-US" sz="2400" b="1" i="1" dirty="0" smtClean="0"/>
              <a:t>            Sample Balance </a:t>
            </a:r>
            <a:r>
              <a:rPr lang="en-US" sz="2400" b="1" i="1" dirty="0"/>
              <a:t>Circle</a:t>
            </a:r>
            <a:endParaRPr lang="en-US" sz="2400" b="1" dirty="0"/>
          </a:p>
        </p:txBody>
      </p:sp>
      <p:sp>
        <p:nvSpPr>
          <p:cNvPr id="2" name="Tekstiruutu 1"/>
          <p:cNvSpPr txBox="1"/>
          <p:nvPr/>
        </p:nvSpPr>
        <p:spPr>
          <a:xfrm rot="2390466">
            <a:off x="2739542" y="1969811"/>
            <a:ext cx="3270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</a:t>
            </a:r>
            <a:r>
              <a:rPr lang="en-US" sz="1400" dirty="0" smtClean="0"/>
              <a:t>oo much        just  right        too little</a:t>
            </a:r>
            <a:endParaRPr lang="en-US" sz="1400" dirty="0"/>
          </a:p>
        </p:txBody>
      </p:sp>
      <p:sp>
        <p:nvSpPr>
          <p:cNvPr id="4" name="Puoliympyrä 3"/>
          <p:cNvSpPr/>
          <p:nvPr/>
        </p:nvSpPr>
        <p:spPr>
          <a:xfrm rot="17769097">
            <a:off x="5359899" y="490491"/>
            <a:ext cx="1745322" cy="2996696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uoliympyrä 15"/>
          <p:cNvSpPr/>
          <p:nvPr/>
        </p:nvSpPr>
        <p:spPr>
          <a:xfrm rot="7603296">
            <a:off x="5409141" y="196627"/>
            <a:ext cx="1698782" cy="3414752"/>
          </a:xfrm>
          <a:prstGeom prst="chord">
            <a:avLst>
              <a:gd name="adj1" fmla="val 2700000"/>
              <a:gd name="adj2" fmla="val 15958800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orakulmainen kolmio 4"/>
          <p:cNvSpPr/>
          <p:nvPr/>
        </p:nvSpPr>
        <p:spPr>
          <a:xfrm rot="19187680">
            <a:off x="5702740" y="2240559"/>
            <a:ext cx="1169641" cy="958375"/>
          </a:xfrm>
          <a:prstGeom prst="rt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uoliympyrä 17"/>
          <p:cNvSpPr/>
          <p:nvPr/>
        </p:nvSpPr>
        <p:spPr>
          <a:xfrm rot="5400000">
            <a:off x="5055440" y="142163"/>
            <a:ext cx="1185720" cy="2996696"/>
          </a:xfrm>
          <a:prstGeom prst="chord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uorakulmainen kolmio 19"/>
          <p:cNvSpPr/>
          <p:nvPr/>
        </p:nvSpPr>
        <p:spPr>
          <a:xfrm rot="18341142">
            <a:off x="4658373" y="1044521"/>
            <a:ext cx="877231" cy="1277833"/>
          </a:xfrm>
          <a:prstGeom prst="rt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uorakulmainen kolmio 5"/>
          <p:cNvSpPr/>
          <p:nvPr/>
        </p:nvSpPr>
        <p:spPr>
          <a:xfrm rot="14111255">
            <a:off x="6981142" y="1703279"/>
            <a:ext cx="796702" cy="924359"/>
          </a:xfrm>
          <a:prstGeom prst="rt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Puoliympyrä 21"/>
          <p:cNvSpPr/>
          <p:nvPr/>
        </p:nvSpPr>
        <p:spPr>
          <a:xfrm rot="8292918">
            <a:off x="6359468" y="504605"/>
            <a:ext cx="1452979" cy="1994896"/>
          </a:xfrm>
          <a:prstGeom prst="chord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uoliympyrä 22"/>
          <p:cNvSpPr/>
          <p:nvPr/>
        </p:nvSpPr>
        <p:spPr>
          <a:xfrm rot="9609045">
            <a:off x="6878956" y="690067"/>
            <a:ext cx="411157" cy="1828499"/>
          </a:xfrm>
          <a:prstGeom prst="chord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orakulmainen kolmio 6"/>
          <p:cNvSpPr/>
          <p:nvPr/>
        </p:nvSpPr>
        <p:spPr>
          <a:xfrm rot="2316131">
            <a:off x="6432453" y="3073564"/>
            <a:ext cx="1307008" cy="823883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Puoliympyrä 24"/>
          <p:cNvSpPr/>
          <p:nvPr/>
        </p:nvSpPr>
        <p:spPr>
          <a:xfrm rot="5400000">
            <a:off x="5258640" y="294563"/>
            <a:ext cx="1185720" cy="2996696"/>
          </a:xfrm>
          <a:prstGeom prst="chord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uoliympyrä 9"/>
          <p:cNvSpPr/>
          <p:nvPr/>
        </p:nvSpPr>
        <p:spPr>
          <a:xfrm rot="11626387">
            <a:off x="6366303" y="2837252"/>
            <a:ext cx="2104435" cy="1286457"/>
          </a:xfrm>
          <a:prstGeom prst="chord">
            <a:avLst/>
          </a:prstGeom>
          <a:solidFill>
            <a:schemeClr val="bg1">
              <a:lumMod val="75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orakulmainen kolmio 10"/>
          <p:cNvSpPr/>
          <p:nvPr/>
        </p:nvSpPr>
        <p:spPr>
          <a:xfrm rot="8360429">
            <a:off x="5470069" y="3581329"/>
            <a:ext cx="1353127" cy="980919"/>
          </a:xfrm>
          <a:prstGeom prst="rt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Vuokaaviosymboli: Rajoitin 11"/>
          <p:cNvSpPr/>
          <p:nvPr/>
        </p:nvSpPr>
        <p:spPr>
          <a:xfrm rot="7743656">
            <a:off x="4069736" y="4567450"/>
            <a:ext cx="1558694" cy="79397"/>
          </a:xfrm>
          <a:prstGeom prst="flowChartTermina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Puoliympyrä 30"/>
          <p:cNvSpPr/>
          <p:nvPr/>
        </p:nvSpPr>
        <p:spPr>
          <a:xfrm rot="5400000">
            <a:off x="5461840" y="446963"/>
            <a:ext cx="1185720" cy="2996696"/>
          </a:xfrm>
          <a:prstGeom prst="chord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Vuokaaviosymboli: Rajoitin 31"/>
          <p:cNvSpPr/>
          <p:nvPr/>
        </p:nvSpPr>
        <p:spPr>
          <a:xfrm rot="6896965" flipV="1">
            <a:off x="5431174" y="4109944"/>
            <a:ext cx="202637" cy="138697"/>
          </a:xfrm>
          <a:prstGeom prst="flowChartTermina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Vuokaaviosymboli: Rajoitin 32"/>
          <p:cNvSpPr/>
          <p:nvPr/>
        </p:nvSpPr>
        <p:spPr>
          <a:xfrm rot="5064078" flipV="1">
            <a:off x="5889605" y="4141815"/>
            <a:ext cx="386667" cy="134805"/>
          </a:xfrm>
          <a:prstGeom prst="flowChartTermina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Vuokaaviosymboli: Rajoitin 33"/>
          <p:cNvSpPr/>
          <p:nvPr/>
        </p:nvSpPr>
        <p:spPr>
          <a:xfrm rot="4722772" flipV="1">
            <a:off x="6281338" y="4042082"/>
            <a:ext cx="445953" cy="75831"/>
          </a:xfrm>
          <a:prstGeom prst="flowChartTermina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Vuokaaviosymboli: Rajoitin 34"/>
          <p:cNvSpPr/>
          <p:nvPr/>
        </p:nvSpPr>
        <p:spPr>
          <a:xfrm rot="4371888" flipV="1">
            <a:off x="6650419" y="4365354"/>
            <a:ext cx="743828" cy="109249"/>
          </a:xfrm>
          <a:prstGeom prst="flowChartTerminator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Suorakulmainen kolmio 13"/>
          <p:cNvSpPr/>
          <p:nvPr/>
        </p:nvSpPr>
        <p:spPr>
          <a:xfrm rot="13346727">
            <a:off x="4773058" y="3010476"/>
            <a:ext cx="1138807" cy="813324"/>
          </a:xfrm>
          <a:prstGeom prst="rt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ilvi 14"/>
          <p:cNvSpPr/>
          <p:nvPr/>
        </p:nvSpPr>
        <p:spPr>
          <a:xfrm rot="6390313">
            <a:off x="4610454" y="3146243"/>
            <a:ext cx="1261737" cy="676864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ilvi 16"/>
          <p:cNvSpPr/>
          <p:nvPr/>
        </p:nvSpPr>
        <p:spPr>
          <a:xfrm rot="1355156">
            <a:off x="4272163" y="2928325"/>
            <a:ext cx="1219200" cy="168437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Pilvi 39"/>
          <p:cNvSpPr/>
          <p:nvPr/>
        </p:nvSpPr>
        <p:spPr>
          <a:xfrm rot="20189222">
            <a:off x="4591313" y="3801337"/>
            <a:ext cx="916388" cy="182366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Pilvi 40"/>
          <p:cNvSpPr/>
          <p:nvPr/>
        </p:nvSpPr>
        <p:spPr>
          <a:xfrm>
            <a:off x="4163454" y="3546380"/>
            <a:ext cx="1061833" cy="209767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Pilvi 41"/>
          <p:cNvSpPr/>
          <p:nvPr/>
        </p:nvSpPr>
        <p:spPr>
          <a:xfrm rot="714900">
            <a:off x="4509767" y="3305034"/>
            <a:ext cx="678635" cy="133429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Puoliympyrä 42"/>
          <p:cNvSpPr/>
          <p:nvPr/>
        </p:nvSpPr>
        <p:spPr>
          <a:xfrm rot="11626387">
            <a:off x="6697905" y="2425456"/>
            <a:ext cx="1491356" cy="1525252"/>
          </a:xfrm>
          <a:prstGeom prst="chord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Suorakulmio 25"/>
          <p:cNvSpPr/>
          <p:nvPr/>
        </p:nvSpPr>
        <p:spPr>
          <a:xfrm rot="19269563">
            <a:off x="5813914" y="2445309"/>
            <a:ext cx="2723529" cy="25917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orakulmio 44"/>
          <p:cNvSpPr/>
          <p:nvPr/>
        </p:nvSpPr>
        <p:spPr>
          <a:xfrm rot="19103998">
            <a:off x="6134448" y="2860502"/>
            <a:ext cx="1925475" cy="17127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Suorakulmainen kolmio 27"/>
          <p:cNvSpPr/>
          <p:nvPr/>
        </p:nvSpPr>
        <p:spPr>
          <a:xfrm rot="2696798">
            <a:off x="7547578" y="3607777"/>
            <a:ext cx="1106124" cy="852976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Puoliympyrä 47"/>
          <p:cNvSpPr/>
          <p:nvPr/>
        </p:nvSpPr>
        <p:spPr>
          <a:xfrm rot="12202792">
            <a:off x="8066203" y="3424150"/>
            <a:ext cx="457096" cy="1271825"/>
          </a:xfrm>
          <a:prstGeom prst="chord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1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71659" y="161122"/>
            <a:ext cx="8911687" cy="712321"/>
          </a:xfrm>
        </p:spPr>
        <p:txBody>
          <a:bodyPr/>
          <a:lstStyle/>
          <a:p>
            <a:r>
              <a:rPr lang="en-US" dirty="0" smtClean="0"/>
              <a:t>Staying Afloat I  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86037" y="942179"/>
            <a:ext cx="10508566" cy="5106572"/>
          </a:xfrm>
        </p:spPr>
        <p:txBody>
          <a:bodyPr/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Kuvaa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  <a:r>
              <a:rPr lang="en-US" sz="2000" dirty="0" err="1">
                <a:solidFill>
                  <a:schemeClr val="tx1"/>
                </a:solidFill>
              </a:rPr>
              <a:t>jokin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odottamaton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haaste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jonka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olet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kohdannut</a:t>
            </a:r>
            <a:r>
              <a:rPr lang="en-US" sz="2000" dirty="0" smtClean="0">
                <a:solidFill>
                  <a:schemeClr val="tx1"/>
                </a:solidFill>
              </a:rPr>
              <a:t> – </a:t>
            </a:r>
            <a:r>
              <a:rPr lang="en-US" sz="2000" dirty="0" err="1" smtClean="0">
                <a:solidFill>
                  <a:schemeClr val="tx1"/>
                </a:solidFill>
              </a:rPr>
              <a:t>työssä</a:t>
            </a:r>
            <a:r>
              <a:rPr lang="en-US" sz="2000" dirty="0" smtClean="0">
                <a:solidFill>
                  <a:schemeClr val="tx1"/>
                </a:solidFill>
              </a:rPr>
              <a:t> tai </a:t>
            </a:r>
            <a:r>
              <a:rPr lang="en-US" sz="2000" dirty="0" err="1" smtClean="0">
                <a:solidFill>
                  <a:schemeClr val="tx1"/>
                </a:solidFill>
              </a:rPr>
              <a:t>muussa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elämässäsi</a:t>
            </a:r>
            <a:r>
              <a:rPr lang="en-US" sz="2000" dirty="0" smtClean="0">
                <a:solidFill>
                  <a:schemeClr val="tx1"/>
                </a:solidFill>
              </a:rPr>
              <a:t>.  Jos on </a:t>
            </a:r>
            <a:r>
              <a:rPr lang="en-US" sz="2000" dirty="0" err="1" smtClean="0">
                <a:solidFill>
                  <a:schemeClr val="tx1"/>
                </a:solidFill>
              </a:rPr>
              <a:t>vaikea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löytää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tämänhetkistä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haastetta</a:t>
            </a:r>
            <a:r>
              <a:rPr lang="en-US" sz="2000" dirty="0" smtClean="0">
                <a:solidFill>
                  <a:schemeClr val="tx1"/>
                </a:solidFill>
              </a:rPr>
              <a:t>,  </a:t>
            </a:r>
            <a:r>
              <a:rPr lang="en-US" sz="2000" dirty="0" err="1" smtClean="0">
                <a:solidFill>
                  <a:schemeClr val="tx1"/>
                </a:solidFill>
              </a:rPr>
              <a:t>mieti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jotain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haastetta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jonka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mahdollisesti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voisit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kohdata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tulevaisuudessa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</a:rPr>
              <a:t>resilienssin</a:t>
            </a:r>
            <a:r>
              <a:rPr lang="en-US" sz="2000" dirty="0" smtClean="0">
                <a:solidFill>
                  <a:schemeClr val="tx1"/>
                </a:solidFill>
              </a:rPr>
              <a:t> idea </a:t>
            </a:r>
            <a:r>
              <a:rPr lang="en-US" sz="2000" dirty="0" err="1" smtClean="0">
                <a:solidFill>
                  <a:schemeClr val="tx1"/>
                </a:solidFill>
              </a:rPr>
              <a:t>voi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valmistaa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käsittelemään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paremmin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mahdollisia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odottamattomia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haasteita</a:t>
            </a:r>
            <a:r>
              <a:rPr lang="en-US" sz="2000" dirty="0" smtClean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r>
              <a:rPr lang="en-US" sz="2000" dirty="0" err="1">
                <a:solidFill>
                  <a:schemeClr val="tx1"/>
                </a:solidFill>
              </a:rPr>
              <a:t>Y</a:t>
            </a:r>
            <a:r>
              <a:rPr lang="en-US" sz="2000" dirty="0" err="1" smtClean="0">
                <a:solidFill>
                  <a:schemeClr val="tx1"/>
                </a:solidFill>
              </a:rPr>
              <a:t>ksi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parhaita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tapoja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käsitellä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odottamattomia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haasteita</a:t>
            </a:r>
            <a:r>
              <a:rPr lang="en-US" sz="2000" dirty="0" smtClean="0">
                <a:solidFill>
                  <a:schemeClr val="tx1"/>
                </a:solidFill>
              </a:rPr>
              <a:t> tai “</a:t>
            </a:r>
            <a:r>
              <a:rPr lang="en-US" sz="2000" dirty="0" err="1" smtClean="0">
                <a:solidFill>
                  <a:schemeClr val="tx1"/>
                </a:solidFill>
              </a:rPr>
              <a:t>mutkia</a:t>
            </a:r>
            <a:r>
              <a:rPr lang="en-US" sz="2000" dirty="0" smtClean="0">
                <a:solidFill>
                  <a:schemeClr val="tx1"/>
                </a:solidFill>
              </a:rPr>
              <a:t> ja  </a:t>
            </a:r>
            <a:r>
              <a:rPr lang="en-US" sz="2000" dirty="0" err="1" smtClean="0">
                <a:solidFill>
                  <a:schemeClr val="tx1"/>
                </a:solidFill>
              </a:rPr>
              <a:t>notkoja</a:t>
            </a:r>
            <a:r>
              <a:rPr lang="en-US" sz="2000" dirty="0" smtClean="0">
                <a:solidFill>
                  <a:schemeClr val="tx1"/>
                </a:solidFill>
              </a:rPr>
              <a:t>” on </a:t>
            </a:r>
            <a:r>
              <a:rPr lang="en-US" sz="2000" dirty="0" err="1" smtClean="0">
                <a:solidFill>
                  <a:schemeClr val="tx1"/>
                </a:solidFill>
              </a:rPr>
              <a:t>muistella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aiempia</a:t>
            </a:r>
            <a:r>
              <a:rPr lang="en-US" sz="20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haasteita</a:t>
            </a:r>
            <a:r>
              <a:rPr lang="en-US" sz="2000" dirty="0" smtClean="0">
                <a:solidFill>
                  <a:schemeClr val="tx1"/>
                </a:solidFill>
              </a:rPr>
              <a:t>; </a:t>
            </a:r>
            <a:r>
              <a:rPr lang="en-US" sz="2000" dirty="0" err="1" smtClean="0">
                <a:solidFill>
                  <a:schemeClr val="tx1"/>
                </a:solidFill>
              </a:rPr>
              <a:t>kuinka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olet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kohdannut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voittanut</a:t>
            </a:r>
            <a:r>
              <a:rPr lang="en-US" sz="2000" dirty="0" smtClean="0">
                <a:solidFill>
                  <a:schemeClr val="tx1"/>
                </a:solidFill>
              </a:rPr>
              <a:t>  ne. </a:t>
            </a:r>
          </a:p>
          <a:p>
            <a:pPr marL="457200" indent="-457200">
              <a:buAutoNum type="alphaUcPeriod"/>
            </a:pPr>
            <a:r>
              <a:rPr lang="en-US" sz="2000" dirty="0" err="1">
                <a:solidFill>
                  <a:schemeClr val="tx1"/>
                </a:solidFill>
              </a:rPr>
              <a:t>Millainen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ajattelu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auttoi</a:t>
            </a:r>
            <a:r>
              <a:rPr lang="en-US" sz="2000" dirty="0">
                <a:solidFill>
                  <a:schemeClr val="tx1"/>
                </a:solidFill>
              </a:rPr>
              <a:t>?  </a:t>
            </a:r>
          </a:p>
          <a:p>
            <a:pPr marL="457200" indent="-457200">
              <a:buAutoNum type="alphaUcPeriod"/>
            </a:pPr>
            <a:r>
              <a:rPr lang="en-US" sz="2000" dirty="0" err="1">
                <a:solidFill>
                  <a:schemeClr val="tx1"/>
                </a:solidFill>
              </a:rPr>
              <a:t>Millaisiin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toimenpiteisiin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ryhdyit</a:t>
            </a:r>
            <a:r>
              <a:rPr lang="en-US" sz="2000" dirty="0">
                <a:solidFill>
                  <a:schemeClr val="tx1"/>
                </a:solidFill>
              </a:rPr>
              <a:t>?  </a:t>
            </a:r>
          </a:p>
          <a:p>
            <a:pPr marL="457200" indent="-457200">
              <a:buAutoNum type="alphaUcPeriod"/>
            </a:pPr>
            <a:r>
              <a:rPr lang="en-US" sz="2000" dirty="0" err="1">
                <a:solidFill>
                  <a:schemeClr val="tx1"/>
                </a:solidFill>
              </a:rPr>
              <a:t>Millaista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tukea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etsit</a:t>
            </a:r>
            <a:r>
              <a:rPr lang="en-US" sz="2000" dirty="0">
                <a:solidFill>
                  <a:schemeClr val="tx1"/>
                </a:solidFill>
              </a:rPr>
              <a:t>?  </a:t>
            </a:r>
          </a:p>
          <a:p>
            <a:pPr marL="457200" indent="-457200">
              <a:buAutoNum type="alphaUcPeriod"/>
            </a:pPr>
            <a:r>
              <a:rPr lang="en-US" sz="2000" dirty="0" err="1">
                <a:solidFill>
                  <a:schemeClr val="tx1"/>
                </a:solidFill>
              </a:rPr>
              <a:t>Millaisia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resursseja</a:t>
            </a:r>
            <a:r>
              <a:rPr lang="en-US" sz="2000" dirty="0">
                <a:solidFill>
                  <a:schemeClr val="tx1"/>
                </a:solidFill>
              </a:rPr>
              <a:t>/</a:t>
            </a:r>
            <a:r>
              <a:rPr lang="en-US" sz="2000" dirty="0" err="1">
                <a:solidFill>
                  <a:schemeClr val="tx1"/>
                </a:solidFill>
              </a:rPr>
              <a:t>voimavaroja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etsit</a:t>
            </a:r>
            <a:r>
              <a:rPr lang="en-US" sz="2000" dirty="0">
                <a:solidFill>
                  <a:schemeClr val="tx1"/>
                </a:solidFill>
              </a:rPr>
              <a:t> ja </a:t>
            </a:r>
            <a:r>
              <a:rPr lang="en-US" sz="2000" dirty="0" err="1">
                <a:solidFill>
                  <a:schemeClr val="tx1"/>
                </a:solidFill>
              </a:rPr>
              <a:t>hyödynsit</a:t>
            </a:r>
            <a:r>
              <a:rPr lang="en-US" sz="2000" dirty="0">
                <a:solidFill>
                  <a:schemeClr val="tx1"/>
                </a:solidFill>
              </a:rPr>
              <a:t>?  </a:t>
            </a:r>
          </a:p>
          <a:p>
            <a:pPr marL="457200" indent="-457200">
              <a:buAutoNum type="alphaUcPeriod"/>
            </a:pPr>
            <a:r>
              <a:rPr lang="en-US" sz="2000" dirty="0" err="1">
                <a:solidFill>
                  <a:schemeClr val="tx1"/>
                </a:solidFill>
              </a:rPr>
              <a:t>Mikä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toiminut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siinä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tilanteessasi</a:t>
            </a:r>
            <a:r>
              <a:rPr lang="en-US" sz="2000" dirty="0">
                <a:solidFill>
                  <a:schemeClr val="tx1"/>
                </a:solidFill>
              </a:rPr>
              <a:t>?</a:t>
            </a:r>
          </a:p>
          <a:p>
            <a:pPr marL="457200" indent="-457200">
              <a:buAutoNum type="alphaUcPeriod"/>
            </a:pPr>
            <a:r>
              <a:rPr lang="en-US" sz="2000" dirty="0" err="1">
                <a:solidFill>
                  <a:schemeClr val="tx1"/>
                </a:solidFill>
              </a:rPr>
              <a:t>Onko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jotain</a:t>
            </a:r>
            <a:r>
              <a:rPr lang="en-US" sz="2000" dirty="0">
                <a:solidFill>
                  <a:schemeClr val="tx1"/>
                </a:solidFill>
              </a:rPr>
              <a:t>, </a:t>
            </a:r>
            <a:r>
              <a:rPr lang="en-US" sz="2000" dirty="0" err="1">
                <a:solidFill>
                  <a:schemeClr val="tx1"/>
                </a:solidFill>
              </a:rPr>
              <a:t>mitä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olisit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voinut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tehdä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eri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tavalla</a:t>
            </a:r>
            <a:r>
              <a:rPr lang="en-US" sz="2000" dirty="0">
                <a:solidFill>
                  <a:schemeClr val="tx1"/>
                </a:solidFill>
              </a:rPr>
              <a:t>? </a:t>
            </a:r>
          </a:p>
          <a:p>
            <a:endParaRPr lang="en-US" sz="2000" dirty="0" smtClean="0">
              <a:solidFill>
                <a:schemeClr val="tx1"/>
              </a:solidFill>
            </a:endParaRPr>
          </a:p>
          <a:p>
            <a:pPr marL="457200" indent="-457200">
              <a:buAutoNum type="arabicPeriod" startAt="4"/>
            </a:pPr>
            <a:endParaRPr lang="en-US" sz="2000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531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73779" y="323168"/>
            <a:ext cx="8911687" cy="712321"/>
          </a:xfrm>
        </p:spPr>
        <p:txBody>
          <a:bodyPr/>
          <a:lstStyle/>
          <a:p>
            <a:r>
              <a:rPr lang="en-US" dirty="0" smtClean="0"/>
              <a:t>Staying Afloat II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8634" y="1463040"/>
            <a:ext cx="10255348" cy="19413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Piirrä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paperille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  <a:r>
              <a:rPr lang="en-US" sz="2000" dirty="0" err="1" smtClean="0">
                <a:solidFill>
                  <a:schemeClr val="tx1"/>
                </a:solidFill>
              </a:rPr>
              <a:t>fläpille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nelikenttä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nimeä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kentät</a:t>
            </a:r>
            <a:r>
              <a:rPr lang="en-US" sz="2000" dirty="0" smtClean="0">
                <a:solidFill>
                  <a:schemeClr val="tx1"/>
                </a:solidFill>
              </a:rPr>
              <a:t>:  </a:t>
            </a:r>
            <a:r>
              <a:rPr lang="en-US" sz="2000" dirty="0" err="1" smtClean="0">
                <a:solidFill>
                  <a:schemeClr val="tx1"/>
                </a:solidFill>
              </a:rPr>
              <a:t>Ajattelu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Toiminta</a:t>
            </a:r>
            <a:r>
              <a:rPr lang="en-US" sz="2000" dirty="0" smtClean="0">
                <a:solidFill>
                  <a:schemeClr val="tx1"/>
                </a:solidFill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</a:rPr>
              <a:t>oma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sisäinen</a:t>
            </a:r>
            <a:r>
              <a:rPr lang="en-US" sz="2000" dirty="0" smtClean="0">
                <a:solidFill>
                  <a:schemeClr val="tx1"/>
                </a:solidFill>
              </a:rPr>
              <a:t>), </a:t>
            </a:r>
            <a:r>
              <a:rPr lang="en-US" sz="2000" dirty="0" err="1" smtClean="0">
                <a:solidFill>
                  <a:schemeClr val="tx1"/>
                </a:solidFill>
              </a:rPr>
              <a:t>Tuki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Resurssit</a:t>
            </a:r>
            <a:r>
              <a:rPr lang="en-US" sz="2000" dirty="0" smtClean="0">
                <a:solidFill>
                  <a:schemeClr val="tx1"/>
                </a:solidFill>
              </a:rPr>
              <a:t> (</a:t>
            </a:r>
            <a:r>
              <a:rPr lang="en-US" sz="2000" dirty="0" err="1" smtClean="0">
                <a:solidFill>
                  <a:schemeClr val="tx1"/>
                </a:solidFill>
              </a:rPr>
              <a:t>ulkoiset</a:t>
            </a:r>
            <a:r>
              <a:rPr lang="en-US" sz="2000" dirty="0" smtClean="0">
                <a:solidFill>
                  <a:schemeClr val="tx1"/>
                </a:solidFill>
              </a:rPr>
              <a:t>) Kun </a:t>
            </a:r>
            <a:r>
              <a:rPr lang="en-US" sz="2000" dirty="0" err="1" smtClean="0">
                <a:solidFill>
                  <a:schemeClr val="tx1"/>
                </a:solidFill>
              </a:rPr>
              <a:t>asiakas</a:t>
            </a:r>
            <a:r>
              <a:rPr lang="en-US" sz="2000" dirty="0" smtClean="0">
                <a:solidFill>
                  <a:schemeClr val="tx1"/>
                </a:solidFill>
              </a:rPr>
              <a:t> on </a:t>
            </a:r>
            <a:r>
              <a:rPr lang="en-US" sz="2000" dirty="0" err="1" smtClean="0">
                <a:solidFill>
                  <a:schemeClr val="tx1"/>
                </a:solidFill>
              </a:rPr>
              <a:t>kuvannut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tilanteensa</a:t>
            </a:r>
            <a:r>
              <a:rPr lang="en-US" sz="2000" dirty="0" smtClean="0">
                <a:solidFill>
                  <a:schemeClr val="tx1"/>
                </a:solidFill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</a:rPr>
              <a:t>käytä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paperia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asiakasta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auttaneiden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keinojen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</a:rPr>
              <a:t>ideointiin</a:t>
            </a:r>
            <a:r>
              <a:rPr lang="en-US" sz="2000" dirty="0" smtClean="0">
                <a:solidFill>
                  <a:schemeClr val="tx1"/>
                </a:solidFill>
              </a:rPr>
              <a:t> ja </a:t>
            </a:r>
            <a:r>
              <a:rPr lang="en-US" sz="2000" dirty="0" err="1" smtClean="0">
                <a:solidFill>
                  <a:schemeClr val="tx1"/>
                </a:solidFill>
              </a:rPr>
              <a:t>organisointiin</a:t>
            </a:r>
            <a:r>
              <a:rPr lang="en-US" sz="2000" dirty="0" smtClean="0">
                <a:solidFill>
                  <a:schemeClr val="tx1"/>
                </a:solidFill>
              </a:rPr>
              <a:t>.   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5" name="Suora yhdysviiva 4"/>
          <p:cNvCxnSpPr/>
          <p:nvPr/>
        </p:nvCxnSpPr>
        <p:spPr>
          <a:xfrm>
            <a:off x="5359791" y="3038622"/>
            <a:ext cx="0" cy="305592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uora yhdysviiva 6"/>
          <p:cNvCxnSpPr/>
          <p:nvPr/>
        </p:nvCxnSpPr>
        <p:spPr>
          <a:xfrm>
            <a:off x="1589649" y="4867422"/>
            <a:ext cx="862349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kstiruutu 10"/>
          <p:cNvSpPr txBox="1"/>
          <p:nvPr/>
        </p:nvSpPr>
        <p:spPr>
          <a:xfrm>
            <a:off x="3235570" y="3851645"/>
            <a:ext cx="104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Ajattelu</a:t>
            </a:r>
            <a:endParaRPr lang="en-US" b="1" dirty="0"/>
          </a:p>
        </p:txBody>
      </p:sp>
      <p:sp>
        <p:nvSpPr>
          <p:cNvPr id="12" name="Tekstiruutu 11"/>
          <p:cNvSpPr txBox="1"/>
          <p:nvPr/>
        </p:nvSpPr>
        <p:spPr>
          <a:xfrm>
            <a:off x="5956303" y="5254283"/>
            <a:ext cx="2196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Resurssit</a:t>
            </a:r>
            <a:r>
              <a:rPr lang="en-US" b="1" dirty="0" smtClean="0"/>
              <a:t> (</a:t>
            </a:r>
            <a:r>
              <a:rPr lang="en-US" b="1" dirty="0" err="1" smtClean="0"/>
              <a:t>ulkoiset</a:t>
            </a:r>
            <a:r>
              <a:rPr lang="en-US" b="1" dirty="0"/>
              <a:t>)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5956303" y="3851645"/>
            <a:ext cx="3709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Toiminta</a:t>
            </a:r>
            <a:r>
              <a:rPr lang="en-US" b="1" dirty="0" smtClean="0"/>
              <a:t> (</a:t>
            </a:r>
            <a:r>
              <a:rPr lang="en-US" b="1" dirty="0" err="1" smtClean="0"/>
              <a:t>oma</a:t>
            </a:r>
            <a:r>
              <a:rPr lang="en-US" b="1" dirty="0" smtClean="0"/>
              <a:t>, </a:t>
            </a:r>
            <a:r>
              <a:rPr lang="en-US" b="1" dirty="0" err="1" smtClean="0"/>
              <a:t>sisäiset</a:t>
            </a:r>
            <a:r>
              <a:rPr lang="en-US" b="1" dirty="0" smtClean="0"/>
              <a:t> </a:t>
            </a:r>
            <a:r>
              <a:rPr lang="en-US" b="1" dirty="0" err="1" smtClean="0"/>
              <a:t>resurssit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14" name="Tekstiruutu 13"/>
          <p:cNvSpPr txBox="1"/>
          <p:nvPr/>
        </p:nvSpPr>
        <p:spPr>
          <a:xfrm>
            <a:off x="3128696" y="5254283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Tuki</a:t>
            </a:r>
            <a:endParaRPr lang="en-US" b="1" dirty="0"/>
          </a:p>
        </p:txBody>
      </p:sp>
      <p:sp>
        <p:nvSpPr>
          <p:cNvPr id="15" name="Tekstiruutu 14"/>
          <p:cNvSpPr txBox="1"/>
          <p:nvPr/>
        </p:nvSpPr>
        <p:spPr>
          <a:xfrm>
            <a:off x="1364662" y="6094545"/>
            <a:ext cx="11031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Mieti</a:t>
            </a:r>
            <a:r>
              <a:rPr lang="en-US" b="1" dirty="0" smtClean="0"/>
              <a:t>  </a:t>
            </a:r>
            <a:r>
              <a:rPr lang="en-US" b="1" dirty="0" err="1" smtClean="0"/>
              <a:t>mitä</a:t>
            </a:r>
            <a:r>
              <a:rPr lang="en-US" b="1" dirty="0" smtClean="0"/>
              <a:t> </a:t>
            </a:r>
            <a:r>
              <a:rPr lang="en-US" b="1" dirty="0" err="1" smtClean="0"/>
              <a:t>olivat</a:t>
            </a:r>
            <a:r>
              <a:rPr lang="en-US" b="1" dirty="0" smtClean="0"/>
              <a:t> ne </a:t>
            </a:r>
            <a:r>
              <a:rPr lang="en-US" b="1" dirty="0" err="1" smtClean="0"/>
              <a:t>ydinasiat</a:t>
            </a:r>
            <a:r>
              <a:rPr lang="en-US" b="1" dirty="0" smtClean="0"/>
              <a:t>, </a:t>
            </a:r>
            <a:r>
              <a:rPr lang="en-US" b="1" dirty="0" err="1" smtClean="0"/>
              <a:t>jotka</a:t>
            </a:r>
            <a:r>
              <a:rPr lang="en-US" b="1" dirty="0" smtClean="0"/>
              <a:t> </a:t>
            </a:r>
            <a:r>
              <a:rPr lang="en-US" b="1" dirty="0" err="1" smtClean="0"/>
              <a:t>antoivat</a:t>
            </a:r>
            <a:r>
              <a:rPr lang="en-US" b="1" dirty="0" smtClean="0"/>
              <a:t> </a:t>
            </a:r>
            <a:r>
              <a:rPr lang="en-US" b="1" dirty="0" err="1" smtClean="0"/>
              <a:t>tukea</a:t>
            </a:r>
            <a:r>
              <a:rPr lang="en-US" b="1" dirty="0" smtClean="0"/>
              <a:t> ja </a:t>
            </a:r>
            <a:r>
              <a:rPr lang="en-US" b="1" dirty="0" err="1" smtClean="0"/>
              <a:t>joiden</a:t>
            </a:r>
            <a:r>
              <a:rPr lang="en-US" b="1" dirty="0" smtClean="0"/>
              <a:t> </a:t>
            </a:r>
            <a:r>
              <a:rPr lang="en-US" b="1" dirty="0" err="1" smtClean="0"/>
              <a:t>avulla</a:t>
            </a:r>
            <a:r>
              <a:rPr lang="en-US" b="1" dirty="0" smtClean="0"/>
              <a:t> </a:t>
            </a:r>
            <a:r>
              <a:rPr lang="en-US" b="1" dirty="0" err="1" smtClean="0"/>
              <a:t>selvisi</a:t>
            </a:r>
            <a:r>
              <a:rPr lang="en-US" b="1" dirty="0" err="1"/>
              <a:t>t</a:t>
            </a:r>
            <a:r>
              <a:rPr lang="en-US" b="1" dirty="0" smtClean="0"/>
              <a:t> </a:t>
            </a:r>
            <a:r>
              <a:rPr lang="en-US" b="1" dirty="0" err="1" smtClean="0"/>
              <a:t>vaikeasta</a:t>
            </a:r>
            <a:r>
              <a:rPr lang="en-US" b="1" dirty="0" smtClean="0"/>
              <a:t> </a:t>
            </a:r>
            <a:r>
              <a:rPr lang="en-US" b="1" dirty="0" err="1" smtClean="0"/>
              <a:t>tilanteesta</a:t>
            </a:r>
            <a:r>
              <a:rPr lang="en-US" b="1" dirty="0" smtClean="0"/>
              <a:t>. 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06269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97503" y="173944"/>
            <a:ext cx="8911687" cy="768591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          </a:t>
            </a:r>
            <a:r>
              <a:rPr lang="en-US" dirty="0" err="1" smtClean="0"/>
              <a:t>Arvostustehtävä</a:t>
            </a:r>
            <a:r>
              <a:rPr lang="en-US" dirty="0" smtClean="0"/>
              <a:t> I</a:t>
            </a:r>
            <a:endParaRPr lang="en-US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74056" y="1041008"/>
            <a:ext cx="9973994" cy="5816991"/>
          </a:xfrm>
        </p:spPr>
        <p:txBody>
          <a:bodyPr>
            <a:normAutofit/>
          </a:bodyPr>
          <a:lstStyle/>
          <a:p>
            <a:pPr lvl="0"/>
            <a:r>
              <a:rPr lang="en-US" sz="2400" b="1" dirty="0" smtClean="0">
                <a:solidFill>
                  <a:srgbClr val="C00000"/>
                </a:solidFill>
              </a:rPr>
              <a:t>1. </a:t>
            </a:r>
            <a:r>
              <a:rPr lang="en-US" sz="2400" b="1" dirty="0" err="1" smtClean="0">
                <a:solidFill>
                  <a:srgbClr val="C00000"/>
                </a:solidFill>
              </a:rPr>
              <a:t>Ideointi</a:t>
            </a:r>
            <a:endParaRPr lang="en-US" sz="2400" b="1" dirty="0">
              <a:solidFill>
                <a:srgbClr val="C00000"/>
              </a:solidFill>
            </a:endParaRPr>
          </a:p>
          <a:p>
            <a:pPr lvl="0"/>
            <a:r>
              <a:rPr lang="en-US" sz="2000" i="1" dirty="0" err="1" smtClean="0"/>
              <a:t>Millaisia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arvostuksen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muotoja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ihmiset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voivat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antaa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itselleen</a:t>
            </a:r>
            <a:r>
              <a:rPr lang="en-US" sz="2000" i="1" dirty="0" smtClean="0"/>
              <a:t>?   </a:t>
            </a:r>
            <a:endParaRPr lang="en-US" sz="2000" dirty="0"/>
          </a:p>
          <a:p>
            <a:pPr lvl="0"/>
            <a:r>
              <a:rPr lang="en-US" sz="2000" i="1" dirty="0" err="1"/>
              <a:t>Millaisia</a:t>
            </a:r>
            <a:r>
              <a:rPr lang="en-US" sz="2000" i="1" dirty="0"/>
              <a:t> </a:t>
            </a:r>
            <a:r>
              <a:rPr lang="en-US" sz="2000" i="1" dirty="0" err="1"/>
              <a:t>arvostuksen</a:t>
            </a:r>
            <a:r>
              <a:rPr lang="en-US" sz="2000" i="1" dirty="0"/>
              <a:t> </a:t>
            </a:r>
            <a:r>
              <a:rPr lang="en-US" sz="2000" i="1" dirty="0" err="1"/>
              <a:t>muotoja</a:t>
            </a:r>
            <a:r>
              <a:rPr lang="en-US" sz="2000" i="1" dirty="0"/>
              <a:t> 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henkilö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voi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saada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kustakin</a:t>
            </a:r>
            <a:r>
              <a:rPr lang="en-US" sz="2000" i="1" dirty="0" smtClean="0"/>
              <a:t>  </a:t>
            </a:r>
            <a:r>
              <a:rPr lang="en-US" sz="2000" i="1" dirty="0" err="1" smtClean="0"/>
              <a:t>seuraavasta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suhdetyypistä</a:t>
            </a:r>
            <a:r>
              <a:rPr lang="en-US" sz="2000" i="1" dirty="0" smtClean="0"/>
              <a:t>?</a:t>
            </a:r>
          </a:p>
          <a:p>
            <a:pPr marL="0" lvl="0" indent="0">
              <a:buNone/>
            </a:pPr>
            <a:r>
              <a:rPr lang="en-US" sz="2000" i="1" dirty="0" smtClean="0"/>
              <a:t>  </a:t>
            </a:r>
            <a:endParaRPr lang="en-US" sz="2000" dirty="0"/>
          </a:p>
          <a:p>
            <a:r>
              <a:rPr lang="en-US" sz="2000" b="1" dirty="0" smtClean="0"/>
              <a:t>a. </a:t>
            </a:r>
            <a:r>
              <a:rPr lang="en-US" sz="2000" b="1" dirty="0" err="1" smtClean="0"/>
              <a:t>Vertikaaliset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suhteet</a:t>
            </a:r>
            <a:r>
              <a:rPr lang="en-US" sz="2000" dirty="0" smtClean="0"/>
              <a:t> (</a:t>
            </a:r>
            <a:r>
              <a:rPr lang="en-US" sz="2000" dirty="0" err="1" smtClean="0"/>
              <a:t>rakenteelliset</a:t>
            </a:r>
            <a:r>
              <a:rPr lang="en-US" sz="2000" dirty="0" smtClean="0"/>
              <a:t>, - </a:t>
            </a:r>
            <a:r>
              <a:rPr lang="en-US" sz="2000" dirty="0" err="1" smtClean="0"/>
              <a:t>ei</a:t>
            </a:r>
            <a:r>
              <a:rPr lang="en-US" sz="2000" dirty="0" smtClean="0"/>
              <a:t> </a:t>
            </a:r>
            <a:r>
              <a:rPr lang="en-US" sz="2000" dirty="0" err="1" smtClean="0"/>
              <a:t>henkilökohtaiset</a:t>
            </a:r>
            <a:r>
              <a:rPr lang="en-US" sz="2000" dirty="0" smtClean="0"/>
              <a:t> </a:t>
            </a:r>
            <a:r>
              <a:rPr lang="en-US" sz="2000" dirty="0" err="1" smtClean="0"/>
              <a:t>suhteet</a:t>
            </a:r>
            <a:r>
              <a:rPr lang="en-US" sz="2000" dirty="0" smtClean="0"/>
              <a:t> )</a:t>
            </a:r>
          </a:p>
          <a:p>
            <a:pPr lvl="0"/>
            <a:r>
              <a:rPr lang="en-US" sz="2000" dirty="0" smtClean="0"/>
              <a:t>“</a:t>
            </a:r>
            <a:r>
              <a:rPr lang="en-US" sz="2000" dirty="0" err="1" smtClean="0"/>
              <a:t>Yläpuolellamme</a:t>
            </a:r>
            <a:r>
              <a:rPr lang="en-US" sz="2000" dirty="0" smtClean="0"/>
              <a:t>” </a:t>
            </a:r>
            <a:r>
              <a:rPr lang="en-US" sz="2000" dirty="0" err="1" smtClean="0"/>
              <a:t>olevat</a:t>
            </a:r>
            <a:r>
              <a:rPr lang="en-US" sz="2000" dirty="0" smtClean="0"/>
              <a:t> (</a:t>
            </a:r>
            <a:r>
              <a:rPr lang="en-US" sz="2000" dirty="0" err="1" smtClean="0"/>
              <a:t>esim</a:t>
            </a:r>
            <a:r>
              <a:rPr lang="en-US" sz="2000" dirty="0" smtClean="0"/>
              <a:t>. </a:t>
            </a:r>
            <a:r>
              <a:rPr lang="en-US" sz="2000" dirty="0" err="1"/>
              <a:t>j</a:t>
            </a:r>
            <a:r>
              <a:rPr lang="en-US" sz="2000" dirty="0" err="1" smtClean="0"/>
              <a:t>ohtajat</a:t>
            </a:r>
            <a:r>
              <a:rPr lang="en-US" sz="2000" dirty="0" smtClean="0"/>
              <a:t>, </a:t>
            </a:r>
            <a:r>
              <a:rPr lang="en-US" sz="2000" dirty="0" err="1" smtClean="0"/>
              <a:t>rahoittajat</a:t>
            </a:r>
            <a:r>
              <a:rPr lang="en-US" sz="2000" dirty="0" smtClean="0"/>
              <a:t>)</a:t>
            </a:r>
            <a:endParaRPr lang="en-US" sz="2000" dirty="0"/>
          </a:p>
          <a:p>
            <a:pPr lvl="0"/>
            <a:r>
              <a:rPr lang="en-US" sz="2000" dirty="0" smtClean="0"/>
              <a:t>“</a:t>
            </a:r>
            <a:r>
              <a:rPr lang="en-US" sz="2000" dirty="0" err="1" smtClean="0"/>
              <a:t>Alapuolellamme</a:t>
            </a:r>
            <a:r>
              <a:rPr lang="en-US" sz="2000" dirty="0" smtClean="0"/>
              <a:t>” </a:t>
            </a:r>
            <a:r>
              <a:rPr lang="en-US" sz="2000" dirty="0" err="1" smtClean="0"/>
              <a:t>olevat</a:t>
            </a:r>
            <a:r>
              <a:rPr lang="en-US" sz="2000" dirty="0" smtClean="0"/>
              <a:t> (</a:t>
            </a:r>
            <a:r>
              <a:rPr lang="en-US" sz="2000" dirty="0" err="1" smtClean="0"/>
              <a:t>esim</a:t>
            </a:r>
            <a:r>
              <a:rPr lang="en-US" sz="2000" dirty="0" smtClean="0"/>
              <a:t>. </a:t>
            </a:r>
            <a:r>
              <a:rPr lang="en-US" sz="2000" dirty="0" err="1"/>
              <a:t>a</a:t>
            </a:r>
            <a:r>
              <a:rPr lang="en-US" sz="2000" dirty="0" err="1" smtClean="0"/>
              <a:t>siakkaat</a:t>
            </a:r>
            <a:r>
              <a:rPr lang="en-US" sz="2000" dirty="0" smtClean="0"/>
              <a:t>, </a:t>
            </a:r>
            <a:r>
              <a:rPr lang="en-US" sz="2000" dirty="0" err="1" smtClean="0"/>
              <a:t>opiskelijat</a:t>
            </a:r>
            <a:r>
              <a:rPr lang="en-US" sz="2000" dirty="0" smtClean="0"/>
              <a:t>, </a:t>
            </a:r>
            <a:r>
              <a:rPr lang="en-US" sz="2000" dirty="0" err="1" smtClean="0"/>
              <a:t>yhteistyökumppanit</a:t>
            </a:r>
            <a:r>
              <a:rPr lang="en-US" sz="2000" dirty="0" smtClean="0"/>
              <a:t>, </a:t>
            </a:r>
            <a:r>
              <a:rPr lang="en-US" sz="2000" dirty="0" err="1" smtClean="0"/>
              <a:t>jotka</a:t>
            </a:r>
            <a:r>
              <a:rPr lang="en-US" sz="2000" dirty="0" smtClean="0"/>
              <a:t> </a:t>
            </a:r>
            <a:r>
              <a:rPr lang="en-US" sz="2000" dirty="0" err="1" smtClean="0"/>
              <a:t>ovat</a:t>
            </a:r>
            <a:r>
              <a:rPr lang="en-US" sz="2000" dirty="0" smtClean="0"/>
              <a:t> </a:t>
            </a:r>
            <a:r>
              <a:rPr lang="en-US" sz="2000" dirty="0" err="1" smtClean="0"/>
              <a:t>meille</a:t>
            </a:r>
            <a:r>
              <a:rPr lang="en-US" sz="2000" dirty="0" smtClean="0"/>
              <a:t> “</a:t>
            </a:r>
            <a:r>
              <a:rPr lang="en-US" sz="2000" dirty="0" err="1" smtClean="0"/>
              <a:t>tilivelvollisia</a:t>
            </a:r>
            <a:r>
              <a:rPr lang="en-US" sz="2000" dirty="0" smtClean="0"/>
              <a:t>” </a:t>
            </a:r>
          </a:p>
          <a:p>
            <a:pPr marL="0" lvl="0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  <a:p>
            <a:r>
              <a:rPr lang="en-US" sz="2000" b="1" dirty="0"/>
              <a:t>b</a:t>
            </a:r>
            <a:r>
              <a:rPr lang="en-US" sz="2000" dirty="0"/>
              <a:t>. </a:t>
            </a:r>
            <a:r>
              <a:rPr lang="en-US" sz="2000" b="1" dirty="0" err="1" smtClean="0"/>
              <a:t>Horisontaaliset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suhteet</a:t>
            </a:r>
            <a:r>
              <a:rPr lang="en-US" sz="2000" b="1" dirty="0" smtClean="0"/>
              <a:t>  </a:t>
            </a:r>
          </a:p>
          <a:p>
            <a:pPr lvl="0"/>
            <a:r>
              <a:rPr lang="en-US" sz="2000" dirty="0" err="1" smtClean="0"/>
              <a:t>Yhteistyökumppanit</a:t>
            </a:r>
            <a:r>
              <a:rPr lang="en-US" sz="2000" dirty="0" smtClean="0"/>
              <a:t> ja </a:t>
            </a:r>
            <a:r>
              <a:rPr lang="en-US" sz="2000" dirty="0" err="1" smtClean="0"/>
              <a:t>vertaiset</a:t>
            </a:r>
            <a:r>
              <a:rPr lang="en-US" sz="2000" dirty="0" smtClean="0"/>
              <a:t> (</a:t>
            </a:r>
            <a:r>
              <a:rPr lang="en-US" sz="2000" dirty="0" err="1" smtClean="0"/>
              <a:t>esim</a:t>
            </a:r>
            <a:r>
              <a:rPr lang="en-US" sz="2000" dirty="0" smtClean="0"/>
              <a:t>. </a:t>
            </a:r>
            <a:r>
              <a:rPr lang="en-US" sz="2000" dirty="0" err="1" smtClean="0"/>
              <a:t>Samassa</a:t>
            </a:r>
            <a:r>
              <a:rPr lang="en-US" sz="2000" dirty="0" smtClean="0"/>
              <a:t> </a:t>
            </a:r>
            <a:r>
              <a:rPr lang="en-US" sz="2000" dirty="0" err="1" smtClean="0"/>
              <a:t>toimistossa</a:t>
            </a:r>
            <a:r>
              <a:rPr lang="en-US" sz="2000" dirty="0" smtClean="0"/>
              <a:t>, </a:t>
            </a:r>
            <a:r>
              <a:rPr lang="en-US" sz="2000" dirty="0" err="1" smtClean="0"/>
              <a:t>samssa</a:t>
            </a:r>
            <a:r>
              <a:rPr lang="en-US" sz="2000" dirty="0" smtClean="0"/>
              <a:t> </a:t>
            </a:r>
            <a:r>
              <a:rPr lang="en-US" sz="2000" dirty="0" err="1" smtClean="0"/>
              <a:t>yhtiössä</a:t>
            </a:r>
            <a:r>
              <a:rPr lang="en-US" sz="2000" dirty="0" smtClean="0"/>
              <a:t>, </a:t>
            </a:r>
            <a:r>
              <a:rPr lang="en-US" sz="2000" dirty="0" err="1" smtClean="0"/>
              <a:t>samalla</a:t>
            </a:r>
            <a:r>
              <a:rPr lang="en-US" sz="2000" dirty="0" smtClean="0"/>
              <a:t> </a:t>
            </a:r>
            <a:r>
              <a:rPr lang="en-US" sz="2000" dirty="0" err="1" smtClean="0"/>
              <a:t>kentällä</a:t>
            </a:r>
            <a:r>
              <a:rPr lang="en-US" sz="2000" dirty="0" smtClean="0"/>
              <a:t> </a:t>
            </a:r>
            <a:r>
              <a:rPr lang="en-US" sz="2000" dirty="0" err="1" smtClean="0"/>
              <a:t>olevat</a:t>
            </a:r>
            <a:r>
              <a:rPr lang="en-US" sz="2000" dirty="0" smtClean="0"/>
              <a:t>)  </a:t>
            </a:r>
            <a:endParaRPr lang="en-US" sz="2000" dirty="0"/>
          </a:p>
          <a:p>
            <a:pPr lvl="0"/>
            <a:r>
              <a:rPr lang="en-US" sz="2000" dirty="0" err="1"/>
              <a:t>p</a:t>
            </a:r>
            <a:r>
              <a:rPr lang="en-US" sz="2000" dirty="0" err="1" smtClean="0"/>
              <a:t>erhe</a:t>
            </a:r>
            <a:r>
              <a:rPr lang="en-US" sz="2000" dirty="0" smtClean="0"/>
              <a:t> ja </a:t>
            </a:r>
            <a:r>
              <a:rPr lang="en-US" sz="2000" dirty="0" err="1" smtClean="0"/>
              <a:t>ystävät</a:t>
            </a:r>
            <a:r>
              <a:rPr lang="en-US" sz="2000" dirty="0" smtClean="0"/>
              <a:t>.</a:t>
            </a:r>
            <a:endParaRPr lang="en-US" sz="2000" dirty="0"/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819323"/>
      </p:ext>
    </p:extLst>
  </p:cSld>
  <p:clrMapOvr>
    <a:masterClrMapping/>
  </p:clrMapOvr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199</TotalTime>
  <Words>397</Words>
  <Application>Microsoft Office PowerPoint</Application>
  <PresentationFormat>Laajakuva</PresentationFormat>
  <Paragraphs>76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Kiehkura</vt:lpstr>
      <vt:lpstr> </vt:lpstr>
      <vt:lpstr>Life Balance - harjoitus</vt:lpstr>
      <vt:lpstr>         Life Balance -harjoitus</vt:lpstr>
      <vt:lpstr>PowerPoint-esitys</vt:lpstr>
      <vt:lpstr>PowerPoint-esitys</vt:lpstr>
      <vt:lpstr>PowerPoint-esitys</vt:lpstr>
      <vt:lpstr>Staying Afloat I  </vt:lpstr>
      <vt:lpstr>Staying Afloat II</vt:lpstr>
      <vt:lpstr>           Arvostustehtävä I</vt:lpstr>
      <vt:lpstr>           Arvostustehtävä II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(Post)modern context of Finnish career counselling</dc:title>
  <dc:creator>Timo Spangar</dc:creator>
  <cp:lastModifiedBy>Kaikkonen Ritva</cp:lastModifiedBy>
  <cp:revision>39</cp:revision>
  <cp:lastPrinted>2014-12-02T17:30:25Z</cp:lastPrinted>
  <dcterms:created xsi:type="dcterms:W3CDTF">2014-12-02T16:38:08Z</dcterms:created>
  <dcterms:modified xsi:type="dcterms:W3CDTF">2017-05-16T08:40:04Z</dcterms:modified>
</cp:coreProperties>
</file>