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5"/>
    <p:sldMasterId id="2147483668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F5A0D19-DDA0-4C5C-A1A0-C7205F5B898A}">
  <a:tblStyle styleId="{FF5A0D19-DDA0-4C5C-A1A0-C7205F5B89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61a5a7218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61a5a7218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1a5a7218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1a5a7218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7a4c96881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7a4c96881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7a4c96881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7a4c96881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7a4c968812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7a4c968812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7a4c96881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7a4c96881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360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24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24. Latinalaisen Amerikan alkuperäiskulttuurit</a:t>
            </a:r>
            <a:br>
              <a:rPr lang="fi"/>
            </a:br>
            <a:br>
              <a:rPr lang="fi"/>
            </a:br>
            <a:r>
              <a:rPr lang="fi"/>
              <a:t>Tietoisku: Väli- ja Etelä-Amerikan korkeakulttuurit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Amerikan mantereen asuttaminen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159726"/>
            <a:ext cx="7886700" cy="32937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-330200" lvl="0" marL="457200" rtl="0" algn="l">
              <a:spcBef>
                <a:spcPts val="80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Amerikan asuttamisesta tiedetään vähän. Uudet arkeologiset löydöt voivat muuttaa perinteistä käsitystä.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Ihmiset levittäytyivät Amerikan mantereelle viimeisen jääkauden aikana kahdessa aallossa 63 000–43 000 eaa.  ja 33 000–8 000 eaa.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Amerikkaan ei syntynyt yhtenäistä kulttuuria, vaan alkuperäiskulttuurit kehittyivät toisistaan poikkeaviksi.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fi" sz="1600"/>
              <a:t>Elämäntapaan ja kulttuuriin vaikuttivat etenkin maantiede ja ilmasto.</a:t>
            </a:r>
            <a:endParaRPr sz="1600"/>
          </a:p>
          <a:p>
            <a:pPr indent="45720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fi" sz="1600"/>
              <a:t>Pohjoisessa </a:t>
            </a:r>
            <a:r>
              <a:rPr lang="fi" sz="1600"/>
              <a:t>oli paljon riistaa ja ihmiset </a:t>
            </a:r>
            <a:r>
              <a:rPr lang="fi" sz="1600"/>
              <a:t>levittäytyivät</a:t>
            </a:r>
            <a:r>
              <a:rPr lang="fi" sz="1600"/>
              <a:t> suurille tasangoille.</a:t>
            </a:r>
            <a:endParaRPr sz="1600"/>
          </a:p>
          <a:p>
            <a:pPr indent="0" lvl="0" marL="9144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 sz="1600"/>
              <a:t>→ </a:t>
            </a:r>
            <a:r>
              <a:rPr b="1" lang="fi" sz="1600"/>
              <a:t>Keräily- ja pyyntikulttuuri sekä kuokka- ja puutarhaviljely</a:t>
            </a:r>
            <a:endParaRPr b="1" sz="1600"/>
          </a:p>
          <a:p>
            <a:pPr indent="45720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fi" sz="1600"/>
              <a:t>Etelässä </a:t>
            </a:r>
            <a:r>
              <a:rPr lang="fi" sz="1600"/>
              <a:t>oli suotuisa ilmasto, rannikkoa ja runsaasti kasvillisuutta.</a:t>
            </a:r>
            <a:endParaRPr sz="1600"/>
          </a:p>
          <a:p>
            <a:pPr indent="0" lvl="0" marL="9144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 sz="1600"/>
              <a:t>→ </a:t>
            </a:r>
            <a:r>
              <a:rPr b="1" lang="fi" sz="1600"/>
              <a:t>Peltoviljely, suurempi </a:t>
            </a:r>
            <a:r>
              <a:rPr b="1" lang="fi" sz="1600"/>
              <a:t>väestötiheys</a:t>
            </a:r>
            <a:r>
              <a:rPr b="1" lang="fi" sz="1600"/>
              <a:t> ja kaupungit</a:t>
            </a:r>
            <a:endParaRPr b="1" sz="1600"/>
          </a:p>
          <a:p>
            <a:pPr indent="457200" lvl="0" marL="4572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 sz="1600"/>
              <a:t>→ </a:t>
            </a:r>
            <a:r>
              <a:rPr b="1" lang="fi" sz="1600"/>
              <a:t>Väli- ja Etelä-Amerikan korkeakulttuurit</a:t>
            </a:r>
            <a:endParaRPr b="1" sz="1600"/>
          </a:p>
          <a:p>
            <a:pPr indent="0" lvl="0" marL="9144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Väli- ja Etelä-Amerikan korkeakulttuurit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81000" lvl="0" marL="457200" rtl="0" algn="l">
              <a:spcBef>
                <a:spcPts val="80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Etelä-Amerikassa oli lukuisia alkuperäiskansoja, mutta niistä tunnetaan parhaiten </a:t>
            </a:r>
            <a:r>
              <a:rPr b="1" lang="fi" sz="2400"/>
              <a:t>korkeakulttuureiksi </a:t>
            </a:r>
            <a:r>
              <a:rPr lang="fi" sz="2400"/>
              <a:t>kehittyneet kansat.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Varhaisimmat merkit maanviljelystä ovat noin 9 000 vuoden takaa nykyisen Perun ja Meksikon alueilta.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Ensimmäiset korkeakulttuurit syntyivät, kun maanviljelyn myötä asutus muuttui kiinteäksi ja väkiluku kasvoi.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Väli- ja Etelä-Amerikan korkeakulttuurit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268043"/>
            <a:ext cx="7886700" cy="4251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None/>
            </a:pPr>
            <a:r>
              <a:rPr lang="fi" sz="1800"/>
              <a:t>Eri alueilla maanviljelyn siirtyminen tapahtui eri aikaan ja se perustui eri kasveihin:</a:t>
            </a:r>
            <a:endParaRPr sz="1800"/>
          </a:p>
        </p:txBody>
      </p:sp>
      <p:graphicFrame>
        <p:nvGraphicFramePr>
          <p:cNvPr id="148" name="Google Shape;148;p25"/>
          <p:cNvGraphicFramePr/>
          <p:nvPr/>
        </p:nvGraphicFramePr>
        <p:xfrm>
          <a:off x="628650" y="1693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{FF5A0D19-DDA0-4C5C-A1A0-C7205F5B898A}</a:tableStyleId>
              </a:tblPr>
              <a:tblGrid>
                <a:gridCol w="1971675"/>
                <a:gridCol w="1971675"/>
                <a:gridCol w="1971675"/>
                <a:gridCol w="1971675"/>
              </a:tblGrid>
              <a:tr h="550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Paikka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Aika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Tärkeimmät kasvit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Tärkeimmät eläimet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662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Keski-Meksiko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6 000–4 000 vuotta sitten 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Kesäkurpitsa, maissi, papu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Ei ollut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1152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Etelä-Amerikka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5 000 –4 000 vuotta sitten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Alangot: maniokki, bataatti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Ylängöt: peruna, kvinoa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Alangot: ei ollut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Ylängöt: laama, alpakka ja marsu</a:t>
                      </a:r>
                      <a:endParaRPr sz="1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9" name="Google Shape;149;p25"/>
          <p:cNvSpPr txBox="1"/>
          <p:nvPr>
            <p:ph idx="1" type="body"/>
          </p:nvPr>
        </p:nvSpPr>
        <p:spPr>
          <a:xfrm>
            <a:off x="628650" y="4254875"/>
            <a:ext cx="7886700" cy="3342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r">
              <a:spcBef>
                <a:spcPts val="800"/>
              </a:spcBef>
              <a:spcAft>
                <a:spcPts val="0"/>
              </a:spcAft>
              <a:buNone/>
            </a:pPr>
            <a:r>
              <a:rPr lang="fi" sz="1800"/>
              <a:t>Lähde: J. R. McNeill &amp; William McNeill: </a:t>
            </a:r>
            <a:r>
              <a:rPr i="1" lang="fi" sz="1800"/>
              <a:t>Verkottunut ihmiskunta</a:t>
            </a:r>
            <a:endParaRPr i="1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Väli- ja Etelä-Amerikan korkeakulttuureja</a:t>
            </a:r>
            <a:endParaRPr/>
          </a:p>
        </p:txBody>
      </p:sp>
      <p:graphicFrame>
        <p:nvGraphicFramePr>
          <p:cNvPr id="155" name="Google Shape;155;p26"/>
          <p:cNvGraphicFramePr/>
          <p:nvPr/>
        </p:nvGraphicFramePr>
        <p:xfrm>
          <a:off x="952500" y="1428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{FF5A0D19-DDA0-4C5C-A1A0-C7205F5B898A}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Kulttuuri 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Vaikutusalue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Kukoistuskausi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Olmeekit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Nykyisen Meksikon alue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1500–400 eaa.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Mayat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Jukatanin niemimaa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250–900 jaa.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Asteekit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Meksikon ylängöt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1300–1521 *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Inkat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Andien rinteet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1400–1532 *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6" name="Google Shape;156;p26"/>
          <p:cNvSpPr txBox="1"/>
          <p:nvPr/>
        </p:nvSpPr>
        <p:spPr>
          <a:xfrm>
            <a:off x="3592175" y="3714675"/>
            <a:ext cx="465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latin typeface="Calibri"/>
                <a:ea typeface="Calibri"/>
                <a:cs typeface="Calibri"/>
                <a:sym typeface="Calibri"/>
              </a:rPr>
              <a:t>* Aikakausi päättyy espanjalaisvalloitukseen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Korkeakulttuureja yhdistäviä piirteitä</a:t>
            </a:r>
            <a:endParaRPr/>
          </a:p>
        </p:txBody>
      </p:sp>
      <p:sp>
        <p:nvSpPr>
          <p:cNvPr id="162" name="Google Shape;162;p2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SzPts val="688"/>
              <a:buNone/>
            </a:pPr>
            <a:r>
              <a:rPr lang="fi" sz="1537"/>
              <a:t>Amerikan korkeakulttuureissa voidaan nähdä samanlaisia piirteitä kuin varhaisissa Mesopotamian ja Egyptin korkeakulttuureissa.</a:t>
            </a:r>
            <a:endParaRPr sz="1537"/>
          </a:p>
          <a:p>
            <a:pPr indent="-326231" lvl="0" marL="45720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538"/>
              <a:buChar char="●"/>
            </a:pPr>
            <a:r>
              <a:rPr lang="fi" sz="1537"/>
              <a:t>ylijäämäinen maanviljely</a:t>
            </a:r>
            <a:endParaRPr sz="1537"/>
          </a:p>
          <a:p>
            <a:pPr indent="-326231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38"/>
              <a:buChar char="●"/>
            </a:pPr>
            <a:r>
              <a:rPr lang="fi" sz="1537"/>
              <a:t>h</a:t>
            </a:r>
            <a:r>
              <a:rPr lang="fi" sz="1537"/>
              <a:t>ierarkkinen</a:t>
            </a:r>
            <a:r>
              <a:rPr lang="fi" sz="1537"/>
              <a:t> eli kerrostunut yhteiskunta</a:t>
            </a:r>
            <a:endParaRPr sz="1537"/>
          </a:p>
          <a:p>
            <a:pPr indent="-326231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38"/>
              <a:buChar char="●"/>
            </a:pPr>
            <a:r>
              <a:rPr lang="fi" sz="1537"/>
              <a:t>e</a:t>
            </a:r>
            <a:r>
              <a:rPr lang="fi" sz="1537"/>
              <a:t>riytyneet ammatit</a:t>
            </a:r>
            <a:endParaRPr sz="1537"/>
          </a:p>
          <a:p>
            <a:pPr indent="-326231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38"/>
              <a:buChar char="●"/>
            </a:pPr>
            <a:r>
              <a:rPr lang="fi" sz="1537"/>
              <a:t>uskonnolla ja papistolla paljon valtaa</a:t>
            </a:r>
            <a:endParaRPr sz="1537"/>
          </a:p>
          <a:p>
            <a:pPr indent="-314325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350"/>
              <a:buChar char="○"/>
            </a:pPr>
            <a:r>
              <a:rPr lang="fi" sz="1350"/>
              <a:t>e</a:t>
            </a:r>
            <a:r>
              <a:rPr lang="fi" sz="1350"/>
              <a:t>läinten ja esineiden uhraaminen jumalille</a:t>
            </a:r>
            <a:endParaRPr sz="1350"/>
          </a:p>
          <a:p>
            <a:pPr indent="-314325" lvl="1" marL="9144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350"/>
              <a:buChar char="○"/>
            </a:pPr>
            <a:r>
              <a:rPr lang="fi" sz="1350"/>
              <a:t>ääritapauksissa jopa ihmisuhrit</a:t>
            </a:r>
            <a:endParaRPr sz="1350"/>
          </a:p>
          <a:p>
            <a:pPr indent="-326231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38"/>
              <a:buChar char="●"/>
            </a:pPr>
            <a:r>
              <a:rPr lang="fi" sz="1537"/>
              <a:t>k</a:t>
            </a:r>
            <a:r>
              <a:rPr lang="fi" sz="1537"/>
              <a:t>aupunkien ja temppelien rakentaminen</a:t>
            </a:r>
            <a:endParaRPr sz="1537"/>
          </a:p>
          <a:p>
            <a:pPr indent="-326231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38"/>
              <a:buChar char="●"/>
            </a:pPr>
            <a:r>
              <a:rPr lang="fi" sz="1537"/>
              <a:t>tehokas hallinto</a:t>
            </a:r>
            <a:endParaRPr sz="1537"/>
          </a:p>
          <a:p>
            <a:pPr indent="-326231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38"/>
              <a:buChar char="●"/>
            </a:pPr>
            <a:r>
              <a:rPr lang="fi" sz="1537"/>
              <a:t>tieteen ja tekniikan kehitys</a:t>
            </a:r>
            <a:endParaRPr sz="1537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