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B0635-BAA0-44A6-AA3F-C949591C4120}" type="datetimeFigureOut">
              <a:rPr lang="fi-FI" smtClean="0"/>
              <a:t>20.2.2015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3A4804-4719-436C-BA06-D2C509252D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3109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A4804-4719-436C-BA06-D2C509252D4C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3718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20.2.2015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20.2.2015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20.2.2015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20.2.2015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20.2.2015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55448"/>
            <a:ext cx="8507288" cy="1113312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>Valtiomuototaistelu</a:t>
            </a:r>
            <a:r>
              <a:rPr lang="fi-FI" dirty="0" smtClean="0"/>
              <a:t> 1918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179512" y="1484784"/>
            <a:ext cx="8507288" cy="5373216"/>
          </a:xfrm>
        </p:spPr>
        <p:txBody>
          <a:bodyPr>
            <a:normAutofit/>
          </a:bodyPr>
          <a:lstStyle/>
          <a:p>
            <a:r>
              <a:rPr lang="fi-FI" altLang="fi-FI" sz="1800" dirty="0"/>
              <a:t>Tilanne alkukesästä 1918: Suomi oli itsenäistynyt, mutta kansakunta oli jakautunut kahtia sisällissodan seurauksena -&gt; Punaiset vankileireillä tai Neuvosto-Venäjälle </a:t>
            </a:r>
            <a:r>
              <a:rPr lang="fi-FI" altLang="fi-FI" sz="1800" dirty="0" smtClean="0"/>
              <a:t>paenneina</a:t>
            </a:r>
            <a:endParaRPr lang="fi-FI" altLang="fi-FI" sz="1800" dirty="0"/>
          </a:p>
          <a:p>
            <a:r>
              <a:rPr lang="fi-FI" altLang="fi-FI" sz="1800" dirty="0"/>
              <a:t>Sosiaalidemokraatit poissa politiikasta -&gt; Svinhufvudista </a:t>
            </a:r>
            <a:r>
              <a:rPr lang="fi-FI" altLang="fi-FI" sz="1800" i="1" dirty="0" smtClean="0"/>
              <a:t>valtionhoitaja</a:t>
            </a:r>
            <a:r>
              <a:rPr lang="fi-FI" altLang="fi-FI" sz="1800" dirty="0"/>
              <a:t> </a:t>
            </a:r>
            <a:r>
              <a:rPr lang="fi-FI" altLang="fi-FI" sz="1800" dirty="0" smtClean="0"/>
              <a:t>ja Paasikivestä senaatin puheenjohtaja </a:t>
            </a:r>
            <a:r>
              <a:rPr lang="fi-FI" altLang="fi-FI" sz="1800" dirty="0"/>
              <a:t>-&gt; Porvarillinen ”</a:t>
            </a:r>
            <a:r>
              <a:rPr lang="fi-FI" altLang="fi-FI" sz="1800" i="1" dirty="0"/>
              <a:t>tynkäeduskunta</a:t>
            </a:r>
            <a:r>
              <a:rPr lang="fi-FI" altLang="fi-FI" sz="1800" dirty="0"/>
              <a:t>”</a:t>
            </a:r>
          </a:p>
          <a:p>
            <a:r>
              <a:rPr lang="fi-FI" altLang="fi-FI" sz="1800" dirty="0"/>
              <a:t>Valkoisten voittajien keskuudessa valtiomuototaistelu -&gt; Kuninkuuden kannattajat eli </a:t>
            </a:r>
            <a:r>
              <a:rPr lang="fi-FI" altLang="fi-FI" sz="1800" i="1" dirty="0"/>
              <a:t>monarkistit</a:t>
            </a:r>
            <a:r>
              <a:rPr lang="fi-FI" altLang="fi-FI" sz="1800" dirty="0"/>
              <a:t> (Vanhasuomalaiset ja RKP -&gt; johtohahmona Svinhufvud) vs. </a:t>
            </a:r>
            <a:r>
              <a:rPr lang="fi-FI" altLang="fi-FI" sz="1800" i="1" dirty="0"/>
              <a:t>tasavaltalaiset</a:t>
            </a:r>
            <a:r>
              <a:rPr lang="fi-FI" altLang="fi-FI" sz="1800" dirty="0"/>
              <a:t> (Maalaisliitto </a:t>
            </a:r>
            <a:r>
              <a:rPr lang="fi-FI" altLang="fi-FI" sz="1800" dirty="0" smtClean="0"/>
              <a:t>-&gt; johtohahmona </a:t>
            </a:r>
            <a:r>
              <a:rPr lang="fi-FI" altLang="fi-FI" sz="1800" dirty="0" err="1"/>
              <a:t>K.J.Ståhlberg</a:t>
            </a:r>
            <a:r>
              <a:rPr lang="fi-FI" altLang="fi-FI" sz="1800" dirty="0"/>
              <a:t>).</a:t>
            </a:r>
          </a:p>
          <a:p>
            <a:pPr lvl="1"/>
            <a:r>
              <a:rPr lang="fi-FI" altLang="fi-FI" sz="1800" dirty="0" smtClean="0"/>
              <a:t>Konservatiiviset monarkistit </a:t>
            </a:r>
            <a:r>
              <a:rPr lang="fi-FI" altLang="fi-FI" sz="1800" dirty="0"/>
              <a:t>halusivat vahvan johtajan puoluekiistojen yläpuolelle</a:t>
            </a:r>
          </a:p>
          <a:p>
            <a:pPr lvl="1"/>
            <a:r>
              <a:rPr lang="fi-FI" altLang="fi-FI" sz="1800" dirty="0"/>
              <a:t>Tasavaltalaiset </a:t>
            </a:r>
            <a:r>
              <a:rPr lang="fi-FI" altLang="fi-FI" sz="1800" dirty="0" smtClean="0"/>
              <a:t>vieroksuivat kuninkuuden epädemokraattisuutta</a:t>
            </a:r>
            <a:endParaRPr lang="fi-FI" altLang="fi-FI" sz="1800" dirty="0"/>
          </a:p>
          <a:p>
            <a:pPr marL="609600" indent="-609600">
              <a:buFontTx/>
              <a:buChar char="-"/>
            </a:pPr>
            <a:endParaRPr lang="fi-FI" altLang="fi-FI" sz="1400" b="1" dirty="0" smtClean="0"/>
          </a:p>
          <a:p>
            <a:pPr lvl="2">
              <a:lnSpc>
                <a:spcPct val="80000"/>
              </a:lnSpc>
              <a:buFontTx/>
              <a:buChar char="-"/>
            </a:pPr>
            <a:endParaRPr lang="fi-FI" altLang="fi-FI" sz="1600" dirty="0" smtClean="0"/>
          </a:p>
          <a:p>
            <a:pPr>
              <a:lnSpc>
                <a:spcPct val="80000"/>
              </a:lnSpc>
              <a:buFontTx/>
              <a:buChar char="-"/>
            </a:pPr>
            <a:endParaRPr lang="fi-FI" altLang="fi-FI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07504" y="260648"/>
            <a:ext cx="89289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i-FI" altLang="fi-FI" dirty="0" smtClean="0"/>
              <a:t>Niukasti monarkistienemmistöinen eduskunta </a:t>
            </a:r>
            <a:r>
              <a:rPr lang="fi-FI" altLang="fi-FI" dirty="0"/>
              <a:t>valitsi lokakuussa 1918 Suomen kuninkaaksi saksalaisen Hessenin prinssin Friedrich Karlin -&gt; Saksan tappio maailmansodassa -&gt; Monarkistien hanke </a:t>
            </a:r>
            <a:r>
              <a:rPr lang="fi-FI" altLang="fi-FI" dirty="0" smtClean="0"/>
              <a:t>nurin</a:t>
            </a:r>
          </a:p>
          <a:p>
            <a:endParaRPr lang="fi-FI" altLang="fi-FI" dirty="0"/>
          </a:p>
          <a:p>
            <a:pPr marL="285750" indent="-285750">
              <a:buFontTx/>
              <a:buChar char="-"/>
            </a:pPr>
            <a:r>
              <a:rPr lang="fi-FI" altLang="fi-FI" dirty="0" smtClean="0"/>
              <a:t>Kesän </a:t>
            </a:r>
            <a:r>
              <a:rPr lang="fi-FI" altLang="fi-FI" dirty="0"/>
              <a:t>1919 </a:t>
            </a:r>
            <a:r>
              <a:rPr lang="fi-FI" altLang="fi-FI" i="1" dirty="0"/>
              <a:t>hallitusmuoto</a:t>
            </a:r>
            <a:r>
              <a:rPr lang="fi-FI" altLang="fi-FI" dirty="0" smtClean="0"/>
              <a:t>: </a:t>
            </a:r>
          </a:p>
          <a:p>
            <a:pPr marL="742950" lvl="1" indent="-285750">
              <a:buFontTx/>
              <a:buChar char="-"/>
            </a:pPr>
            <a:r>
              <a:rPr lang="fi-FI" altLang="fi-FI" dirty="0" smtClean="0"/>
              <a:t>Suomesta </a:t>
            </a:r>
            <a:r>
              <a:rPr lang="fi-FI" altLang="fi-FI" dirty="0"/>
              <a:t>tasavalta, jonka päämiehenä on </a:t>
            </a:r>
            <a:r>
              <a:rPr lang="fi-FI" altLang="fi-FI" dirty="0" smtClean="0"/>
              <a:t>presidentti</a:t>
            </a:r>
          </a:p>
          <a:p>
            <a:pPr marL="742950" lvl="1" indent="-285750">
              <a:buFontTx/>
              <a:buChar char="-"/>
            </a:pPr>
            <a:r>
              <a:rPr lang="fi-FI" altLang="fi-FI" dirty="0" smtClean="0"/>
              <a:t>Presidentille laajat valtaoikeudet (mm. veto-oikeus, eduskunnan hajotusoikeus ja armeijan ylipäällikkyys)</a:t>
            </a:r>
          </a:p>
          <a:p>
            <a:pPr lvl="1"/>
            <a:endParaRPr lang="fi-FI" altLang="fi-FI" dirty="0"/>
          </a:p>
          <a:p>
            <a:pPr marL="285750" indent="-285750">
              <a:buFontTx/>
              <a:buChar char="-"/>
            </a:pPr>
            <a:r>
              <a:rPr lang="fi-FI" altLang="fi-FI" dirty="0" smtClean="0"/>
              <a:t>Ensimmäiseksi </a:t>
            </a:r>
            <a:r>
              <a:rPr lang="fi-FI" altLang="fi-FI" dirty="0"/>
              <a:t>presidentiksi eduskunnan valitsemana </a:t>
            </a:r>
            <a:r>
              <a:rPr lang="fi-FI" altLang="fi-FI" dirty="0" smtClean="0"/>
              <a:t>Ståhlberg</a:t>
            </a:r>
          </a:p>
          <a:p>
            <a:endParaRPr lang="fi-FI" altLang="fi-FI" b="1" dirty="0"/>
          </a:p>
          <a:p>
            <a:pPr marL="609600" indent="-609600">
              <a:buFontTx/>
              <a:buChar char="-"/>
            </a:pPr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13825787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427</TotalTime>
  <Words>127</Words>
  <Application>Microsoft Office PowerPoint</Application>
  <PresentationFormat>Näytössä katseltava diaesitys (4:3)</PresentationFormat>
  <Paragraphs>15</Paragraphs>
  <Slides>2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Module</vt:lpstr>
      <vt:lpstr>Valtiomuototaistelu 1918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Windows-käyttäjä</cp:lastModifiedBy>
  <cp:revision>62</cp:revision>
  <cp:lastPrinted>2015-02-09T11:13:58Z</cp:lastPrinted>
  <dcterms:created xsi:type="dcterms:W3CDTF">2013-07-30T12:06:37Z</dcterms:created>
  <dcterms:modified xsi:type="dcterms:W3CDTF">2015-02-20T10:50:59Z</dcterms:modified>
</cp:coreProperties>
</file>