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2" r:id="rId1"/>
  </p:sldMasterIdLst>
  <p:sldIdLst>
    <p:sldId id="289" r:id="rId2"/>
    <p:sldId id="290" r:id="rId3"/>
    <p:sldId id="291" r:id="rId4"/>
    <p:sldId id="256" r:id="rId5"/>
    <p:sldId id="263" r:id="rId6"/>
    <p:sldId id="265" r:id="rId7"/>
    <p:sldId id="267" r:id="rId8"/>
    <p:sldId id="269" r:id="rId9"/>
    <p:sldId id="271" r:id="rId10"/>
    <p:sldId id="287" r:id="rId11"/>
    <p:sldId id="292" r:id="rId12"/>
    <p:sldId id="28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16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0DBB-9FD5-43E7-88F1-55A569E9525E}" type="datetimeFigureOut">
              <a:rPr lang="nl-BE" smtClean="0"/>
              <a:t>28/08/2018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6665-E7E9-4861-9ADF-F11A47CBAD7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71495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0DBB-9FD5-43E7-88F1-55A569E9525E}" type="datetimeFigureOut">
              <a:rPr lang="nl-BE" smtClean="0"/>
              <a:t>28/08/2018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6665-E7E9-4861-9ADF-F11A47CBAD7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08792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0DBB-9FD5-43E7-88F1-55A569E9525E}" type="datetimeFigureOut">
              <a:rPr lang="nl-BE" smtClean="0"/>
              <a:t>28/08/2018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6665-E7E9-4861-9ADF-F11A47CBAD7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02381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0DBB-9FD5-43E7-88F1-55A569E9525E}" type="datetimeFigureOut">
              <a:rPr lang="nl-BE" smtClean="0"/>
              <a:t>28/08/2018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6665-E7E9-4861-9ADF-F11A47CBAD7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78997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0DBB-9FD5-43E7-88F1-55A569E9525E}" type="datetimeFigureOut">
              <a:rPr lang="nl-BE" smtClean="0"/>
              <a:t>28/08/2018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6665-E7E9-4861-9ADF-F11A47CBAD7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18130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0DBB-9FD5-43E7-88F1-55A569E9525E}" type="datetimeFigureOut">
              <a:rPr lang="nl-BE" smtClean="0"/>
              <a:t>28/08/2018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6665-E7E9-4861-9ADF-F11A47CBAD7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42013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0DBB-9FD5-43E7-88F1-55A569E9525E}" type="datetimeFigureOut">
              <a:rPr lang="nl-BE" smtClean="0"/>
              <a:t>28/08/2018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6665-E7E9-4861-9ADF-F11A47CBAD7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90874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0DBB-9FD5-43E7-88F1-55A569E9525E}" type="datetimeFigureOut">
              <a:rPr lang="nl-BE" smtClean="0"/>
              <a:t>28/08/2018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6665-E7E9-4861-9ADF-F11A47CBAD7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11296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0DBB-9FD5-43E7-88F1-55A569E9525E}" type="datetimeFigureOut">
              <a:rPr lang="nl-BE" smtClean="0"/>
              <a:t>28/08/2018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6665-E7E9-4861-9ADF-F11A47CBAD7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65585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0DBB-9FD5-43E7-88F1-55A569E9525E}" type="datetimeFigureOut">
              <a:rPr lang="nl-BE" smtClean="0"/>
              <a:t>28/08/2018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6665-E7E9-4861-9ADF-F11A47CBAD7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05134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0DBB-9FD5-43E7-88F1-55A569E9525E}" type="datetimeFigureOut">
              <a:rPr lang="nl-BE" smtClean="0"/>
              <a:t>28/08/2018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36665-E7E9-4861-9ADF-F11A47CBAD7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1833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28/08/2018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53963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619250" y="1714500"/>
            <a:ext cx="61617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3200" b="1" i="0" u="none" strike="noStrike" dirty="0" err="1">
                <a:solidFill>
                  <a:srgbClr val="000000"/>
                </a:solidFill>
                <a:latin typeface="Calibri"/>
              </a:rPr>
              <a:t>Perusopetuksen</a:t>
            </a:r>
            <a:r>
              <a:rPr sz="3200" b="1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3200" b="1" i="0" u="none" strike="noStrike" dirty="0" err="1">
                <a:solidFill>
                  <a:srgbClr val="000000"/>
                </a:solidFill>
                <a:latin typeface="Calibri"/>
              </a:rPr>
              <a:t>oppilaat</a:t>
            </a:r>
            <a:r>
              <a:rPr sz="3200" b="1" i="0" u="none" strike="noStrike" dirty="0">
                <a:solidFill>
                  <a:srgbClr val="000000"/>
                </a:solidFill>
                <a:latin typeface="Calibri"/>
              </a:rPr>
              <a:t> 1.-2. </a:t>
            </a:r>
            <a:r>
              <a:rPr sz="3200" b="1" i="0" u="none" strike="noStrike" dirty="0" err="1">
                <a:solidFill>
                  <a:srgbClr val="000000"/>
                </a:solidFill>
                <a:latin typeface="Calibri"/>
              </a:rPr>
              <a:t>lk</a:t>
            </a:r>
            <a:r>
              <a:rPr sz="3200" b="1" i="0" u="none" strike="noStrike" dirty="0">
                <a:solidFill>
                  <a:srgbClr val="000000"/>
                </a:solidFill>
                <a:latin typeface="Calibri"/>
              </a:rPr>
              <a:t>. </a:t>
            </a:r>
            <a:r>
              <a:rPr sz="3200" b="1" i="0" u="none" strike="noStrike" dirty="0" smtClean="0">
                <a:solidFill>
                  <a:srgbClr val="000000"/>
                </a:solidFill>
                <a:latin typeface="Calibri"/>
              </a:rPr>
              <a:t>2018</a:t>
            </a:r>
            <a:endParaRPr sz="3200" b="1" i="0" u="none" strike="noStrike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Tekstiruutu 1"/>
          <p:cNvSpPr txBox="1"/>
          <p:nvPr/>
        </p:nvSpPr>
        <p:spPr>
          <a:xfrm>
            <a:off x="1619250" y="5715000"/>
            <a:ext cx="5715000" cy="952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600" b="0" i="0" u="none" strike="noStrike">
                <a:solidFill>
                  <a:srgbClr val="222222"/>
                </a:solidFill>
                <a:latin typeface="Calibri"/>
              </a:rPr>
              <a:t>Luotu 27.03.2018 11:57</a:t>
            </a:r>
          </a:p>
        </p:txBody>
      </p:sp>
    </p:spTree>
    <p:extLst>
      <p:ext uri="{BB962C8B-B14F-4D97-AF65-F5344CB8AC3E}">
        <p14:creationId xmlns:p14="http://schemas.microsoft.com/office/powerpoint/2010/main" val="236270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212396"/>
            <a:ext cx="4040188" cy="639762"/>
          </a:xfrm>
        </p:spPr>
        <p:txBody>
          <a:bodyPr/>
          <a:lstStyle/>
          <a:p>
            <a:r>
              <a:rPr lang="fi-FI" dirty="0" smtClean="0"/>
              <a:t>Kootut ruusut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943155"/>
            <a:ext cx="3499449" cy="51830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 smtClean="0">
                <a:solidFill>
                  <a:srgbClr val="00B050"/>
                </a:solidFill>
              </a:rPr>
              <a:t>Osaavat opettajat</a:t>
            </a:r>
            <a:r>
              <a:rPr lang="fi-FI" dirty="0">
                <a:solidFill>
                  <a:srgbClr val="00B050"/>
                </a:solidFill>
              </a:rPr>
              <a:t>
</a:t>
            </a:r>
            <a:r>
              <a:rPr lang="fi-FI" dirty="0" smtClean="0">
                <a:solidFill>
                  <a:srgbClr val="00B050"/>
                </a:solidFill>
              </a:rPr>
              <a:t>Opitaan tärkeitä </a:t>
            </a:r>
            <a:r>
              <a:rPr lang="fi-FI" dirty="0">
                <a:solidFill>
                  <a:srgbClr val="00B050"/>
                </a:solidFill>
              </a:rPr>
              <a:t>asioita ja taitoja
M</a:t>
            </a:r>
            <a:r>
              <a:rPr lang="fi-FI" dirty="0" smtClean="0">
                <a:solidFill>
                  <a:srgbClr val="00B050"/>
                </a:solidFill>
              </a:rPr>
              <a:t>ahdollisuus </a:t>
            </a:r>
            <a:r>
              <a:rPr lang="fi-FI" dirty="0">
                <a:solidFill>
                  <a:srgbClr val="00B050"/>
                </a:solidFill>
              </a:rPr>
              <a:t>käyttää tietokonetta ja muita </a:t>
            </a:r>
            <a:r>
              <a:rPr lang="fi-FI" dirty="0" smtClean="0">
                <a:solidFill>
                  <a:srgbClr val="00B050"/>
                </a:solidFill>
              </a:rPr>
              <a:t>(tietoteknisiä) </a:t>
            </a:r>
            <a:r>
              <a:rPr lang="fi-FI" dirty="0">
                <a:solidFill>
                  <a:srgbClr val="00B050"/>
                </a:solidFill>
              </a:rPr>
              <a:t>välineitä </a:t>
            </a:r>
            <a:r>
              <a:rPr lang="fi-FI" dirty="0" smtClean="0">
                <a:solidFill>
                  <a:srgbClr val="00B050"/>
                </a:solidFill>
              </a:rPr>
              <a:t>oppimisessa </a:t>
            </a:r>
            <a:r>
              <a:rPr lang="fi-FI" dirty="0" smtClean="0">
                <a:solidFill>
                  <a:srgbClr val="FF0000"/>
                </a:solidFill>
              </a:rPr>
              <a:t>(1.–2. lk.)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00B050"/>
                </a:solidFill>
              </a:rPr>
              <a:t>Turvallisuus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00B050"/>
                </a:solidFill>
              </a:rPr>
              <a:t>Yhteydenpito huoltajiin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00B050"/>
                </a:solidFill>
              </a:rPr>
              <a:t>Tuki oppimiseen</a:t>
            </a:r>
            <a:r>
              <a:rPr lang="fi-FI" dirty="0">
                <a:solidFill>
                  <a:srgbClr val="000000"/>
                </a:solidFill>
              </a:rPr>
              <a:t>
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198190" y="212396"/>
            <a:ext cx="4488610" cy="639762"/>
          </a:xfrm>
        </p:spPr>
        <p:txBody>
          <a:bodyPr/>
          <a:lstStyle/>
          <a:p>
            <a:r>
              <a:rPr lang="fi-FI" dirty="0" smtClean="0"/>
              <a:t>…ja risut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198189" y="943155"/>
            <a:ext cx="4572000" cy="570493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Oppilaiden tasapuolinen kohtelu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Työrauha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Tilojen viihtyisyys ja monipuolisuus, leikkivälineet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Oppiminen koulun ulkopuolella, retket </a:t>
            </a:r>
            <a:r>
              <a:rPr lang="fi-FI" dirty="0" smtClean="0">
                <a:solidFill>
                  <a:srgbClr val="00B050"/>
                </a:solidFill>
              </a:rPr>
              <a:t>(</a:t>
            </a:r>
            <a:r>
              <a:rPr lang="fi-FI" dirty="0">
                <a:solidFill>
                  <a:srgbClr val="00B050"/>
                </a:solidFill>
              </a:rPr>
              <a:t>1.–2. lk.)</a:t>
            </a:r>
            <a:endParaRPr lang="fi-FI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Pelisääntöjen noudattaminen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Opettajilla aikaa oppilaille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Kannustus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Mielipiteiden arvostus, osallisuus</a:t>
            </a:r>
          </a:p>
          <a:p>
            <a:pPr marL="0" indent="0">
              <a:buNone/>
            </a:pPr>
            <a:r>
              <a:rPr lang="fi-FI" dirty="0" err="1" smtClean="0">
                <a:solidFill>
                  <a:srgbClr val="FF0000"/>
                </a:solidFill>
              </a:rPr>
              <a:t>TH:lle</a:t>
            </a:r>
            <a:r>
              <a:rPr lang="fi-FI" dirty="0" smtClean="0">
                <a:solidFill>
                  <a:srgbClr val="FF0000"/>
                </a:solidFill>
              </a:rPr>
              <a:t> pääseminen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Rehtorin lähestyttävyys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71678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Vapaapalautteesta seulottua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1.–2. </a:t>
            </a:r>
            <a:r>
              <a:rPr lang="fi-FI" dirty="0"/>
              <a:t>luokkien o</a:t>
            </a:r>
            <a:r>
              <a:rPr lang="fi-FI" sz="3200" dirty="0" smtClean="0"/>
              <a:t>ppilaille tärkeitä asioita ovat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välitunnit, leikki ja kaverit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o</a:t>
            </a:r>
            <a:r>
              <a:rPr lang="fi-FI" dirty="0" smtClean="0"/>
              <a:t>ma opettaja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k</a:t>
            </a:r>
            <a:r>
              <a:rPr lang="fi-FI" dirty="0" smtClean="0"/>
              <a:t>iusaamiseen puuttuminen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r</a:t>
            </a:r>
            <a:r>
              <a:rPr lang="fi-FI" dirty="0" smtClean="0"/>
              <a:t>etket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r</a:t>
            </a:r>
            <a:r>
              <a:rPr lang="fi-FI" dirty="0" smtClean="0"/>
              <a:t>uoka</a:t>
            </a:r>
          </a:p>
          <a:p>
            <a:pPr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8590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Vapaapalautteesta seulottua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3200" dirty="0" smtClean="0"/>
              <a:t>3.–9. luokkien oppilaille tärkeitä asioita ovat</a:t>
            </a:r>
          </a:p>
          <a:p>
            <a:r>
              <a:rPr lang="fi-FI" sz="3200" dirty="0" smtClean="0"/>
              <a:t>kaverit</a:t>
            </a:r>
          </a:p>
          <a:p>
            <a:r>
              <a:rPr lang="fi-FI" sz="3200" dirty="0"/>
              <a:t>r</a:t>
            </a:r>
            <a:r>
              <a:rPr lang="fi-FI" sz="3200" dirty="0" smtClean="0"/>
              <a:t>uoka</a:t>
            </a:r>
          </a:p>
          <a:p>
            <a:r>
              <a:rPr lang="fi-FI" sz="3200" dirty="0"/>
              <a:t>y</a:t>
            </a:r>
            <a:r>
              <a:rPr lang="fi-FI" sz="3200" dirty="0" smtClean="0"/>
              <a:t>stävälliset ja reilut aikuiset, tasapuolisuus</a:t>
            </a:r>
          </a:p>
          <a:p>
            <a:r>
              <a:rPr lang="fi-FI" sz="3200" dirty="0"/>
              <a:t>k</a:t>
            </a:r>
            <a:r>
              <a:rPr lang="fi-FI" sz="3200" dirty="0" smtClean="0"/>
              <a:t>iusaamiseen puuttuminen</a:t>
            </a:r>
          </a:p>
          <a:p>
            <a:r>
              <a:rPr lang="fi-FI" sz="3200" dirty="0" smtClean="0"/>
              <a:t>työrauha, pelisäännöistä kiinni pitäminen</a:t>
            </a:r>
          </a:p>
          <a:p>
            <a:r>
              <a:rPr lang="fi-FI" sz="3200" dirty="0"/>
              <a:t>p</a:t>
            </a:r>
            <a:r>
              <a:rPr lang="fi-FI" sz="3200" dirty="0" smtClean="0"/>
              <a:t>iha-alue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14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4860" y="503780"/>
            <a:ext cx="3899140" cy="5718739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95250" y="421077"/>
            <a:ext cx="642632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1.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Tulen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mielelläni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kouluun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. 
</a:t>
            </a:r>
            <a:r>
              <a:rPr sz="2200" b="0" i="0" u="none" strike="noStrike" dirty="0">
                <a:solidFill>
                  <a:srgbClr val="00B050"/>
                </a:solidFill>
                <a:latin typeface="Calibri"/>
              </a:rPr>
              <a:t>2. </a:t>
            </a:r>
            <a:r>
              <a:rPr sz="2200" b="0" i="0" u="none" strike="noStrike" dirty="0" err="1">
                <a:solidFill>
                  <a:srgbClr val="00B050"/>
                </a:solidFill>
                <a:latin typeface="Calibri"/>
              </a:rPr>
              <a:t>Minulla</a:t>
            </a:r>
            <a:r>
              <a:rPr sz="2200" b="0" i="0" u="none" strike="noStrike" dirty="0">
                <a:solidFill>
                  <a:srgbClr val="00B050"/>
                </a:solidFill>
                <a:latin typeface="Calibri"/>
              </a:rPr>
              <a:t> on </a:t>
            </a:r>
            <a:r>
              <a:rPr sz="2200" b="0" i="0" u="none" strike="noStrike" dirty="0" err="1">
                <a:solidFill>
                  <a:srgbClr val="00B050"/>
                </a:solidFill>
                <a:latin typeface="Calibri"/>
              </a:rPr>
              <a:t>kavereita</a:t>
            </a:r>
            <a:r>
              <a:rPr sz="22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B050"/>
                </a:solidFill>
                <a:latin typeface="Calibri"/>
              </a:rPr>
              <a:t>koulussa</a:t>
            </a:r>
            <a:r>
              <a:rPr sz="2200" b="0" i="0" u="none" strike="noStrike" dirty="0">
                <a:solidFill>
                  <a:srgbClr val="00B050"/>
                </a:solidFill>
                <a:latin typeface="Calibri"/>
              </a:rPr>
              <a:t>. 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
3.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Luokassani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on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mukava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olla</a:t>
            </a:r>
            <a:r>
              <a:rPr sz="2200" b="0" i="0" u="none" strike="noStrike" dirty="0" smtClean="0">
                <a:solidFill>
                  <a:srgbClr val="000000"/>
                </a:solidFill>
                <a:latin typeface="Calibri"/>
              </a:rPr>
              <a:t>.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
4.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Minulla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on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turvallinen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olo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koulussa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. 
5.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Kouluni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aikuiset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ovat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ystävällisiä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. 
</a:t>
            </a:r>
            <a:r>
              <a:rPr sz="2200" b="0" i="0" u="none" strike="noStrike" dirty="0">
                <a:solidFill>
                  <a:srgbClr val="00B050"/>
                </a:solidFill>
                <a:latin typeface="Calibri"/>
              </a:rPr>
              <a:t>6. </a:t>
            </a:r>
            <a:r>
              <a:rPr sz="2200" b="0" i="0" u="none" strike="noStrike" dirty="0" err="1">
                <a:solidFill>
                  <a:srgbClr val="00B050"/>
                </a:solidFill>
                <a:latin typeface="Calibri"/>
              </a:rPr>
              <a:t>Kouluni</a:t>
            </a:r>
            <a:r>
              <a:rPr sz="22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B050"/>
                </a:solidFill>
                <a:latin typeface="Calibri"/>
              </a:rPr>
              <a:t>aikuiset</a:t>
            </a:r>
            <a:r>
              <a:rPr sz="22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B050"/>
                </a:solidFill>
                <a:latin typeface="Calibri"/>
              </a:rPr>
              <a:t>auttavat</a:t>
            </a:r>
            <a:r>
              <a:rPr sz="22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B050"/>
                </a:solidFill>
                <a:latin typeface="Calibri"/>
              </a:rPr>
              <a:t>minua</a:t>
            </a:r>
            <a:r>
              <a:rPr sz="2200" b="0" i="0" u="none" strike="noStrike" dirty="0">
                <a:solidFill>
                  <a:srgbClr val="00B050"/>
                </a:solidFill>
                <a:latin typeface="Calibri"/>
              </a:rPr>
              <a:t> kun </a:t>
            </a:r>
            <a:r>
              <a:rPr sz="2200" b="0" i="0" u="none" strike="noStrike" dirty="0" err="1">
                <a:solidFill>
                  <a:srgbClr val="00B050"/>
                </a:solidFill>
                <a:latin typeface="Calibri"/>
              </a:rPr>
              <a:t>tarvitsen</a:t>
            </a:r>
            <a:r>
              <a:rPr sz="22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B050"/>
                </a:solidFill>
                <a:latin typeface="Calibri"/>
              </a:rPr>
              <a:t>apua</a:t>
            </a:r>
            <a:r>
              <a:rPr sz="2200" b="0" i="0" u="none" strike="noStrike" dirty="0">
                <a:solidFill>
                  <a:srgbClr val="00B050"/>
                </a:solidFill>
                <a:latin typeface="Calibri"/>
              </a:rPr>
              <a:t>. 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  <a:r>
              <a:rPr sz="2200" b="0" i="0" u="none" strike="noStrike" dirty="0">
                <a:solidFill>
                  <a:srgbClr val="FF0000"/>
                </a:solidFill>
                <a:latin typeface="Calibri"/>
              </a:rPr>
              <a:t>7. </a:t>
            </a:r>
            <a:r>
              <a:rPr sz="2200" b="0" i="0" u="none" strike="noStrike" dirty="0" err="1">
                <a:solidFill>
                  <a:srgbClr val="FF0000"/>
                </a:solidFill>
                <a:latin typeface="Calibri"/>
              </a:rPr>
              <a:t>Koulussa</a:t>
            </a:r>
            <a:r>
              <a:rPr sz="2200" b="0" i="0" u="none" strike="noStrike" dirty="0">
                <a:solidFill>
                  <a:srgbClr val="FF0000"/>
                </a:solidFill>
                <a:latin typeface="Calibri"/>
              </a:rPr>
              <a:t> on </a:t>
            </a:r>
            <a:r>
              <a:rPr sz="2200" b="0" i="0" u="none" strike="noStrike" dirty="0" err="1">
                <a:solidFill>
                  <a:srgbClr val="FF0000"/>
                </a:solidFill>
                <a:latin typeface="Calibri"/>
              </a:rPr>
              <a:t>rittävästi</a:t>
            </a:r>
            <a:r>
              <a:rPr sz="22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FF0000"/>
                </a:solidFill>
                <a:latin typeface="Calibri"/>
              </a:rPr>
              <a:t>välineitä</a:t>
            </a:r>
            <a:r>
              <a:rPr sz="22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FF0000"/>
                </a:solidFill>
                <a:latin typeface="Calibri"/>
              </a:rPr>
              <a:t>leikkiin</a:t>
            </a:r>
            <a:r>
              <a:rPr sz="2200" b="0" i="0" u="none" strike="noStrike" dirty="0">
                <a:solidFill>
                  <a:srgbClr val="FF0000"/>
                </a:solidFill>
                <a:latin typeface="Calibri"/>
              </a:rPr>
              <a:t> ja </a:t>
            </a:r>
            <a:r>
              <a:rPr sz="2200" b="0" i="0" u="none" strike="noStrike" dirty="0" err="1">
                <a:solidFill>
                  <a:srgbClr val="FF0000"/>
                </a:solidFill>
                <a:latin typeface="Calibri"/>
              </a:rPr>
              <a:t>toimintaan</a:t>
            </a:r>
            <a:r>
              <a:rPr sz="2200" b="0" i="0" u="none" strike="noStrike" dirty="0">
                <a:solidFill>
                  <a:srgbClr val="FF0000"/>
                </a:solidFill>
                <a:latin typeface="Calibri"/>
              </a:rPr>
              <a:t>. 
8. </a:t>
            </a:r>
            <a:r>
              <a:rPr sz="2200" b="0" i="0" u="none" strike="noStrike" dirty="0" err="1">
                <a:solidFill>
                  <a:srgbClr val="FF0000"/>
                </a:solidFill>
                <a:latin typeface="Calibri"/>
              </a:rPr>
              <a:t>Voin</a:t>
            </a:r>
            <a:r>
              <a:rPr sz="22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FF0000"/>
                </a:solidFill>
                <a:latin typeface="Calibri"/>
              </a:rPr>
              <a:t>työskennellä</a:t>
            </a:r>
            <a:r>
              <a:rPr sz="22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FF0000"/>
                </a:solidFill>
                <a:latin typeface="Calibri"/>
              </a:rPr>
              <a:t>rauhassa</a:t>
            </a:r>
            <a:r>
              <a:rPr sz="2200" b="0" i="0" u="none" strike="noStrike" dirty="0">
                <a:solidFill>
                  <a:srgbClr val="FF0000"/>
                </a:solidFill>
                <a:latin typeface="Calibri"/>
              </a:rPr>
              <a:t>. 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
9.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Voin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leikkiä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koulupäivän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aikana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tarpeeksi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. 
10.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Voin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liikkua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koulupäivän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aikana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200" b="0" i="0" u="none" strike="noStrike" dirty="0" err="1" smtClean="0">
                <a:solidFill>
                  <a:srgbClr val="000000"/>
                </a:solidFill>
                <a:latin typeface="Calibri"/>
              </a:rPr>
              <a:t>tarpeeksi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
11.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Voin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tehdä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koulun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pihalla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minua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kiinnostavia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asioita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. 
</a:t>
            </a:r>
            <a:r>
              <a:rPr sz="2200" b="0" i="0" u="none" strike="noStrike" dirty="0">
                <a:solidFill>
                  <a:srgbClr val="00B050"/>
                </a:solidFill>
                <a:latin typeface="Calibri"/>
              </a:rPr>
              <a:t>12. </a:t>
            </a:r>
            <a:r>
              <a:rPr sz="2200" b="0" i="0" u="none" strike="noStrike" dirty="0" err="1">
                <a:solidFill>
                  <a:srgbClr val="00B050"/>
                </a:solidFill>
                <a:latin typeface="Calibri"/>
              </a:rPr>
              <a:t>Opin</a:t>
            </a:r>
            <a:r>
              <a:rPr sz="22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B050"/>
                </a:solidFill>
                <a:latin typeface="Calibri"/>
              </a:rPr>
              <a:t>koulussa</a:t>
            </a:r>
            <a:r>
              <a:rPr sz="22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B050"/>
                </a:solidFill>
                <a:latin typeface="Calibri"/>
              </a:rPr>
              <a:t>tärkeitä</a:t>
            </a:r>
            <a:r>
              <a:rPr sz="22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00B050"/>
                </a:solidFill>
                <a:latin typeface="Calibri"/>
              </a:rPr>
              <a:t>asioita</a:t>
            </a:r>
            <a:r>
              <a:rPr sz="2200" b="0" i="0" u="none" strike="noStrike" dirty="0">
                <a:solidFill>
                  <a:srgbClr val="00B050"/>
                </a:solidFill>
                <a:latin typeface="Calibri"/>
              </a:rPr>
              <a:t>. 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  <a:r>
              <a:rPr sz="2200" b="0" i="0" u="none" strike="noStrike" dirty="0">
                <a:solidFill>
                  <a:srgbClr val="FF0000"/>
                </a:solidFill>
                <a:latin typeface="Calibri"/>
              </a:rPr>
              <a:t>13. </a:t>
            </a:r>
            <a:r>
              <a:rPr sz="2200" b="0" i="0" u="none" strike="noStrike" dirty="0" err="1">
                <a:solidFill>
                  <a:srgbClr val="FF0000"/>
                </a:solidFill>
                <a:latin typeface="Calibri"/>
              </a:rPr>
              <a:t>Voin</a:t>
            </a:r>
            <a:r>
              <a:rPr sz="22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FF0000"/>
                </a:solidFill>
                <a:latin typeface="Calibri"/>
              </a:rPr>
              <a:t>käyttää</a:t>
            </a:r>
            <a:r>
              <a:rPr sz="22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FF0000"/>
                </a:solidFill>
                <a:latin typeface="Calibri"/>
              </a:rPr>
              <a:t>koulussa</a:t>
            </a:r>
            <a:r>
              <a:rPr sz="22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FF0000"/>
                </a:solidFill>
                <a:latin typeface="Calibri"/>
              </a:rPr>
              <a:t>tietokonetta</a:t>
            </a:r>
            <a:r>
              <a:rPr sz="2200" b="0" i="0" u="none" strike="noStrike" dirty="0">
                <a:solidFill>
                  <a:srgbClr val="FF0000"/>
                </a:solidFill>
                <a:latin typeface="Calibri"/>
              </a:rPr>
              <a:t> tai </a:t>
            </a:r>
            <a:r>
              <a:rPr sz="2200" b="0" i="0" u="none" strike="noStrike" dirty="0" err="1">
                <a:solidFill>
                  <a:srgbClr val="FF0000"/>
                </a:solidFill>
                <a:latin typeface="Calibri"/>
              </a:rPr>
              <a:t>tablettia</a:t>
            </a:r>
            <a:r>
              <a:rPr sz="22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FF0000"/>
                </a:solidFill>
                <a:latin typeface="Calibri"/>
              </a:rPr>
              <a:t>oppimisessa</a:t>
            </a:r>
            <a:r>
              <a:rPr sz="2200" b="0" i="0" u="none" strike="noStrike" dirty="0" smtClean="0">
                <a:solidFill>
                  <a:srgbClr val="FF0000"/>
                </a:solidFill>
                <a:latin typeface="Calibri"/>
              </a:rPr>
              <a:t>.</a:t>
            </a:r>
            <a:r>
              <a:rPr sz="2200" b="0" i="0" u="none" strike="noStrike" dirty="0">
                <a:solidFill>
                  <a:srgbClr val="FF0000"/>
                </a:solidFill>
                <a:latin typeface="Calibri"/>
              </a:rPr>
              <a:t>
14. </a:t>
            </a:r>
            <a:r>
              <a:rPr sz="2200" b="0" i="0" u="none" strike="noStrike" dirty="0" err="1">
                <a:solidFill>
                  <a:srgbClr val="FF0000"/>
                </a:solidFill>
                <a:latin typeface="Calibri"/>
              </a:rPr>
              <a:t>Voin</a:t>
            </a:r>
            <a:r>
              <a:rPr sz="22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FF0000"/>
                </a:solidFill>
                <a:latin typeface="Calibri"/>
              </a:rPr>
              <a:t>osallistua</a:t>
            </a:r>
            <a:r>
              <a:rPr sz="22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FF0000"/>
                </a:solidFill>
                <a:latin typeface="Calibri"/>
              </a:rPr>
              <a:t>koulupäivän</a:t>
            </a:r>
            <a:r>
              <a:rPr sz="22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FF0000"/>
                </a:solidFill>
                <a:latin typeface="Calibri"/>
              </a:rPr>
              <a:t>toiminnan</a:t>
            </a:r>
            <a:r>
              <a:rPr sz="22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200" b="0" i="0" u="none" strike="noStrike" dirty="0" err="1">
                <a:solidFill>
                  <a:srgbClr val="FF0000"/>
                </a:solidFill>
                <a:latin typeface="Calibri"/>
              </a:rPr>
              <a:t>suunnitteluun</a:t>
            </a:r>
            <a:r>
              <a:rPr sz="2200" b="0" i="0" u="none" strike="noStrike" dirty="0">
                <a:solidFill>
                  <a:srgbClr val="FF0000"/>
                </a:solidFill>
                <a:latin typeface="Calibri"/>
              </a:rPr>
              <a:t>. 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
15.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Oppiminen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 on </a:t>
            </a:r>
            <a:r>
              <a:rPr sz="2200" b="0" i="0" u="none" strike="noStrike" dirty="0" err="1">
                <a:solidFill>
                  <a:srgbClr val="000000"/>
                </a:solidFill>
                <a:latin typeface="Calibri"/>
              </a:rPr>
              <a:t>mukavaa</a:t>
            </a:r>
            <a:r>
              <a:rPr sz="2200" b="0" i="0" u="none" strike="noStrike" dirty="0" smtClean="0">
                <a:solidFill>
                  <a:srgbClr val="000000"/>
                </a:solidFill>
                <a:latin typeface="Calibri"/>
              </a:rPr>
              <a:t>.</a:t>
            </a:r>
            <a:endParaRPr sz="2200" b="0" i="0" u="none" strike="noStrike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86474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3103" y="666534"/>
            <a:ext cx="3950898" cy="5794650"/>
          </a:xfrm>
          <a:prstGeom prst="rect">
            <a:avLst/>
          </a:prstGeom>
        </p:spPr>
      </p:pic>
      <p:sp>
        <p:nvSpPr>
          <p:cNvPr id="4" name="Tekstiruutu 3"/>
          <p:cNvSpPr txBox="1"/>
          <p:nvPr/>
        </p:nvSpPr>
        <p:spPr>
          <a:xfrm>
            <a:off x="95250" y="932911"/>
            <a:ext cx="5097853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2.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Minulla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on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kavereita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koulussa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. 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  <a:r>
              <a:rPr sz="2400" b="0" i="0" u="none" strike="noStrike" dirty="0" smtClean="0">
                <a:solidFill>
                  <a:srgbClr val="00B050"/>
                </a:solidFill>
                <a:latin typeface="Calibri"/>
              </a:rPr>
              <a:t>6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.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Kouluni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aikuiset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auttavat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minua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kun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tarvitsen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apua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. 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7.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Koulussa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on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rittävästi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välineitä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leikkiin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ja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toimintaan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. 
8.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Voin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työskennellä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rauhassa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. 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  <a:r>
              <a:rPr sz="2400" b="0" i="0" u="none" strike="noStrike" dirty="0" smtClean="0">
                <a:solidFill>
                  <a:srgbClr val="00B050"/>
                </a:solidFill>
                <a:latin typeface="Calibri"/>
              </a:rPr>
              <a:t>12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.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Opin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koulussa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tärkeitä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asioita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. 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13.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Voin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käyttää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koulussa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tietokonetta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tai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tablettia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oppimisessa</a:t>
            </a:r>
            <a:r>
              <a:rPr sz="2400" b="0" i="0" u="none" strike="noStrike" dirty="0" smtClean="0">
                <a:solidFill>
                  <a:srgbClr val="FF0000"/>
                </a:solidFill>
                <a:latin typeface="Calibri"/>
              </a:rPr>
              <a:t>.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
14.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Voin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osallistua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koulupäivän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toiminnan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suunnitteluun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. </a:t>
            </a:r>
            <a:r>
              <a:rPr sz="22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</a:p>
        </p:txBody>
      </p:sp>
    </p:spTree>
    <p:extLst>
      <p:ext uri="{BB962C8B-B14F-4D97-AF65-F5344CB8AC3E}">
        <p14:creationId xmlns:p14="http://schemas.microsoft.com/office/powerpoint/2010/main" val="1637575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619249" y="1714500"/>
            <a:ext cx="62020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3200" b="1" i="0" u="none" strike="noStrike" dirty="0" err="1">
                <a:solidFill>
                  <a:srgbClr val="000000"/>
                </a:solidFill>
                <a:latin typeface="Calibri"/>
              </a:rPr>
              <a:t>Perusopetuksen</a:t>
            </a:r>
            <a:r>
              <a:rPr sz="3200" b="1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3200" b="1" i="0" u="none" strike="noStrike" dirty="0" err="1">
                <a:solidFill>
                  <a:srgbClr val="000000"/>
                </a:solidFill>
                <a:latin typeface="Calibri"/>
              </a:rPr>
              <a:t>oppilaat</a:t>
            </a:r>
            <a:r>
              <a:rPr sz="3200" b="1" i="0" u="none" strike="noStrike" dirty="0">
                <a:solidFill>
                  <a:srgbClr val="000000"/>
                </a:solidFill>
                <a:latin typeface="Calibri"/>
              </a:rPr>
              <a:t> 3.-10. </a:t>
            </a:r>
            <a:r>
              <a:rPr sz="3200" b="1" i="0" u="none" strike="noStrike" dirty="0" err="1">
                <a:solidFill>
                  <a:srgbClr val="000000"/>
                </a:solidFill>
                <a:latin typeface="Calibri"/>
              </a:rPr>
              <a:t>lk</a:t>
            </a:r>
            <a:r>
              <a:rPr sz="3200" b="1" i="0" u="none" strike="noStrike" dirty="0">
                <a:solidFill>
                  <a:srgbClr val="000000"/>
                </a:solidFill>
                <a:latin typeface="Calibri"/>
              </a:rPr>
              <a:t>. 2018 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1619250" y="5715000"/>
            <a:ext cx="5715000" cy="952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600" b="0" i="0" u="none" strike="noStrike">
                <a:solidFill>
                  <a:srgbClr val="222222"/>
                </a:solidFill>
                <a:latin typeface="Calibri"/>
              </a:rPr>
              <a:t>Luotu 27.03.2018 13:36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3652" y="0"/>
            <a:ext cx="3640347" cy="3397657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48" y="95250"/>
            <a:ext cx="54084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1. Opetus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49" y="723900"/>
            <a:ext cx="494832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1.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Minulla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on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osaavia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opettajia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. 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2.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Uskallan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sanoa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oman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mielipiteeni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oppitunnilla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. 
3.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Kouluni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aikuiset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ovat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 smtClean="0">
                <a:solidFill>
                  <a:srgbClr val="000000"/>
                </a:solidFill>
                <a:latin typeface="Calibri"/>
              </a:rPr>
              <a:t>ystävällisiä</a:t>
            </a:r>
            <a:r>
              <a:rPr lang="fi-FI" sz="2400" b="0" i="0" u="none" strike="noStrike" dirty="0" smtClean="0">
                <a:solidFill>
                  <a:srgbClr val="000000"/>
                </a:solidFill>
                <a:latin typeface="Calibri"/>
              </a:rPr>
              <a:t>.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4.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Kouluni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oppilaita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kohdellaan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tasapuolisesti</a:t>
            </a:r>
            <a:r>
              <a:rPr sz="2400" b="0" i="0" u="none" strike="noStrike" dirty="0" smtClean="0">
                <a:solidFill>
                  <a:srgbClr val="FF0000"/>
                </a:solidFill>
                <a:latin typeface="Calibri"/>
              </a:rPr>
              <a:t>.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5.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Opin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koulussa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tärkeitä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asioita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ja </a:t>
            </a:r>
            <a:r>
              <a:rPr sz="2400" b="0" i="0" u="none" strike="noStrike" dirty="0" err="1" smtClean="0">
                <a:solidFill>
                  <a:srgbClr val="00B050"/>
                </a:solidFill>
                <a:latin typeface="Calibri"/>
              </a:rPr>
              <a:t>taitoja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  <a:r>
              <a:rPr sz="2400" b="0" i="0" u="none" strike="noStrike" dirty="0">
                <a:latin typeface="Calibri"/>
              </a:rPr>
              <a:t>6. </a:t>
            </a:r>
            <a:r>
              <a:rPr sz="2400" b="0" i="0" u="none" strike="noStrike" dirty="0" err="1">
                <a:latin typeface="Calibri"/>
              </a:rPr>
              <a:t>Liikun</a:t>
            </a:r>
            <a:r>
              <a:rPr sz="2400" b="0" i="0" u="none" strike="noStrike" dirty="0">
                <a:latin typeface="Calibri"/>
              </a:rPr>
              <a:t> </a:t>
            </a:r>
            <a:r>
              <a:rPr sz="2400" b="0" i="0" u="none" strike="noStrike" dirty="0" err="1">
                <a:latin typeface="Calibri"/>
              </a:rPr>
              <a:t>jokaisen</a:t>
            </a:r>
            <a:r>
              <a:rPr sz="2400" b="0" i="0" u="none" strike="noStrike" dirty="0">
                <a:latin typeface="Calibri"/>
              </a:rPr>
              <a:t> </a:t>
            </a:r>
            <a:r>
              <a:rPr sz="2400" b="0" i="0" u="none" strike="noStrike" dirty="0" err="1">
                <a:latin typeface="Calibri"/>
              </a:rPr>
              <a:t>koulupäivän</a:t>
            </a:r>
            <a:r>
              <a:rPr sz="2400" b="0" i="0" u="none" strike="noStrike" dirty="0">
                <a:latin typeface="Calibri"/>
              </a:rPr>
              <a:t> </a:t>
            </a:r>
            <a:r>
              <a:rPr sz="2400" b="0" i="0" u="none" strike="noStrike" dirty="0" err="1">
                <a:latin typeface="Calibri"/>
              </a:rPr>
              <a:t>aikana</a:t>
            </a:r>
            <a:r>
              <a:rPr sz="2400" b="0" i="0" u="none" strike="noStrike" dirty="0">
                <a:latin typeface="Calibri"/>
              </a:rPr>
              <a:t> </a:t>
            </a:r>
            <a:r>
              <a:rPr sz="2400" b="0" i="0" u="none" strike="noStrike" dirty="0" err="1">
                <a:latin typeface="Calibri"/>
              </a:rPr>
              <a:t>yhteensä</a:t>
            </a:r>
            <a:r>
              <a:rPr sz="2400" b="0" i="0" u="none" strike="noStrike" dirty="0">
                <a:latin typeface="Calibri"/>
              </a:rPr>
              <a:t> </a:t>
            </a:r>
            <a:r>
              <a:rPr sz="2400" b="0" i="0" u="none" strike="noStrike" dirty="0" err="1">
                <a:latin typeface="Calibri"/>
              </a:rPr>
              <a:t>vähintään</a:t>
            </a:r>
            <a:r>
              <a:rPr sz="2400" b="0" i="0" u="none" strike="noStrike" dirty="0">
                <a:latin typeface="Calibri"/>
              </a:rPr>
              <a:t> </a:t>
            </a:r>
            <a:r>
              <a:rPr sz="2400" b="0" i="0" u="none" strike="noStrike" dirty="0" err="1">
                <a:latin typeface="Calibri"/>
              </a:rPr>
              <a:t>tunnin</a:t>
            </a:r>
            <a:r>
              <a:rPr sz="2400" b="0" i="0" u="none" strike="noStrike" dirty="0">
                <a:latin typeface="Calibri"/>
              </a:rPr>
              <a:t>. 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7.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Minulla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on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mahdollisuus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käyttää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tietokonetta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ja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muita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tietoteknisiä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välineitä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oppimisessani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. 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8.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Voin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työskennellä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rauhassa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. 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  <a:r>
              <a:rPr sz="2400" b="0" i="0" u="none" strike="noStrike" dirty="0">
                <a:latin typeface="Calibri"/>
              </a:rPr>
              <a:t>9. </a:t>
            </a:r>
            <a:r>
              <a:rPr sz="2400" b="0" i="0" u="none" strike="noStrike" dirty="0" err="1">
                <a:latin typeface="Calibri"/>
              </a:rPr>
              <a:t>Opetuksessa</a:t>
            </a:r>
            <a:r>
              <a:rPr sz="2400" b="0" i="0" u="none" strike="noStrike" dirty="0">
                <a:latin typeface="Calibri"/>
              </a:rPr>
              <a:t> </a:t>
            </a:r>
            <a:r>
              <a:rPr sz="2400" b="0" i="0" u="none" strike="noStrike" dirty="0" err="1">
                <a:latin typeface="Calibri"/>
              </a:rPr>
              <a:t>käytetään</a:t>
            </a:r>
            <a:r>
              <a:rPr sz="2400" b="0" i="0" u="none" strike="noStrike" dirty="0">
                <a:latin typeface="Calibri"/>
              </a:rPr>
              <a:t> </a:t>
            </a:r>
            <a:r>
              <a:rPr sz="2400" b="0" i="0" u="none" strike="noStrike" dirty="0" err="1">
                <a:latin typeface="Calibri"/>
              </a:rPr>
              <a:t>vaihtelevia</a:t>
            </a:r>
            <a:r>
              <a:rPr sz="2400" b="0" i="0" u="none" strike="noStrike" dirty="0">
                <a:latin typeface="Calibri"/>
              </a:rPr>
              <a:t> </a:t>
            </a:r>
            <a:r>
              <a:rPr sz="2400" b="0" i="0" u="none" strike="noStrike" dirty="0" err="1">
                <a:latin typeface="Calibri"/>
              </a:rPr>
              <a:t>työtapoja</a:t>
            </a:r>
            <a:r>
              <a:rPr sz="2400" b="0" i="0" u="none" strike="noStrike" dirty="0">
                <a:latin typeface="Calibri"/>
              </a:rPr>
              <a:t>. </a:t>
            </a:r>
            <a:endParaRPr b="0" i="0" u="none" strike="noStrike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5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3651" y="3460342"/>
            <a:ext cx="3640347" cy="339765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2920" y="0"/>
            <a:ext cx="3531079" cy="3295674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54429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 dirty="0">
                <a:solidFill>
                  <a:srgbClr val="333333"/>
                </a:solidFill>
                <a:latin typeface="Calibri"/>
              </a:rPr>
              <a:t>2. </a:t>
            </a:r>
            <a:r>
              <a:rPr sz="1600" b="1" i="0" u="none" strike="noStrike" dirty="0" err="1">
                <a:solidFill>
                  <a:srgbClr val="333333"/>
                </a:solidFill>
                <a:latin typeface="Calibri"/>
              </a:rPr>
              <a:t>Oppimisympäristö</a:t>
            </a:r>
            <a:r>
              <a:rPr sz="1600" b="1" i="0" u="none" strike="noStrike" dirty="0">
                <a:solidFill>
                  <a:srgbClr val="333333"/>
                </a:solidFill>
                <a:latin typeface="Calibri"/>
              </a:rPr>
              <a:t> ja </a:t>
            </a:r>
            <a:r>
              <a:rPr sz="1600" b="1" i="0" u="none" strike="noStrike" dirty="0" err="1">
                <a:solidFill>
                  <a:srgbClr val="333333"/>
                </a:solidFill>
                <a:latin typeface="Calibri"/>
              </a:rPr>
              <a:t>turvallisuus</a:t>
            </a:r>
            <a:endParaRPr sz="1600" b="1" i="0" u="none" strike="noStrike" dirty="0">
              <a:solidFill>
                <a:srgbClr val="333333"/>
              </a:solidFill>
              <a:latin typeface="Calibri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95250" y="784644"/>
            <a:ext cx="514961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1.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Kouluni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tilat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ovat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hyvässä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kunnossa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. 
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2.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Koulussani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on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tarpeeksi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opetusvälineitä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. 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3.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Kouluni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tilat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ovat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viihtyisiä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. 
4.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Kouluni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piha-alue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mahdollistaa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monipuolisen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toiminnan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. 
5.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Opetusta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toteutetaan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myös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opetustilojen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ulkopuolella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. 
6.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Käymme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retkillä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koulun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ulkopuolella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. 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7.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Minulla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on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turvallinen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olo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koulussa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. 
8.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Kouluni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piha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on </a:t>
            </a:r>
            <a:r>
              <a:rPr sz="2400" b="0" i="0" u="none" strike="noStrike" dirty="0" err="1" smtClean="0">
                <a:solidFill>
                  <a:srgbClr val="00B050"/>
                </a:solidFill>
                <a:latin typeface="Calibri"/>
              </a:rPr>
              <a:t>turvallinen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9.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Koulussani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noudatetaan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yhteisesti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sovittuja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pelisääntöjä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. 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</a:p>
        </p:txBody>
      </p:sp>
      <p:pic>
        <p:nvPicPr>
          <p:cNvPr id="5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0249" y="3559834"/>
            <a:ext cx="3533749" cy="329816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798" y="0"/>
            <a:ext cx="3810202" cy="3220528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5235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 dirty="0">
                <a:solidFill>
                  <a:srgbClr val="333333"/>
                </a:solidFill>
                <a:latin typeface="Calibri"/>
              </a:rPr>
              <a:t>3. </a:t>
            </a:r>
            <a:r>
              <a:rPr sz="1600" b="1" i="0" u="none" strike="noStrike" dirty="0" err="1">
                <a:solidFill>
                  <a:srgbClr val="333333"/>
                </a:solidFill>
                <a:latin typeface="Calibri"/>
              </a:rPr>
              <a:t>Yhteistyö</a:t>
            </a:r>
            <a:r>
              <a:rPr sz="1600" b="1" i="0" u="none" strike="noStrike" dirty="0">
                <a:solidFill>
                  <a:srgbClr val="333333"/>
                </a:solidFill>
                <a:latin typeface="Calibri"/>
              </a:rPr>
              <a:t> ja </a:t>
            </a:r>
            <a:r>
              <a:rPr sz="1600" b="1" i="0" u="none" strike="noStrike" dirty="0" err="1">
                <a:solidFill>
                  <a:srgbClr val="333333"/>
                </a:solidFill>
                <a:latin typeface="Calibri"/>
              </a:rPr>
              <a:t>koulunkäynnin</a:t>
            </a:r>
            <a:r>
              <a:rPr sz="1600" b="1" i="0" u="none" strike="noStrike" dirty="0">
                <a:solidFill>
                  <a:srgbClr val="333333"/>
                </a:solidFill>
                <a:latin typeface="Calibri"/>
              </a:rPr>
              <a:t> </a:t>
            </a:r>
            <a:r>
              <a:rPr sz="1600" b="1" i="0" u="none" strike="noStrike" dirty="0" err="1">
                <a:solidFill>
                  <a:srgbClr val="333333"/>
                </a:solidFill>
                <a:latin typeface="Calibri"/>
              </a:rPr>
              <a:t>tukeminen</a:t>
            </a:r>
            <a:endParaRPr sz="1600" b="1" i="0" u="none" strike="noStrike" dirty="0">
              <a:solidFill>
                <a:srgbClr val="333333"/>
              </a:solidFill>
              <a:latin typeface="Calibri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299049" y="723900"/>
            <a:ext cx="455519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1.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Opettajat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pitävät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tiiviisti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yhteyttä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kotiini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. 
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2. On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hyvä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,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että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huoltajani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tietävät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kuinka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koulunkäyntini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sujuu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. 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3.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Saan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kouluni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aikuisilta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apua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jos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minulla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on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huolia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. 
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4.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Saan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tukea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,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jos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minun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on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vaikea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oppia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jotain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B050"/>
                </a:solidFill>
                <a:latin typeface="Calibri"/>
              </a:rPr>
              <a:t>asiaa</a:t>
            </a:r>
            <a:r>
              <a:rPr sz="2400" b="0" i="0" u="none" strike="noStrike" dirty="0">
                <a:solidFill>
                  <a:srgbClr val="00B050"/>
                </a:solidFill>
                <a:latin typeface="Calibri"/>
              </a:rPr>
              <a:t>. 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5.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Kouluterveydenhoitajalle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on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helppo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päästä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. 
6.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Opettajilla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on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minulle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aikaa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. 
7.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Minua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kannustetaan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koulussa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. 
8.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Tulen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mielelläni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kouluun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. </a:t>
            </a:r>
            <a:endParaRPr b="0" i="0" u="none" strike="noStrike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5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0394" y="3634596"/>
            <a:ext cx="3813605" cy="322340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500" y="0"/>
            <a:ext cx="4000500" cy="3019425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50482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 dirty="0">
                <a:solidFill>
                  <a:srgbClr val="333333"/>
                </a:solidFill>
                <a:latin typeface="Calibri"/>
              </a:rPr>
              <a:t>4. </a:t>
            </a:r>
            <a:r>
              <a:rPr sz="1600" b="1" i="0" u="none" strike="noStrike" dirty="0" err="1">
                <a:solidFill>
                  <a:srgbClr val="333333"/>
                </a:solidFill>
                <a:latin typeface="Calibri"/>
              </a:rPr>
              <a:t>Koulun</a:t>
            </a:r>
            <a:r>
              <a:rPr sz="1600" b="1" i="0" u="none" strike="noStrike" dirty="0">
                <a:solidFill>
                  <a:srgbClr val="333333"/>
                </a:solidFill>
                <a:latin typeface="Calibri"/>
              </a:rPr>
              <a:t> </a:t>
            </a:r>
            <a:r>
              <a:rPr sz="1600" b="1" i="0" u="none" strike="noStrike" dirty="0" err="1">
                <a:solidFill>
                  <a:srgbClr val="333333"/>
                </a:solidFill>
                <a:latin typeface="Calibri"/>
              </a:rPr>
              <a:t>toiminta</a:t>
            </a:r>
            <a:endParaRPr sz="1600" b="1" i="0" u="none" strike="noStrike" dirty="0">
              <a:solidFill>
                <a:srgbClr val="333333"/>
              </a:solidFill>
              <a:latin typeface="Calibri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95249" y="925902"/>
            <a:ext cx="463202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1.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Kouluni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johtajaa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on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helppo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lähestyä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. 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  <a:r>
              <a:rPr sz="2400" b="0" i="0" u="none" strike="noStrike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2. </a:t>
            </a:r>
            <a:r>
              <a:rPr sz="2400" b="0" i="0" u="none" strike="noStrike" dirty="0" err="1">
                <a:solidFill>
                  <a:schemeClr val="accent6">
                    <a:lumMod val="75000"/>
                  </a:schemeClr>
                </a:solidFill>
                <a:latin typeface="Calibri"/>
              </a:rPr>
              <a:t>Tiedän</a:t>
            </a:r>
            <a:r>
              <a:rPr sz="2400" b="0" i="0" u="none" strike="noStrike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chemeClr val="accent6">
                    <a:lumMod val="75000"/>
                  </a:schemeClr>
                </a:solidFill>
                <a:latin typeface="Calibri"/>
              </a:rPr>
              <a:t>millä</a:t>
            </a:r>
            <a:r>
              <a:rPr sz="2400" b="0" i="0" u="none" strike="noStrike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chemeClr val="accent6">
                    <a:lumMod val="75000"/>
                  </a:schemeClr>
                </a:solidFill>
                <a:latin typeface="Calibri"/>
              </a:rPr>
              <a:t>perusteella</a:t>
            </a:r>
            <a:r>
              <a:rPr sz="2400" b="0" i="0" u="none" strike="noStrike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chemeClr val="accent6">
                    <a:lumMod val="75000"/>
                  </a:schemeClr>
                </a:solidFill>
                <a:latin typeface="Calibri"/>
              </a:rPr>
              <a:t>oppimistani</a:t>
            </a:r>
            <a:r>
              <a:rPr sz="2400" b="0" i="0" u="none" strike="noStrike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chemeClr val="accent6">
                    <a:lumMod val="75000"/>
                  </a:schemeClr>
                </a:solidFill>
                <a:latin typeface="Calibri"/>
              </a:rPr>
              <a:t>arvioidaan</a:t>
            </a:r>
            <a:r>
              <a:rPr sz="2400" b="0" i="0" u="none" strike="noStrike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. 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  <a:r>
              <a:rPr sz="2400" b="0" i="0" u="none" strike="noStrike" dirty="0" smtClean="0">
                <a:solidFill>
                  <a:srgbClr val="92D050"/>
                </a:solidFill>
                <a:latin typeface="Calibri"/>
              </a:rPr>
              <a:t>3</a:t>
            </a:r>
            <a:r>
              <a:rPr sz="2400" b="0" i="0" u="none" strike="noStrike" dirty="0">
                <a:solidFill>
                  <a:srgbClr val="92D050"/>
                </a:solidFill>
                <a:latin typeface="Calibri"/>
              </a:rPr>
              <a:t>. Olen </a:t>
            </a:r>
            <a:r>
              <a:rPr sz="2400" b="0" i="0" u="none" strike="noStrike" dirty="0" err="1">
                <a:solidFill>
                  <a:srgbClr val="92D050"/>
                </a:solidFill>
                <a:latin typeface="Calibri"/>
              </a:rPr>
              <a:t>tehnyt</a:t>
            </a:r>
            <a:r>
              <a:rPr sz="2400" b="0" i="0" u="none" strike="noStrike" dirty="0">
                <a:solidFill>
                  <a:srgbClr val="92D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92D050"/>
                </a:solidFill>
                <a:latin typeface="Calibri"/>
              </a:rPr>
              <a:t>itsearviointia</a:t>
            </a:r>
            <a:r>
              <a:rPr sz="2400" b="0" i="0" u="none" strike="noStrike" dirty="0">
                <a:solidFill>
                  <a:srgbClr val="92D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92D050"/>
                </a:solidFill>
                <a:latin typeface="Calibri"/>
              </a:rPr>
              <a:t>omasta</a:t>
            </a:r>
            <a:r>
              <a:rPr sz="2400" b="0" i="0" u="none" strike="noStrike" dirty="0">
                <a:solidFill>
                  <a:srgbClr val="92D05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92D050"/>
                </a:solidFill>
                <a:latin typeface="Calibri"/>
              </a:rPr>
              <a:t>oppimisestani</a:t>
            </a:r>
            <a:r>
              <a:rPr sz="2400" b="0" i="0" u="none" strike="noStrike" dirty="0">
                <a:solidFill>
                  <a:srgbClr val="92D050"/>
                </a:solidFill>
                <a:latin typeface="Calibri"/>
              </a:rPr>
              <a:t>. 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  <a:r>
              <a:rPr sz="2400" b="0" i="0" u="none" strike="noStrike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4. </a:t>
            </a:r>
            <a:r>
              <a:rPr sz="2400" b="0" i="0" u="none" strike="noStrike" dirty="0" err="1">
                <a:solidFill>
                  <a:schemeClr val="accent6">
                    <a:lumMod val="75000"/>
                  </a:schemeClr>
                </a:solidFill>
                <a:latin typeface="Calibri"/>
              </a:rPr>
              <a:t>Saamani</a:t>
            </a:r>
            <a:r>
              <a:rPr sz="2400" b="0" i="0" u="none" strike="noStrike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chemeClr val="accent6">
                    <a:lumMod val="75000"/>
                  </a:schemeClr>
                </a:solidFill>
                <a:latin typeface="Calibri"/>
              </a:rPr>
              <a:t>arviointi</a:t>
            </a:r>
            <a:r>
              <a:rPr sz="2400" b="0" i="0" u="none" strike="noStrike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 on </a:t>
            </a:r>
            <a:r>
              <a:rPr sz="2400" b="0" i="0" u="none" strike="noStrike" dirty="0" err="1">
                <a:solidFill>
                  <a:schemeClr val="accent6">
                    <a:lumMod val="75000"/>
                  </a:schemeClr>
                </a:solidFill>
                <a:latin typeface="Calibri"/>
              </a:rPr>
              <a:t>kannustanut</a:t>
            </a:r>
            <a:r>
              <a:rPr sz="2400" b="0" i="0" u="none" strike="noStrike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chemeClr val="accent6">
                    <a:lumMod val="75000"/>
                  </a:schemeClr>
                </a:solidFill>
                <a:latin typeface="Calibri"/>
              </a:rPr>
              <a:t>minua</a:t>
            </a:r>
            <a:r>
              <a:rPr sz="2400" b="0" i="0" u="none" strike="noStrike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chemeClr val="accent6">
                    <a:lumMod val="75000"/>
                  </a:schemeClr>
                </a:solidFill>
                <a:latin typeface="Calibri"/>
              </a:rPr>
              <a:t>oppimisessani</a:t>
            </a:r>
            <a:r>
              <a:rPr sz="2400" b="0" i="0" u="none" strike="noStrike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. (394) (EOS: 12)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  <a:r>
              <a:rPr sz="2400" b="0" i="0" u="none" strike="noStrike" dirty="0" smtClean="0">
                <a:solidFill>
                  <a:srgbClr val="000000"/>
                </a:solidFill>
                <a:latin typeface="Calibri"/>
              </a:rPr>
              <a:t>5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.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Kouluni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oppilaskunta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voi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vaikuttaa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koulun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asioihin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. 
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6.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Koulun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aikuiset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arvostavat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FF0000"/>
                </a:solidFill>
                <a:latin typeface="Calibri"/>
              </a:rPr>
              <a:t>mielipiteitäni</a:t>
            </a:r>
            <a:r>
              <a:rPr sz="2400" b="0" i="0" u="none" strike="noStrike" dirty="0">
                <a:solidFill>
                  <a:srgbClr val="FF0000"/>
                </a:solidFill>
                <a:latin typeface="Calibri"/>
              </a:rPr>
              <a:t>. (397) 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
7.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Minulla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on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mahdollisuus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vaikuttaa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itseäni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koskeviin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sz="2400" b="0" i="0" u="none" strike="noStrike" dirty="0" err="1">
                <a:solidFill>
                  <a:srgbClr val="000000"/>
                </a:solidFill>
                <a:latin typeface="Calibri"/>
              </a:rPr>
              <a:t>asioihin</a:t>
            </a:r>
            <a:r>
              <a:rPr sz="2400" b="0" i="0" u="none" strike="noStrike" dirty="0">
                <a:solidFill>
                  <a:srgbClr val="000000"/>
                </a:solidFill>
                <a:latin typeface="Calibri"/>
              </a:rPr>
              <a:t>. </a:t>
            </a:r>
            <a:endParaRPr b="0" i="0" u="none" strike="noStrike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5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500" y="3838575"/>
            <a:ext cx="4000500" cy="30194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463" y="2405692"/>
            <a:ext cx="6458909" cy="1430187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36542" y="733605"/>
            <a:ext cx="90487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3200" b="1" i="0" u="none" strike="noStrike" dirty="0">
                <a:solidFill>
                  <a:srgbClr val="333333"/>
                </a:solidFill>
                <a:latin typeface="Calibri"/>
              </a:rPr>
              <a:t>5. </a:t>
            </a:r>
            <a:r>
              <a:rPr sz="3200" b="1" i="0" u="none" strike="noStrike" dirty="0" err="1">
                <a:solidFill>
                  <a:srgbClr val="333333"/>
                </a:solidFill>
                <a:latin typeface="Calibri"/>
              </a:rPr>
              <a:t>Yleisarvosana</a:t>
            </a:r>
            <a:r>
              <a:rPr sz="3200" b="1" i="0" u="none" strike="noStrike" dirty="0">
                <a:solidFill>
                  <a:srgbClr val="333333"/>
                </a:solidFill>
                <a:latin typeface="Calibri"/>
              </a:rPr>
              <a:t> </a:t>
            </a:r>
            <a:r>
              <a:rPr sz="3200" b="1" i="0" u="none" strike="noStrike" dirty="0" err="1" smtClean="0">
                <a:solidFill>
                  <a:srgbClr val="333333"/>
                </a:solidFill>
                <a:latin typeface="Calibri"/>
              </a:rPr>
              <a:t>toiminnasta</a:t>
            </a:r>
            <a:endParaRPr lang="fi-FI" sz="3200" b="1" i="0" u="none" strike="noStrike" dirty="0" smtClean="0">
              <a:solidFill>
                <a:srgbClr val="333333"/>
              </a:solidFill>
              <a:latin typeface="Calibri"/>
            </a:endParaRPr>
          </a:p>
          <a:p>
            <a:pPr lvl="0" indent="0" algn="ctr" fontAlgn="base"/>
            <a:r>
              <a:rPr lang="fi-FI" sz="3200" b="1" dirty="0" smtClean="0">
                <a:solidFill>
                  <a:srgbClr val="333333"/>
                </a:solidFill>
                <a:latin typeface="Calibri"/>
              </a:rPr>
              <a:t>3.–9. lk.</a:t>
            </a:r>
            <a:endParaRPr sz="3200" b="1" i="0" u="none" strike="noStrike" dirty="0">
              <a:solidFill>
                <a:srgbClr val="333333"/>
              </a:solidFill>
              <a:latin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</TotalTime>
  <Words>181</Words>
  <Application>Microsoft Office PowerPoint</Application>
  <PresentationFormat>Näytössä katseltava diaesitys (4:3)</PresentationFormat>
  <Paragraphs>47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Vapaapalautteesta seulottua</vt:lpstr>
      <vt:lpstr>Vapaapalautteesta seulottua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ZEF Report</dc:title>
  <dc:subject>ZEF Report (ZEF Report)</dc:subject>
  <dc:creator>ZEF Report Generator</dc:creator>
  <cp:keywords>ZEF Report</cp:keywords>
  <dc:description>ZEF Report.</dc:description>
  <cp:lastModifiedBy>Antti Ketonen</cp:lastModifiedBy>
  <cp:revision>21</cp:revision>
  <dcterms:created xsi:type="dcterms:W3CDTF">2018-03-27T13:36:28Z</dcterms:created>
  <dcterms:modified xsi:type="dcterms:W3CDTF">2018-08-28T08:34:00Z</dcterms:modified>
  <cp:category>ZEF Report</cp:category>
</cp:coreProperties>
</file>