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2" r:id="rId8"/>
    <p:sldId id="261" r:id="rId9"/>
    <p:sldId id="265" r:id="rId10"/>
    <p:sldId id="263" r:id="rId11"/>
    <p:sldId id="264" r:id="rId12"/>
    <p:sldId id="266" r:id="rId13"/>
    <p:sldId id="268" r:id="rId14"/>
  </p:sldIdLst>
  <p:sldSz cx="9144000" cy="6858000" type="screen4x3"/>
  <p:notesSz cx="6789738" cy="992981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580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582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588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89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0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2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3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4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5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6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7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8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9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600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601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602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603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604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605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606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607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608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609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610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611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612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24613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B83A1A41-9CC1-42C0-9F7F-E75E63CFEE90}" type="datetimeFigureOut">
              <a:rPr lang="fi-FI"/>
              <a:pPr/>
              <a:t>13.4.2023</a:t>
            </a:fld>
            <a:endParaRPr lang="fi-FI"/>
          </a:p>
        </p:txBody>
      </p:sp>
      <p:sp>
        <p:nvSpPr>
          <p:cNvPr id="24614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24615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24616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24617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107D459-11A8-4301-A05B-85A53F634BCE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CE4C28-51F4-4A7D-803F-232F0A200EA3}" type="datetimeFigureOut">
              <a:rPr lang="fi-FI"/>
              <a:pPr/>
              <a:t>13.4.2023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AD6E8-247D-4351-9217-B9C3671345AF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C4C5EC-181B-4E30-874F-BDCD891CC3AC}" type="datetimeFigureOut">
              <a:rPr lang="fi-FI"/>
              <a:pPr/>
              <a:t>13.4.2023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C0430-F062-42F4-9B27-2C5DF8FAF863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9C0E7F-98F9-433D-9E2B-5108699D48FF}" type="datetimeFigureOut">
              <a:rPr lang="fi-FI"/>
              <a:pPr/>
              <a:t>13.4.2023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512CBC-F9F6-4106-9A1B-11A00A2E43A9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A3D7AB-D384-4ED4-8838-8C374F8A7C4A}" type="datetimeFigureOut">
              <a:rPr lang="fi-FI"/>
              <a:pPr/>
              <a:t>13.4.2023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8E0A6-5EB4-492E-8AF0-516C001B68E2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5EB96E-0CC3-41E7-888C-730C762B7B20}" type="datetimeFigureOut">
              <a:rPr lang="fi-FI"/>
              <a:pPr/>
              <a:t>13.4.2023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CC80C-C9A7-440E-A94B-1817754C8355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C3EABC-E549-47F0-8DA0-36F32BCF1BA0}" type="datetimeFigureOut">
              <a:rPr lang="fi-FI"/>
              <a:pPr/>
              <a:t>13.4.2023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D920A-8DDD-438D-909E-987E8F4E3386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9839D6-96C4-45A6-87AC-E155069E94F5}" type="datetimeFigureOut">
              <a:rPr lang="fi-FI"/>
              <a:pPr/>
              <a:t>13.4.2023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C5536-F897-469D-BB93-51F84AB6043A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2C17F4-7E33-4E3C-8AB8-A0B33A2B5F79}" type="datetimeFigureOut">
              <a:rPr lang="fi-FI"/>
              <a:pPr/>
              <a:t>13.4.2023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44A74-F859-4792-917A-6D5CB998798F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58EE06-DC24-46E4-B9CA-E8F6CEBFCE03}" type="datetimeFigureOut">
              <a:rPr lang="fi-FI"/>
              <a:pPr/>
              <a:t>13.4.2023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8E795-B983-498A-8D76-7D8EC245D3E3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D7BB0E-0DF1-405B-8001-380C7BC38648}" type="datetimeFigureOut">
              <a:rPr lang="fi-FI"/>
              <a:pPr/>
              <a:t>13.4.2023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D64ECA-4AEF-4D76-9896-2D4DFAD11FB8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23555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56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57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58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59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60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61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62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63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64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65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66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67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68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69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0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1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2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3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4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5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6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7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8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9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80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81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82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83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84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85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86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87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88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23589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2359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3591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FA82971E-E3BD-4885-9154-373A71E429A1}" type="datetimeFigureOut">
              <a:rPr lang="fi-FI"/>
              <a:pPr/>
              <a:t>13.4.2023</a:t>
            </a:fld>
            <a:endParaRPr lang="fi-FI"/>
          </a:p>
        </p:txBody>
      </p:sp>
      <p:sp>
        <p:nvSpPr>
          <p:cNvPr id="23592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fi-FI"/>
          </a:p>
        </p:txBody>
      </p:sp>
      <p:sp>
        <p:nvSpPr>
          <p:cNvPr id="23593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9A074D6-42CC-4E84-8159-CC24BC12915F}" type="slidenum">
              <a:rPr lang="fi-FI"/>
              <a:pPr/>
              <a:t>‹#›</a:t>
            </a:fld>
            <a:endParaRPr lang="fi-F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yle.fi/aihe/artikkeli/2016/03/09/yhteiskuntaopin-yo-kokeessa-vaarana-innostua-tuomitsemaan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Otsikko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z="5400"/>
              <a:t>Yhteiskuntaoppi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4294967295"/>
          </p:nvPr>
        </p:nvSpPr>
        <p:spPr>
          <a:xfrm>
            <a:off x="1371600" y="3889375"/>
            <a:ext cx="6400800" cy="1754188"/>
          </a:xfrm>
        </p:spPr>
        <p:txBody>
          <a:bodyPr>
            <a:normAutofit/>
          </a:bodyPr>
          <a:lstStyle/>
          <a:p>
            <a:pPr marL="0" indent="0" algn="ctr">
              <a:buFont typeface="Wingdings" pitchFamily="2" charset="2"/>
              <a:buNone/>
            </a:pPr>
            <a:r>
              <a:rPr lang="fi-FI">
                <a:solidFill>
                  <a:srgbClr val="898989"/>
                </a:solidFill>
              </a:rPr>
              <a:t>Yo-koe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/>
              <a:t>Hyvä vastaus</a:t>
            </a:r>
          </a:p>
        </p:txBody>
      </p:sp>
      <p:sp>
        <p:nvSpPr>
          <p:cNvPr id="20482" name="Sisällön paikkamerkki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fi-FI" sz="2400"/>
              <a:t>Vastaus sisältää riittävästi faktaa</a:t>
            </a:r>
          </a:p>
          <a:p>
            <a:r>
              <a:rPr lang="fi-FI" sz="2400"/>
              <a:t>Kaikkiin kysymyksiin on vastattu</a:t>
            </a:r>
          </a:p>
          <a:p>
            <a:r>
              <a:rPr lang="fi-FI" sz="2400"/>
              <a:t>Vastauksen rajaaminen huolella, looginen kokonaisuus</a:t>
            </a:r>
          </a:p>
          <a:p>
            <a:r>
              <a:rPr lang="fi-FI" sz="2400"/>
              <a:t>Riittävän täsmällinen ja perusteellinen käsittely (useammasta näkökulmasta)</a:t>
            </a:r>
          </a:p>
          <a:p>
            <a:r>
              <a:rPr lang="fi-FI" sz="2400"/>
              <a:t> Omat mielipiteet perusteltu, jos niitä on esitetty</a:t>
            </a:r>
          </a:p>
          <a:p>
            <a:r>
              <a:rPr lang="fi-FI" sz="2400"/>
              <a:t>Dokumentteja muistettu käyttää ja analysoida</a:t>
            </a:r>
          </a:p>
          <a:p>
            <a:r>
              <a:rPr lang="fi-FI" sz="2400"/>
              <a:t>Esimerkeillä osoitat, että tunnet asian, etkä liiku liian yleisellä tasolla (hallitset ja ymmärrät asiat)</a:t>
            </a:r>
          </a:p>
          <a:p>
            <a:r>
              <a:rPr lang="fi-FI" sz="2400"/>
              <a:t>Hyvää suomen kieltä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/>
              <a:t>Kokeessa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2800" dirty="0"/>
              <a:t>Käy koe huolella läpi ennen vastaamista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Valitse aluksi pari selkeää tehtävää jotka osaat hyvin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Älä pelkää dokumenttitehtäviä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Hahmottele vastaus ennen kirjoittamista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Älä takerru yksityiskohtiin, jos et heti muista jotakin asiaa, se on pieni osa vastausta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Vastaa kysyttyyn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Käytä reilusti aikaa – älä kiirehdi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Sähköinen koe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err="1"/>
              <a:t>Buuttaus</a:t>
            </a:r>
            <a:endParaRPr lang="fi-FI" sz="2800" dirty="0"/>
          </a:p>
          <a:p>
            <a:r>
              <a:rPr lang="fi-FI" sz="2800" dirty="0"/>
              <a:t>Vastaa viiteen!</a:t>
            </a:r>
          </a:p>
          <a:p>
            <a:r>
              <a:rPr lang="fi-FI" sz="2800" dirty="0"/>
              <a:t>Pisteet 20/30p.</a:t>
            </a:r>
          </a:p>
          <a:p>
            <a:r>
              <a:rPr lang="fi-FI" sz="2800" dirty="0"/>
              <a:t>Jos avaat esim. kirjoitusohjelman ja teet muistiinpanoja ja liität niitä vastaukseen, huolehdi, että halutut asiat jäävät lopullisiin </a:t>
            </a:r>
            <a:r>
              <a:rPr lang="fi-FI" sz="2800" dirty="0" err="1"/>
              <a:t>vastauslaatikoihin</a:t>
            </a:r>
            <a:r>
              <a:rPr lang="fi-FI" sz="2800" dirty="0"/>
              <a:t>.</a:t>
            </a:r>
          </a:p>
          <a:p>
            <a:r>
              <a:rPr lang="fi-FI" sz="2800" dirty="0"/>
              <a:t>Lue ohjeet, omiin </a:t>
            </a:r>
            <a:r>
              <a:rPr lang="fi-FI" sz="2800" dirty="0" err="1"/>
              <a:t>laatikoihin</a:t>
            </a:r>
            <a:r>
              <a:rPr lang="fi-FI" sz="2800" dirty="0"/>
              <a:t> pyydetyt asiat.</a:t>
            </a:r>
          </a:p>
          <a:p>
            <a:r>
              <a:rPr lang="fi-FI" sz="2800" dirty="0"/>
              <a:t>Älä hermoile</a:t>
            </a:r>
            <a:r>
              <a:rPr lang="fi-FI" sz="2800" dirty="0">
                <a:sym typeface="Wingdings" panose="05000000000000000000" pitchFamily="2" charset="2"/>
              </a:rPr>
              <a:t></a:t>
            </a:r>
            <a:endParaRPr lang="fi-FI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1340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54000"/>
            <a:ext cx="5859000" cy="68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46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18" y="404664"/>
            <a:ext cx="9088482" cy="6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33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 dirty="0"/>
              <a:t>Yo-koe</a:t>
            </a:r>
          </a:p>
        </p:txBody>
      </p:sp>
      <p:sp>
        <p:nvSpPr>
          <p:cNvPr id="14338" name="Sisällön paikkamerkki 2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8229600" cy="4530725"/>
          </a:xfrm>
        </p:spPr>
        <p:txBody>
          <a:bodyPr/>
          <a:lstStyle/>
          <a:p>
            <a:r>
              <a:rPr lang="fi-FI" sz="2400" dirty="0"/>
              <a:t>9 kysymystä – </a:t>
            </a:r>
            <a:r>
              <a:rPr lang="fi-FI" sz="2400" b="1" u="sng" dirty="0"/>
              <a:t>vastaa viiteen</a:t>
            </a:r>
          </a:p>
          <a:p>
            <a:r>
              <a:rPr lang="fi-FI" sz="2400" dirty="0"/>
              <a:t>YH1 (2 kysymystä) YH2 (2kysymystä) YH3 (2 kysymystä) YH4 (2 kysymystä) + 1 kursseja yhdistelevä tehtävä</a:t>
            </a:r>
          </a:p>
          <a:p>
            <a:r>
              <a:rPr lang="fi-FI" sz="2400" dirty="0"/>
              <a:t>Useampia kurssirajat ylittäviä tehtäviä(1-4), samoin oppiainerajat ylittäviä tehtäviä</a:t>
            </a:r>
          </a:p>
          <a:p>
            <a:r>
              <a:rPr lang="fi-FI" sz="2400" dirty="0"/>
              <a:t>Noin puolet tehtävistä dokumenttitehtäviä, usein mukana videotehtäviä (videoiden katselukertoja ei ole rajattu) </a:t>
            </a:r>
          </a:p>
          <a:p>
            <a:r>
              <a:rPr lang="fi-FI" sz="2400" dirty="0"/>
              <a:t>Viime vuosina on yleistyneet kysymykset, joissa pitää arvioida ja pohtia kehitystä tulevaisuudessa (esim. keväällä 2023 piti pohtia liberaalin demokratian tulevaisuutta seuraavien 20 vuoden aikana).</a:t>
            </a:r>
          </a:p>
          <a:p>
            <a:endParaRPr lang="fi-FI" sz="2400" dirty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/>
              <a:t>Kertaaminen</a:t>
            </a:r>
          </a:p>
        </p:txBody>
      </p:sp>
      <p:sp>
        <p:nvSpPr>
          <p:cNvPr id="15362" name="Sisällön paikkamerkki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fi-FI" dirty="0"/>
              <a:t>Käy läpi kurssien teemat sisällysluettelon avulla</a:t>
            </a:r>
          </a:p>
          <a:p>
            <a:r>
              <a:rPr lang="fi-FI" dirty="0"/>
              <a:t>Katso aloitusaukeamat </a:t>
            </a:r>
          </a:p>
          <a:p>
            <a:r>
              <a:rPr lang="fi-FI" dirty="0"/>
              <a:t>Lue kirjat ajatuksella läpi</a:t>
            </a:r>
          </a:p>
          <a:p>
            <a:r>
              <a:rPr lang="fi-FI" dirty="0"/>
              <a:t>Kertaa dokumenttitehtävien teko-ohjeet</a:t>
            </a:r>
          </a:p>
          <a:p>
            <a:r>
              <a:rPr lang="fi-FI" dirty="0"/>
              <a:t>Harjoittele kirjan tehtävien avulla </a:t>
            </a:r>
          </a:p>
          <a:p>
            <a:r>
              <a:rPr lang="fi-FI" sz="2400" dirty="0">
                <a:hlinkClick r:id="rId2"/>
              </a:rPr>
              <a:t>http://yle.fi/aihe/artikkeli/2016/03/09/yhteiskuntaopin-yo-kokeessa-vaarana-innostua-tuomitsemaan</a:t>
            </a:r>
            <a:r>
              <a:rPr lang="fi-FI" sz="2400" dirty="0"/>
              <a:t>  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/>
              <a:t>YH1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r>
              <a:rPr lang="fi-FI" sz="2800" b="1" dirty="0"/>
              <a:t>Yleisiä teemoja</a:t>
            </a:r>
            <a:r>
              <a:rPr lang="fi-FI" sz="2800" dirty="0"/>
              <a:t>: Demokratia, valtiovalta, kunnat, maahanmuutto, vaalit ja politiikka, hyvinvointivaltio/ikärakenne, </a:t>
            </a:r>
          </a:p>
          <a:p>
            <a:r>
              <a:rPr lang="fi-FI" sz="2800" dirty="0"/>
              <a:t>Yksi jokeri yleensä tästä kurssista</a:t>
            </a:r>
          </a:p>
          <a:p>
            <a:endParaRPr lang="fi-FI" sz="2800" dirty="0"/>
          </a:p>
          <a:p>
            <a:pPr>
              <a:buFont typeface="Wingdings" pitchFamily="2" charset="2"/>
              <a:buNone/>
            </a:pPr>
            <a:r>
              <a:rPr lang="fi-FI" sz="2800" b="1" u="sng" dirty="0"/>
              <a:t>→ Lue tämä kurssi huolella, etenkin, jos kurssin suorittamisesta on jo aikaa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/>
              <a:t>YH2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b="1" dirty="0"/>
              <a:t>Yleisiä teemoja: </a:t>
            </a:r>
            <a:r>
              <a:rPr lang="fi-FI" dirty="0"/>
              <a:t>Yrittäjyys, talouskasvu, kannattavuus, toisaalta kotitalouksien rahankäyttö ja vaikutus kansalaiseen, talouden häiriöt, BKT, </a:t>
            </a:r>
          </a:p>
          <a:p>
            <a:pPr>
              <a:lnSpc>
                <a:spcPct val="90000"/>
              </a:lnSpc>
            </a:pPr>
            <a:endParaRPr lang="fi-FI" dirty="0"/>
          </a:p>
          <a:p>
            <a:pPr>
              <a:lnSpc>
                <a:spcPct val="90000"/>
              </a:lnSpc>
            </a:pPr>
            <a:r>
              <a:rPr lang="fi-FI" dirty="0"/>
              <a:t>→Jokerikysymyksessä monesti käsitelty kansainvälistä kauppaa,</a:t>
            </a:r>
            <a:r>
              <a:rPr lang="fi-FI" b="1" dirty="0"/>
              <a:t> kertaa kuvioiden ja tilastojen lukeminen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 dirty="0"/>
              <a:t>YH3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r>
              <a:rPr lang="fi-FI" sz="2800" b="1" dirty="0"/>
              <a:t>Yleisiä teemoja: </a:t>
            </a:r>
            <a:r>
              <a:rPr lang="fi-FI" sz="2800" dirty="0"/>
              <a:t>Integraatiokehitys sodasta alkaen, identiteetti, EU-kansalaisuus, laajeneminen, tulevaisuus, nykyisin myös EKP ja korkopolitiikka, turvallisuuspolitiikka, EU:n toimielimet</a:t>
            </a:r>
          </a:p>
          <a:p>
            <a:r>
              <a:rPr lang="fi-FI" sz="2800" dirty="0"/>
              <a:t>→ Lue hyvin, kysymykset menevät usein ristiin YH1- ja YH2 –kurssien kanssa. Esim. EKP tai parlamentti ja eduskunta</a:t>
            </a:r>
          </a:p>
          <a:p>
            <a:pPr>
              <a:buFont typeface="Wingdings" pitchFamily="2" charset="2"/>
              <a:buNone/>
            </a:pPr>
            <a:endParaRPr lang="fi-FI" sz="2800" dirty="0"/>
          </a:p>
          <a:p>
            <a:pPr>
              <a:buFont typeface="Wingdings" pitchFamily="2" charset="2"/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 dirty="0"/>
              <a:t>YH4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Yleisiä teemoja: </a:t>
            </a:r>
            <a:r>
              <a:rPr lang="fi-FI" dirty="0"/>
              <a:t>Kuluttajansuoja, Rikos- ja riita-asiat (oikeusasteet), Perhe, perintö, miten laki heikomman puolella</a:t>
            </a:r>
          </a:p>
          <a:p>
            <a:pPr>
              <a:buFont typeface="Wingdings" pitchFamily="2" charset="2"/>
              <a:buNone/>
            </a:pPr>
            <a:endParaRPr lang="fi-FI" dirty="0"/>
          </a:p>
          <a:p>
            <a:pPr>
              <a:buFont typeface="Wingdings" pitchFamily="2" charset="2"/>
              <a:buNone/>
            </a:pPr>
            <a:r>
              <a:rPr lang="fi-FI" dirty="0"/>
              <a:t>→ Mahdollista opetella muutamia tärppejä. </a:t>
            </a:r>
            <a:r>
              <a:rPr lang="fi-FI" b="1" dirty="0"/>
              <a:t>HUOM: opettele oikeudelliset käsitteet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Yhdistelevä kysymys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Voi olla melkein mitä vain kurssien 1-3 välillä. Lakitieto yleensä omanaan.</a:t>
            </a:r>
          </a:p>
          <a:p>
            <a:r>
              <a:rPr lang="fi-FI" dirty="0"/>
              <a:t>Aiheita: EU:n talous vrt. Suomen talous, </a:t>
            </a:r>
            <a:r>
              <a:rPr lang="fi-FI" dirty="0" err="1"/>
              <a:t>turvallisuuspoltiikka</a:t>
            </a:r>
            <a:r>
              <a:rPr lang="fi-FI" dirty="0"/>
              <a:t>, Suomen hallinto ja EU:n hallinto ym.</a:t>
            </a:r>
          </a:p>
        </p:txBody>
      </p:sp>
    </p:spTree>
    <p:extLst>
      <p:ext uri="{BB962C8B-B14F-4D97-AF65-F5344CB8AC3E}">
        <p14:creationId xmlns:p14="http://schemas.microsoft.com/office/powerpoint/2010/main" val="2289398362"/>
      </p:ext>
    </p:extLst>
  </p:cSld>
  <p:clrMapOvr>
    <a:masterClrMapping/>
  </p:clrMapOvr>
</p:sld>
</file>

<file path=ppt/theme/theme1.xml><?xml version="1.0" encoding="utf-8"?>
<a:theme xmlns:a="http://schemas.openxmlformats.org/drawingml/2006/main" name="Vaaka">
  <a:themeElements>
    <a:clrScheme name="Vaaka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Vaaka">
      <a:majorFont>
        <a:latin typeface="Arial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aka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aka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340</TotalTime>
  <Words>458</Words>
  <Application>Microsoft Office PowerPoint</Application>
  <PresentationFormat>Näytössä katseltava diaesitys (4:3)</PresentationFormat>
  <Paragraphs>58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Tahoma</vt:lpstr>
      <vt:lpstr>Wingdings</vt:lpstr>
      <vt:lpstr>Vaaka</vt:lpstr>
      <vt:lpstr>Yhteiskuntaoppi</vt:lpstr>
      <vt:lpstr>PowerPoint-esitys</vt:lpstr>
      <vt:lpstr>Yo-koe</vt:lpstr>
      <vt:lpstr>Kertaaminen</vt:lpstr>
      <vt:lpstr>YH1</vt:lpstr>
      <vt:lpstr>YH2</vt:lpstr>
      <vt:lpstr>YH3</vt:lpstr>
      <vt:lpstr>YH4</vt:lpstr>
      <vt:lpstr>Yhdistelevä kysymys</vt:lpstr>
      <vt:lpstr>Hyvä vastaus</vt:lpstr>
      <vt:lpstr>Kokeessa</vt:lpstr>
      <vt:lpstr>Sähköinen koe</vt:lpstr>
      <vt:lpstr>PowerPoint-esitys</vt:lpstr>
    </vt:vector>
  </TitlesOfParts>
  <Company>Kaakkois-Suomen Tieto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YH5, kirjoitukset</dc:title>
  <dc:creator>niki.helenius@edukouvola.fi</dc:creator>
  <cp:lastModifiedBy>Helenius Niki</cp:lastModifiedBy>
  <cp:revision>35</cp:revision>
  <cp:lastPrinted>2013-02-07T13:25:35Z</cp:lastPrinted>
  <dcterms:created xsi:type="dcterms:W3CDTF">2013-02-07T12:59:27Z</dcterms:created>
  <dcterms:modified xsi:type="dcterms:W3CDTF">2023-04-13T14:29:12Z</dcterms:modified>
</cp:coreProperties>
</file>