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1" r:id="rId5"/>
    <p:sldId id="338" r:id="rId6"/>
    <p:sldId id="272" r:id="rId7"/>
    <p:sldId id="274" r:id="rId8"/>
    <p:sldId id="308" r:id="rId9"/>
    <p:sldId id="300" r:id="rId10"/>
    <p:sldId id="324" r:id="rId11"/>
    <p:sldId id="310" r:id="rId12"/>
    <p:sldId id="311" r:id="rId13"/>
    <p:sldId id="323" r:id="rId14"/>
    <p:sldId id="326" r:id="rId15"/>
    <p:sldId id="314" r:id="rId16"/>
    <p:sldId id="328" r:id="rId17"/>
    <p:sldId id="304" r:id="rId18"/>
  </p:sldIdLst>
  <p:sldSz cx="9144000" cy="6858000" type="screen4x3"/>
  <p:notesSz cx="6742113" cy="9872663"/>
  <p:defaultTextStyle>
    <a:defPPr>
      <a:defRPr lang="fi-FI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 snapToGrid="0" snapToObjects="1">
      <p:cViewPr>
        <p:scale>
          <a:sx n="125" d="100"/>
          <a:sy n="125" d="100"/>
        </p:scale>
        <p:origin x="-588" y="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189761-FB6D-4621-85CD-6A4044FDEAE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5A64060-B246-46F5-9E4F-3AE4FEBE5D26}">
      <dgm:prSet phldrT="[Teksti]" custT="1"/>
      <dgm:spPr/>
      <dgm:t>
        <a:bodyPr/>
        <a:lstStyle/>
        <a:p>
          <a:pPr algn="l"/>
          <a:r>
            <a:rPr lang="fi-FI" sz="1400" b="1" dirty="0" smtClean="0"/>
            <a:t>Tammikuu 2016</a:t>
          </a:r>
        </a:p>
        <a:p>
          <a:pPr algn="l"/>
          <a:r>
            <a:rPr lang="fi-FI" sz="1200" dirty="0" smtClean="0"/>
            <a:t>- Lautakunnan iltakoulu 13.1., </a:t>
          </a:r>
          <a:r>
            <a:rPr lang="fi-FI" sz="1200" dirty="0" err="1" smtClean="0"/>
            <a:t>Kesun</a:t>
          </a:r>
          <a:r>
            <a:rPr lang="fi-FI" sz="1200" dirty="0" smtClean="0"/>
            <a:t> idea</a:t>
          </a:r>
        </a:p>
        <a:p>
          <a:pPr algn="l"/>
          <a:r>
            <a:rPr lang="fi-FI" sz="1200" dirty="0" smtClean="0"/>
            <a:t>- Lautakunta hyväksyy periaatteet ja tavoitetilat, joita </a:t>
          </a:r>
          <a:r>
            <a:rPr lang="fi-FI" sz="1200" dirty="0" err="1" smtClean="0"/>
            <a:t>Kesussa</a:t>
          </a:r>
          <a:r>
            <a:rPr lang="fi-FI" sz="1200" dirty="0" smtClean="0"/>
            <a:t> määritellään</a:t>
          </a:r>
          <a:endParaRPr lang="fi-FI" sz="1200" dirty="0"/>
        </a:p>
      </dgm:t>
    </dgm:pt>
    <dgm:pt modelId="{82CC3F34-4784-45E9-810E-761B5BD2339E}" type="parTrans" cxnId="{61C119FF-4DB0-42C8-B962-4EC45FB499E4}">
      <dgm:prSet/>
      <dgm:spPr/>
      <dgm:t>
        <a:bodyPr/>
        <a:lstStyle/>
        <a:p>
          <a:endParaRPr lang="fi-FI"/>
        </a:p>
      </dgm:t>
    </dgm:pt>
    <dgm:pt modelId="{6F956BF9-2989-4738-B78E-82BAB39701D8}" type="sibTrans" cxnId="{61C119FF-4DB0-42C8-B962-4EC45FB499E4}">
      <dgm:prSet/>
      <dgm:spPr/>
      <dgm:t>
        <a:bodyPr/>
        <a:lstStyle/>
        <a:p>
          <a:endParaRPr lang="fi-FI"/>
        </a:p>
      </dgm:t>
    </dgm:pt>
    <dgm:pt modelId="{AE292089-D16B-4E9D-891B-9CB21024E1B4}">
      <dgm:prSet phldrT="[Teksti]" custT="1"/>
      <dgm:spPr/>
      <dgm:t>
        <a:bodyPr/>
        <a:lstStyle/>
        <a:p>
          <a:r>
            <a:rPr lang="fi-FI" sz="1400" b="1" dirty="0" smtClean="0"/>
            <a:t>Helmikuu 2017</a:t>
          </a:r>
        </a:p>
        <a:p>
          <a:r>
            <a:rPr lang="fi-FI" sz="1200" b="0" dirty="0" smtClean="0"/>
            <a:t>- Lautakunta tsekkaus</a:t>
          </a:r>
          <a:endParaRPr lang="fi-FI" sz="1200" b="0" dirty="0"/>
        </a:p>
      </dgm:t>
    </dgm:pt>
    <dgm:pt modelId="{75099001-FB4A-4299-A234-AB72A15EE2FA}" type="parTrans" cxnId="{A01B9A12-DD0C-4B1B-A507-C99BC00DBBFE}">
      <dgm:prSet/>
      <dgm:spPr/>
      <dgm:t>
        <a:bodyPr/>
        <a:lstStyle/>
        <a:p>
          <a:endParaRPr lang="fi-FI"/>
        </a:p>
      </dgm:t>
    </dgm:pt>
    <dgm:pt modelId="{C10F4B9E-620D-49D5-A018-EDECC92FA970}" type="sibTrans" cxnId="{A01B9A12-DD0C-4B1B-A507-C99BC00DBBFE}">
      <dgm:prSet/>
      <dgm:spPr/>
      <dgm:t>
        <a:bodyPr/>
        <a:lstStyle/>
        <a:p>
          <a:endParaRPr lang="fi-FI"/>
        </a:p>
      </dgm:t>
    </dgm:pt>
    <dgm:pt modelId="{962C4533-3CC5-4DE7-8632-EA35CA309082}">
      <dgm:prSet phldrT="[Teksti]" custT="1"/>
      <dgm:spPr/>
      <dgm:t>
        <a:bodyPr/>
        <a:lstStyle/>
        <a:p>
          <a:pPr algn="l"/>
          <a:endParaRPr lang="fi-FI" sz="1400" b="1" dirty="0" smtClean="0"/>
        </a:p>
        <a:p>
          <a:pPr algn="l"/>
          <a:r>
            <a:rPr lang="fi-FI" sz="1400" b="1" dirty="0" smtClean="0"/>
            <a:t>Helmi- kesäkuu 2016 – keskeistä on miten tehdään</a:t>
          </a:r>
        </a:p>
        <a:p>
          <a:pPr algn="l"/>
          <a:r>
            <a:rPr lang="fi-FI" sz="1200" b="0" dirty="0" smtClean="0"/>
            <a:t>- ”</a:t>
          </a:r>
          <a:r>
            <a:rPr lang="fi-FI" sz="1200" b="0" dirty="0" err="1" smtClean="0"/>
            <a:t>Blogi</a:t>
          </a:r>
          <a:r>
            <a:rPr lang="fi-FI" sz="1200" b="0" dirty="0" smtClean="0"/>
            <a:t>” liikkeelle</a:t>
          </a:r>
        </a:p>
        <a:p>
          <a:pPr algn="l"/>
          <a:r>
            <a:rPr lang="fi-FI" sz="1200" b="0" dirty="0" smtClean="0"/>
            <a:t>- Sähköinen formaatti</a:t>
          </a:r>
        </a:p>
        <a:p>
          <a:pPr algn="l"/>
          <a:r>
            <a:rPr lang="fi-FI" sz="1200" b="0" dirty="0" smtClean="0"/>
            <a:t>- Yksiköiden </a:t>
          </a:r>
          <a:r>
            <a:rPr lang="fi-FI" sz="1200" b="0" dirty="0" err="1" smtClean="0"/>
            <a:t>Kesuja</a:t>
          </a:r>
          <a:r>
            <a:rPr lang="fi-FI" sz="1200" b="0" dirty="0" smtClean="0"/>
            <a:t> – yhteys </a:t>
          </a:r>
          <a:r>
            <a:rPr lang="fi-FI" sz="1200" b="0" dirty="0" err="1" smtClean="0"/>
            <a:t>OPSiin</a:t>
          </a:r>
          <a:endParaRPr lang="fi-FI" sz="1200" b="0" dirty="0" smtClean="0"/>
        </a:p>
        <a:p>
          <a:pPr algn="ctr"/>
          <a:endParaRPr lang="fi-FI" sz="1200" b="0" dirty="0"/>
        </a:p>
      </dgm:t>
    </dgm:pt>
    <dgm:pt modelId="{C0ABB2C7-8F0E-4673-95F9-5C53B3F4454F}" type="parTrans" cxnId="{A14B9D30-806B-4D02-816B-213703637A60}">
      <dgm:prSet/>
      <dgm:spPr/>
      <dgm:t>
        <a:bodyPr/>
        <a:lstStyle/>
        <a:p>
          <a:endParaRPr lang="fi-FI"/>
        </a:p>
      </dgm:t>
    </dgm:pt>
    <dgm:pt modelId="{84C97AE9-84D4-4C04-92BA-82D01C7830DF}" type="sibTrans" cxnId="{A14B9D30-806B-4D02-816B-213703637A60}">
      <dgm:prSet/>
      <dgm:spPr/>
      <dgm:t>
        <a:bodyPr/>
        <a:lstStyle/>
        <a:p>
          <a:endParaRPr lang="fi-FI"/>
        </a:p>
      </dgm:t>
    </dgm:pt>
    <dgm:pt modelId="{7132546B-06CA-44E5-BACB-42C51EC8AC63}">
      <dgm:prSet phldrT="[Teksti]" custT="1"/>
      <dgm:spPr/>
      <dgm:t>
        <a:bodyPr/>
        <a:lstStyle/>
        <a:p>
          <a:pPr algn="l"/>
          <a:r>
            <a:rPr lang="fi-FI" sz="1400" b="1" dirty="0" smtClean="0"/>
            <a:t>Kesäkuu 2016</a:t>
          </a:r>
        </a:p>
        <a:p>
          <a:pPr algn="l"/>
          <a:r>
            <a:rPr lang="fi-FI" sz="1200" b="0" dirty="0" smtClean="0"/>
            <a:t>- Sivistyslautakunta: arviointi, mitä on lähtenyt liikkeelle?</a:t>
          </a:r>
        </a:p>
        <a:p>
          <a:pPr algn="l"/>
          <a:r>
            <a:rPr lang="fi-FI" sz="1200" b="0" dirty="0" smtClean="0"/>
            <a:t>- Laidunkauden avajaiset</a:t>
          </a:r>
        </a:p>
        <a:p>
          <a:pPr algn="l"/>
          <a:r>
            <a:rPr lang="fi-FI" sz="1200" b="0" dirty="0" smtClean="0"/>
            <a:t>- Syksyllä kierrokset yksiköissä, toisilta oppiminen</a:t>
          </a:r>
          <a:endParaRPr lang="fi-FI" sz="1200" b="0" dirty="0"/>
        </a:p>
      </dgm:t>
    </dgm:pt>
    <dgm:pt modelId="{15F6AEDD-6772-4092-B401-AC804726D081}" type="parTrans" cxnId="{10883861-99EE-4026-B93B-BADBA6E27CE1}">
      <dgm:prSet/>
      <dgm:spPr/>
      <dgm:t>
        <a:bodyPr/>
        <a:lstStyle/>
        <a:p>
          <a:endParaRPr lang="fi-FI"/>
        </a:p>
      </dgm:t>
    </dgm:pt>
    <dgm:pt modelId="{115663B6-7661-4D0A-861E-50772A98DAC2}" type="sibTrans" cxnId="{10883861-99EE-4026-B93B-BADBA6E27CE1}">
      <dgm:prSet/>
      <dgm:spPr/>
      <dgm:t>
        <a:bodyPr/>
        <a:lstStyle/>
        <a:p>
          <a:endParaRPr lang="fi-FI"/>
        </a:p>
      </dgm:t>
    </dgm:pt>
    <dgm:pt modelId="{3805A7FC-40EE-420F-8013-4A2788EF3C1B}">
      <dgm:prSet phldrT="[Teksti]" custT="1"/>
      <dgm:spPr/>
      <dgm:t>
        <a:bodyPr/>
        <a:lstStyle/>
        <a:p>
          <a:r>
            <a:rPr lang="fi-FI" sz="1400" b="1" dirty="0" smtClean="0"/>
            <a:t>Huhtikuu 2017</a:t>
          </a:r>
        </a:p>
        <a:p>
          <a:r>
            <a:rPr lang="fi-FI" sz="1200" b="0" dirty="0" smtClean="0"/>
            <a:t>- Jotain pitäisi jo näkyä…</a:t>
          </a:r>
          <a:endParaRPr lang="fi-FI" sz="1200" b="0" dirty="0"/>
        </a:p>
      </dgm:t>
    </dgm:pt>
    <dgm:pt modelId="{A10B90CF-FFE5-40AE-80FD-79D558C4DC38}" type="parTrans" cxnId="{AE9E984E-B2E1-46DD-B5D3-E085960DAF94}">
      <dgm:prSet/>
      <dgm:spPr/>
      <dgm:t>
        <a:bodyPr/>
        <a:lstStyle/>
        <a:p>
          <a:endParaRPr lang="fi-FI"/>
        </a:p>
      </dgm:t>
    </dgm:pt>
    <dgm:pt modelId="{385882A9-101F-49F3-8BC3-74A94435F85E}" type="sibTrans" cxnId="{AE9E984E-B2E1-46DD-B5D3-E085960DAF94}">
      <dgm:prSet/>
      <dgm:spPr/>
      <dgm:t>
        <a:bodyPr/>
        <a:lstStyle/>
        <a:p>
          <a:endParaRPr lang="fi-FI"/>
        </a:p>
      </dgm:t>
    </dgm:pt>
    <dgm:pt modelId="{BC299CFF-AC17-4FDF-BAA2-6B1300A85C42}" type="pres">
      <dgm:prSet presAssocID="{21189761-FB6D-4621-85CD-6A4044FDEAE4}" presName="CompostProcess" presStyleCnt="0">
        <dgm:presLayoutVars>
          <dgm:dir/>
          <dgm:resizeHandles val="exact"/>
        </dgm:presLayoutVars>
      </dgm:prSet>
      <dgm:spPr/>
    </dgm:pt>
    <dgm:pt modelId="{A8175E25-0A55-4005-991A-BF11881C9741}" type="pres">
      <dgm:prSet presAssocID="{21189761-FB6D-4621-85CD-6A4044FDEAE4}" presName="arrow" presStyleLbl="bgShp" presStyleIdx="0" presStyleCnt="1" custLinFactNeighborX="-779" custLinFactNeighborY="9247"/>
      <dgm:spPr/>
    </dgm:pt>
    <dgm:pt modelId="{AA5579A9-4D65-493B-82BA-D1B74A4037AB}" type="pres">
      <dgm:prSet presAssocID="{21189761-FB6D-4621-85CD-6A4044FDEAE4}" presName="linearProcess" presStyleCnt="0"/>
      <dgm:spPr/>
    </dgm:pt>
    <dgm:pt modelId="{CB20707C-DBD7-4904-BA7F-AA77AB3CABA7}" type="pres">
      <dgm:prSet presAssocID="{05A64060-B246-46F5-9E4F-3AE4FEBE5D26}" presName="textNode" presStyleLbl="node1" presStyleIdx="0" presStyleCnt="5" custScaleX="142209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2A7ED45-FA81-44B6-8484-40454726D527}" type="pres">
      <dgm:prSet presAssocID="{6F956BF9-2989-4738-B78E-82BAB39701D8}" presName="sibTrans" presStyleCnt="0"/>
      <dgm:spPr/>
    </dgm:pt>
    <dgm:pt modelId="{DE21C231-79D7-4785-91BA-D53563D828E9}" type="pres">
      <dgm:prSet presAssocID="{962C4533-3CC5-4DE7-8632-EA35CA309082}" presName="textNode" presStyleLbl="node1" presStyleIdx="1" presStyleCnt="5" custScaleX="142304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108051A-5700-466F-A4B5-92C087EF0478}" type="pres">
      <dgm:prSet presAssocID="{84C97AE9-84D4-4C04-92BA-82D01C7830DF}" presName="sibTrans" presStyleCnt="0"/>
      <dgm:spPr/>
    </dgm:pt>
    <dgm:pt modelId="{190495E0-C1FB-440A-96BA-C4550356D288}" type="pres">
      <dgm:prSet presAssocID="{7132546B-06CA-44E5-BACB-42C51EC8AC63}" presName="textNode" presStyleLbl="node1" presStyleIdx="2" presStyleCnt="5" custScaleX="134664" custScaleY="124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0DCC37E-1492-4742-81CC-7C4BDA251EC5}" type="pres">
      <dgm:prSet presAssocID="{115663B6-7661-4D0A-861E-50772A98DAC2}" presName="sibTrans" presStyleCnt="0"/>
      <dgm:spPr/>
    </dgm:pt>
    <dgm:pt modelId="{9ADA416F-9E4C-4AAA-8F7E-548FA24EDB5A}" type="pres">
      <dgm:prSet presAssocID="{AE292089-D16B-4E9D-891B-9CB21024E1B4}" presName="textNode" presStyleLbl="node1" presStyleIdx="3" presStyleCnt="5" custScaleX="115932" custScaleY="115172" custLinFactNeighborX="-38848" custLinFactNeighborY="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3F7A8B2-A82C-43C9-9559-30E80EF9C5F7}" type="pres">
      <dgm:prSet presAssocID="{C10F4B9E-620D-49D5-A018-EDECC92FA970}" presName="sibTrans" presStyleCnt="0"/>
      <dgm:spPr/>
    </dgm:pt>
    <dgm:pt modelId="{4A24C37E-1CD9-4ECA-9A4A-69FB243FC52F}" type="pres">
      <dgm:prSet presAssocID="{3805A7FC-40EE-420F-8013-4A2788EF3C1B}" presName="textNode" presStyleLbl="node1" presStyleIdx="4" presStyleCnt="5" custScaleX="113007" custScaleY="11517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01B9A12-DD0C-4B1B-A507-C99BC00DBBFE}" srcId="{21189761-FB6D-4621-85CD-6A4044FDEAE4}" destId="{AE292089-D16B-4E9D-891B-9CB21024E1B4}" srcOrd="3" destOrd="0" parTransId="{75099001-FB4A-4299-A234-AB72A15EE2FA}" sibTransId="{C10F4B9E-620D-49D5-A018-EDECC92FA970}"/>
    <dgm:cxn modelId="{AE9E984E-B2E1-46DD-B5D3-E085960DAF94}" srcId="{21189761-FB6D-4621-85CD-6A4044FDEAE4}" destId="{3805A7FC-40EE-420F-8013-4A2788EF3C1B}" srcOrd="4" destOrd="0" parTransId="{A10B90CF-FFE5-40AE-80FD-79D558C4DC38}" sibTransId="{385882A9-101F-49F3-8BC3-74A94435F85E}"/>
    <dgm:cxn modelId="{AB242A46-EF07-41DD-AE7F-B4E905BCF4FA}" type="presOf" srcId="{962C4533-3CC5-4DE7-8632-EA35CA309082}" destId="{DE21C231-79D7-4785-91BA-D53563D828E9}" srcOrd="0" destOrd="0" presId="urn:microsoft.com/office/officeart/2005/8/layout/hProcess9"/>
    <dgm:cxn modelId="{10883861-99EE-4026-B93B-BADBA6E27CE1}" srcId="{21189761-FB6D-4621-85CD-6A4044FDEAE4}" destId="{7132546B-06CA-44E5-BACB-42C51EC8AC63}" srcOrd="2" destOrd="0" parTransId="{15F6AEDD-6772-4092-B401-AC804726D081}" sibTransId="{115663B6-7661-4D0A-861E-50772A98DAC2}"/>
    <dgm:cxn modelId="{AF5A131E-F2F7-4A66-A20C-6F4267161579}" type="presOf" srcId="{3805A7FC-40EE-420F-8013-4A2788EF3C1B}" destId="{4A24C37E-1CD9-4ECA-9A4A-69FB243FC52F}" srcOrd="0" destOrd="0" presId="urn:microsoft.com/office/officeart/2005/8/layout/hProcess9"/>
    <dgm:cxn modelId="{DA549461-CCD8-4F6F-A408-F51B1FD9F71A}" type="presOf" srcId="{05A64060-B246-46F5-9E4F-3AE4FEBE5D26}" destId="{CB20707C-DBD7-4904-BA7F-AA77AB3CABA7}" srcOrd="0" destOrd="0" presId="urn:microsoft.com/office/officeart/2005/8/layout/hProcess9"/>
    <dgm:cxn modelId="{61C119FF-4DB0-42C8-B962-4EC45FB499E4}" srcId="{21189761-FB6D-4621-85CD-6A4044FDEAE4}" destId="{05A64060-B246-46F5-9E4F-3AE4FEBE5D26}" srcOrd="0" destOrd="0" parTransId="{82CC3F34-4784-45E9-810E-761B5BD2339E}" sibTransId="{6F956BF9-2989-4738-B78E-82BAB39701D8}"/>
    <dgm:cxn modelId="{93484011-04DA-4EC3-B066-3F3B4584E602}" type="presOf" srcId="{21189761-FB6D-4621-85CD-6A4044FDEAE4}" destId="{BC299CFF-AC17-4FDF-BAA2-6B1300A85C42}" srcOrd="0" destOrd="0" presId="urn:microsoft.com/office/officeart/2005/8/layout/hProcess9"/>
    <dgm:cxn modelId="{A14B9D30-806B-4D02-816B-213703637A60}" srcId="{21189761-FB6D-4621-85CD-6A4044FDEAE4}" destId="{962C4533-3CC5-4DE7-8632-EA35CA309082}" srcOrd="1" destOrd="0" parTransId="{C0ABB2C7-8F0E-4673-95F9-5C53B3F4454F}" sibTransId="{84C97AE9-84D4-4C04-92BA-82D01C7830DF}"/>
    <dgm:cxn modelId="{BB1343D7-12F4-47EF-B307-7BAB10CFB404}" type="presOf" srcId="{AE292089-D16B-4E9D-891B-9CB21024E1B4}" destId="{9ADA416F-9E4C-4AAA-8F7E-548FA24EDB5A}" srcOrd="0" destOrd="0" presId="urn:microsoft.com/office/officeart/2005/8/layout/hProcess9"/>
    <dgm:cxn modelId="{E068E441-71E2-44A3-9398-B4D58BA14710}" type="presOf" srcId="{7132546B-06CA-44E5-BACB-42C51EC8AC63}" destId="{190495E0-C1FB-440A-96BA-C4550356D288}" srcOrd="0" destOrd="0" presId="urn:microsoft.com/office/officeart/2005/8/layout/hProcess9"/>
    <dgm:cxn modelId="{A82849B1-FD67-4487-99DE-3CB4D112C8A0}" type="presParOf" srcId="{BC299CFF-AC17-4FDF-BAA2-6B1300A85C42}" destId="{A8175E25-0A55-4005-991A-BF11881C9741}" srcOrd="0" destOrd="0" presId="urn:microsoft.com/office/officeart/2005/8/layout/hProcess9"/>
    <dgm:cxn modelId="{BA58B6FD-E649-4C1F-BF19-9B4D96250AA0}" type="presParOf" srcId="{BC299CFF-AC17-4FDF-BAA2-6B1300A85C42}" destId="{AA5579A9-4D65-493B-82BA-D1B74A4037AB}" srcOrd="1" destOrd="0" presId="urn:microsoft.com/office/officeart/2005/8/layout/hProcess9"/>
    <dgm:cxn modelId="{4B31EA53-91D5-43EA-B0AF-0DC0AF38A780}" type="presParOf" srcId="{AA5579A9-4D65-493B-82BA-D1B74A4037AB}" destId="{CB20707C-DBD7-4904-BA7F-AA77AB3CABA7}" srcOrd="0" destOrd="0" presId="urn:microsoft.com/office/officeart/2005/8/layout/hProcess9"/>
    <dgm:cxn modelId="{ED49CE29-986A-4B70-9CBB-2461A84253A7}" type="presParOf" srcId="{AA5579A9-4D65-493B-82BA-D1B74A4037AB}" destId="{F2A7ED45-FA81-44B6-8484-40454726D527}" srcOrd="1" destOrd="0" presId="urn:microsoft.com/office/officeart/2005/8/layout/hProcess9"/>
    <dgm:cxn modelId="{8FAEA25A-F3A5-4311-901E-FF54C3086E0F}" type="presParOf" srcId="{AA5579A9-4D65-493B-82BA-D1B74A4037AB}" destId="{DE21C231-79D7-4785-91BA-D53563D828E9}" srcOrd="2" destOrd="0" presId="urn:microsoft.com/office/officeart/2005/8/layout/hProcess9"/>
    <dgm:cxn modelId="{20142339-EB3E-4BB8-A51C-DC682609F491}" type="presParOf" srcId="{AA5579A9-4D65-493B-82BA-D1B74A4037AB}" destId="{F108051A-5700-466F-A4B5-92C087EF0478}" srcOrd="3" destOrd="0" presId="urn:microsoft.com/office/officeart/2005/8/layout/hProcess9"/>
    <dgm:cxn modelId="{AE75185A-0BF2-444F-9B28-FAEA88334370}" type="presParOf" srcId="{AA5579A9-4D65-493B-82BA-D1B74A4037AB}" destId="{190495E0-C1FB-440A-96BA-C4550356D288}" srcOrd="4" destOrd="0" presId="urn:microsoft.com/office/officeart/2005/8/layout/hProcess9"/>
    <dgm:cxn modelId="{5FEF913B-7753-46D3-B40D-2DCA6965F082}" type="presParOf" srcId="{AA5579A9-4D65-493B-82BA-D1B74A4037AB}" destId="{90DCC37E-1492-4742-81CC-7C4BDA251EC5}" srcOrd="5" destOrd="0" presId="urn:microsoft.com/office/officeart/2005/8/layout/hProcess9"/>
    <dgm:cxn modelId="{96533F5C-D490-4C7D-802C-E9BEDAB31B4B}" type="presParOf" srcId="{AA5579A9-4D65-493B-82BA-D1B74A4037AB}" destId="{9ADA416F-9E4C-4AAA-8F7E-548FA24EDB5A}" srcOrd="6" destOrd="0" presId="urn:microsoft.com/office/officeart/2005/8/layout/hProcess9"/>
    <dgm:cxn modelId="{AC0727C0-0F96-4634-B43C-8B9F7596ACF0}" type="presParOf" srcId="{AA5579A9-4D65-493B-82BA-D1B74A4037AB}" destId="{C3F7A8B2-A82C-43C9-9559-30E80EF9C5F7}" srcOrd="7" destOrd="0" presId="urn:microsoft.com/office/officeart/2005/8/layout/hProcess9"/>
    <dgm:cxn modelId="{CD601571-521C-4129-9E8C-4A2DE25D8571}" type="presParOf" srcId="{AA5579A9-4D65-493B-82BA-D1B74A4037AB}" destId="{4A24C37E-1CD9-4ECA-9A4A-69FB243FC52F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75E25-0A55-4005-991A-BF11881C9741}">
      <dsp:nvSpPr>
        <dsp:cNvPr id="0" name=""/>
        <dsp:cNvSpPr/>
      </dsp:nvSpPr>
      <dsp:spPr>
        <a:xfrm>
          <a:off x="576084" y="0"/>
          <a:ext cx="7161195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20707C-DBD7-4904-BA7F-AA77AB3CABA7}">
      <dsp:nvSpPr>
        <dsp:cNvPr id="0" name=""/>
        <dsp:cNvSpPr/>
      </dsp:nvSpPr>
      <dsp:spPr>
        <a:xfrm>
          <a:off x="3948" y="1023892"/>
          <a:ext cx="1685287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Tammikuu 2016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- Lautakunnan iltakoulu 13.1., </a:t>
          </a:r>
          <a:r>
            <a:rPr lang="fi-FI" sz="1200" kern="1200" dirty="0" err="1" smtClean="0"/>
            <a:t>Kesun</a:t>
          </a:r>
          <a:r>
            <a:rPr lang="fi-FI" sz="1200" kern="1200" dirty="0" smtClean="0"/>
            <a:t> idea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- Lautakunta hyväksyy periaatteet ja tavoitetilat, joita </a:t>
          </a:r>
          <a:r>
            <a:rPr lang="fi-FI" sz="1200" kern="1200" dirty="0" err="1" smtClean="0"/>
            <a:t>Kesussa</a:t>
          </a:r>
          <a:r>
            <a:rPr lang="fi-FI" sz="1200" kern="1200" dirty="0" smtClean="0"/>
            <a:t> määritellään</a:t>
          </a:r>
          <a:endParaRPr lang="fi-FI" sz="1200" kern="1200" dirty="0"/>
        </a:p>
      </dsp:txBody>
      <dsp:txXfrm>
        <a:off x="86217" y="1106161"/>
        <a:ext cx="1520749" cy="1851677"/>
      </dsp:txXfrm>
    </dsp:sp>
    <dsp:sp modelId="{DE21C231-79D7-4785-91BA-D53563D828E9}">
      <dsp:nvSpPr>
        <dsp:cNvPr id="0" name=""/>
        <dsp:cNvSpPr/>
      </dsp:nvSpPr>
      <dsp:spPr>
        <a:xfrm>
          <a:off x="1873325" y="1023892"/>
          <a:ext cx="1686413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Helmi- kesäkuu 2016 – keskeistä on miten tehdään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”</a:t>
          </a:r>
          <a:r>
            <a:rPr lang="fi-FI" sz="1200" b="0" kern="1200" dirty="0" err="1" smtClean="0"/>
            <a:t>Blogi</a:t>
          </a:r>
          <a:r>
            <a:rPr lang="fi-FI" sz="1200" b="0" kern="1200" dirty="0" smtClean="0"/>
            <a:t>” liikkeelle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Sähköinen formaatti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Yksiköiden </a:t>
          </a:r>
          <a:r>
            <a:rPr lang="fi-FI" sz="1200" b="0" kern="1200" dirty="0" err="1" smtClean="0"/>
            <a:t>Kesuja</a:t>
          </a:r>
          <a:r>
            <a:rPr lang="fi-FI" sz="1200" b="0" kern="1200" dirty="0" smtClean="0"/>
            <a:t> – yhteys </a:t>
          </a:r>
          <a:r>
            <a:rPr lang="fi-FI" sz="1200" b="0" kern="1200" dirty="0" err="1" smtClean="0"/>
            <a:t>OPSiin</a:t>
          </a:r>
          <a:endParaRPr lang="fi-FI" sz="1200" b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200" b="0" kern="1200" dirty="0"/>
        </a:p>
      </dsp:txBody>
      <dsp:txXfrm>
        <a:off x="1955649" y="1106216"/>
        <a:ext cx="1521765" cy="1851567"/>
      </dsp:txXfrm>
    </dsp:sp>
    <dsp:sp modelId="{190495E0-C1FB-440A-96BA-C4550356D288}">
      <dsp:nvSpPr>
        <dsp:cNvPr id="0" name=""/>
        <dsp:cNvSpPr/>
      </dsp:nvSpPr>
      <dsp:spPr>
        <a:xfrm>
          <a:off x="3743828" y="1023892"/>
          <a:ext cx="1595873" cy="20162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Kesäkuu 2016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Sivistyslautakunta: arviointi, mitä on lähtenyt liikkeelle?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Laidunkauden avajaiset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Syksyllä kierrokset yksiköissä, toisilta oppiminen</a:t>
          </a:r>
          <a:endParaRPr lang="fi-FI" sz="1200" b="0" kern="1200" dirty="0"/>
        </a:p>
      </dsp:txBody>
      <dsp:txXfrm>
        <a:off x="3821732" y="1101796"/>
        <a:ext cx="1440065" cy="1860407"/>
      </dsp:txXfrm>
    </dsp:sp>
    <dsp:sp modelId="{9ADA416F-9E4C-4AAA-8F7E-548FA24EDB5A}">
      <dsp:nvSpPr>
        <dsp:cNvPr id="0" name=""/>
        <dsp:cNvSpPr/>
      </dsp:nvSpPr>
      <dsp:spPr>
        <a:xfrm>
          <a:off x="5452276" y="1095898"/>
          <a:ext cx="1373884" cy="1872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Helmikuu 2017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Lautakunta tsekkaus</a:t>
          </a:r>
          <a:endParaRPr lang="fi-FI" sz="1200" b="0" kern="1200" dirty="0"/>
        </a:p>
      </dsp:txBody>
      <dsp:txXfrm>
        <a:off x="5519343" y="1162965"/>
        <a:ext cx="1239750" cy="1738102"/>
      </dsp:txXfrm>
    </dsp:sp>
    <dsp:sp modelId="{4A24C37E-1CD9-4ECA-9A4A-69FB243FC52F}">
      <dsp:nvSpPr>
        <dsp:cNvPr id="0" name=""/>
        <dsp:cNvSpPr/>
      </dsp:nvSpPr>
      <dsp:spPr>
        <a:xfrm>
          <a:off x="7081766" y="1095898"/>
          <a:ext cx="1339221" cy="1872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/>
            <a:t>Huhtikuu 2017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0" kern="1200" dirty="0" smtClean="0"/>
            <a:t>- Jotain pitäisi jo näkyä…</a:t>
          </a:r>
          <a:endParaRPr lang="fi-FI" sz="1200" b="0" kern="1200" dirty="0"/>
        </a:p>
      </dsp:txBody>
      <dsp:txXfrm>
        <a:off x="7147141" y="1161273"/>
        <a:ext cx="1208471" cy="1741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98DBB-8F32-4120-8169-296C827E6BD9}" type="datetimeFigureOut">
              <a:rPr lang="fi-FI" smtClean="0"/>
              <a:t>13.1.2016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2AB13-B965-45B3-B597-FFA5E3ECE9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46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450E5D5-63DC-A749-8345-4DB3DB5201D8}" type="datetimeFigureOut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E0B408-607A-1A43-BB5E-0F0E91DDDE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661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388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892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098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196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E0B408-607A-1A43-BB5E-0F0E91DDDEF1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25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00" y="4933950"/>
            <a:ext cx="20701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2" descr="Jyväskylä_logo_web_is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67" b="6947"/>
          <a:stretch>
            <a:fillRect/>
          </a:stretch>
        </p:blipFill>
        <p:spPr bwMode="auto">
          <a:xfrm>
            <a:off x="3894138" y="5732463"/>
            <a:ext cx="30416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8" descr="Jkl_yläpalkki_A4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" r="1741" b="94539"/>
          <a:stretch>
            <a:fillRect/>
          </a:stretch>
        </p:blipFill>
        <p:spPr bwMode="auto">
          <a:xfrm>
            <a:off x="0" y="0"/>
            <a:ext cx="91440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034890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519205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7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Arial"/>
                <a:cs typeface="Arial"/>
              </a:defRPr>
            </a:lvl1pPr>
          </a:lstStyle>
          <a:p>
            <a:pPr>
              <a:defRPr/>
            </a:pPr>
            <a:fld id="{11648687-F3D1-B242-93F7-A3F7AFF8400E}" type="datetime1">
              <a:rPr lang="fi-FI"/>
              <a:pPr>
                <a:defRPr/>
              </a:pPr>
              <a:t>13.1.2016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368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allokko merkki leikattu_rgb_55m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5" y="6016625"/>
            <a:ext cx="904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Jyväskylä_logo_mv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67" r="28769" b="17770"/>
          <a:stretch>
            <a:fillRect/>
          </a:stretch>
        </p:blipFill>
        <p:spPr bwMode="auto">
          <a:xfrm>
            <a:off x="6365875" y="6397625"/>
            <a:ext cx="1811338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4F52795-5AEB-5C46-8ABF-2C235A7DBF4D}" type="datetime1">
              <a:rPr lang="fi-FI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98AC36C8-14ED-174F-91BC-FEED42DCEDD6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62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Kuvapohja_Jkl_vär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1" y="14941"/>
            <a:ext cx="9144000" cy="6858000"/>
          </a:xfrm>
          <a:prstGeom prst="rect">
            <a:avLst/>
          </a:prstGeom>
        </p:spPr>
      </p:pic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1225176"/>
            <a:ext cx="7772400" cy="940574"/>
          </a:xfrm>
        </p:spPr>
        <p:txBody>
          <a:bodyPr anchor="b"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9EF1A-E17E-2749-A1CE-3B9E71C6E916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C2C02-4A24-1740-A230-CAEB880997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722313" y="2434688"/>
            <a:ext cx="7772400" cy="1362075"/>
          </a:xfrm>
        </p:spPr>
        <p:txBody>
          <a:bodyPr anchor="t"/>
          <a:lstStyle>
            <a:lvl1pPr algn="ctr">
              <a:defRPr sz="4000" b="0" i="0" cap="none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82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, iso kuva tai taulu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F9475-F905-C342-A965-847EBFBB2B94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EA20-206D-5949-B68A-BCD5DB0E41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8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6FF5C-FF96-C34D-A7AC-424BC39D7FD4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F622-D64C-EE44-83D3-3BEC786FB1B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perustyylejä osoitt.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2"/>
          </p:nvPr>
        </p:nvSpPr>
        <p:spPr>
          <a:xfrm>
            <a:off x="146050" y="6429375"/>
            <a:ext cx="12858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21F62107-F71D-EA43-85FE-A5714D561E5A}" type="datetime1">
              <a:rPr lang="fi-FI"/>
              <a:pPr>
                <a:defRPr/>
              </a:pPr>
              <a:t>13.1.2016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63688" y="6429375"/>
            <a:ext cx="28956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565650" y="6429375"/>
            <a:ext cx="1498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CF4F339-D9FA-D742-B92F-C65D8329699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18" r:id="rId4"/>
    <p:sldLayoutId id="2147483717" r:id="rId5"/>
  </p:sldLayoutIdLst>
  <p:hf hd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88987" y="1321329"/>
            <a:ext cx="7772400" cy="1470025"/>
          </a:xfrm>
        </p:spPr>
        <p:txBody>
          <a:bodyPr/>
          <a:lstStyle/>
          <a:p>
            <a:pPr marL="0" indent="0"/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2400" dirty="0">
                <a:latin typeface="+mn-lt"/>
              </a:rPr>
              <a:t/>
            </a:r>
            <a:br>
              <a:rPr lang="fi-FI" sz="2400" dirty="0">
                <a:latin typeface="+mn-lt"/>
              </a:rPr>
            </a:br>
            <a:r>
              <a:rPr lang="fi-FI" sz="2800" i="1" dirty="0">
                <a:latin typeface="+mn-lt"/>
              </a:rPr>
              <a:t/>
            </a:r>
            <a:br>
              <a:rPr lang="fi-FI" sz="2800" i="1" dirty="0">
                <a:latin typeface="+mn-lt"/>
              </a:rPr>
            </a:b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fi-FI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KuntaKesu</a:t>
            </a:r>
            <a: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 </a:t>
            </a: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– Jyväskylän kaupungin kasvun ja oppimisen toimintaperiaatteet ja kehittämisen tavoitteet</a:t>
            </a:r>
            <a: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/>
            </a:r>
            <a:br>
              <a:rPr lang="fi-FI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</a:br>
            <a:r>
              <a:rPr lang="fi-FI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vuosille 2016-2020</a:t>
            </a:r>
            <a:r>
              <a:rPr lang="fi-FI" sz="4000" i="1" dirty="0">
                <a:latin typeface="+mn-lt"/>
              </a:rPr>
              <a:t/>
            </a:r>
            <a:br>
              <a:rPr lang="fi-FI" sz="4000" i="1" dirty="0">
                <a:latin typeface="+mn-lt"/>
              </a:rPr>
            </a:br>
            <a:endParaRPr lang="fi-FI" sz="4000" dirty="0">
              <a:latin typeface="+mn-lt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658038" y="4913193"/>
            <a:ext cx="6400800" cy="655093"/>
          </a:xfrm>
        </p:spPr>
        <p:txBody>
          <a:bodyPr/>
          <a:lstStyle/>
          <a:p>
            <a:r>
              <a:rPr lang="fi-FI" dirty="0" smtClean="0"/>
              <a:t>Sivistyslautakunnan iltakoulu 13.1.2016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48687-F3D1-B242-93F7-A3F7AFF8400E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068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Periaatteiden mukaisen toimintakulttuurin tunnusmerkit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fi-FI" dirty="0"/>
          </a:p>
          <a:p>
            <a:pPr marL="457200" indent="-457200">
              <a:buAutoNum type="arabicPeriod"/>
            </a:pPr>
            <a:r>
              <a:rPr lang="fi-FI" sz="1800" b="1" dirty="0" smtClean="0"/>
              <a:t>Hyvän </a:t>
            </a:r>
            <a:r>
              <a:rPr lang="fi-FI" sz="1800" b="1" dirty="0"/>
              <a:t>huomaaminen, työmotivaatio syntyy </a:t>
            </a:r>
            <a:r>
              <a:rPr lang="fi-FI" sz="1800" b="1" dirty="0" smtClean="0"/>
              <a:t>yhdessä</a:t>
            </a:r>
          </a:p>
          <a:p>
            <a:pPr marL="0" indent="0">
              <a:buNone/>
            </a:pPr>
            <a:r>
              <a:rPr lang="fi-FI" sz="1400" dirty="0" smtClean="0"/>
              <a:t>( kannustava arviointi, aistit auki, vertaisoppiminen, osallisuus, </a:t>
            </a:r>
            <a:r>
              <a:rPr lang="fi-FI" sz="1400" dirty="0"/>
              <a:t>y</a:t>
            </a:r>
            <a:r>
              <a:rPr lang="fi-FI" sz="1400" dirty="0" smtClean="0"/>
              <a:t>hteiset sopimukset, kokemus yhdenmukaisuudesta, esimiehen palaute, kiittäminen, erityisosaaminen </a:t>
            </a:r>
            <a:r>
              <a:rPr lang="fi-FI" sz="1400" dirty="0"/>
              <a:t>esille ja </a:t>
            </a:r>
            <a:r>
              <a:rPr lang="fi-FI" sz="1400" dirty="0" smtClean="0"/>
              <a:t>käyttöön)</a:t>
            </a:r>
          </a:p>
          <a:p>
            <a:pPr>
              <a:buAutoNum type="arabicPeriod" startAt="2"/>
            </a:pPr>
            <a:r>
              <a:rPr lang="fi-FI" sz="1800" b="1" dirty="0" smtClean="0"/>
              <a:t>Oikeus </a:t>
            </a:r>
            <a:r>
              <a:rPr lang="fi-FI" sz="1800" b="1" dirty="0" err="1"/>
              <a:t>reflektioon</a:t>
            </a:r>
            <a:r>
              <a:rPr lang="fi-FI" sz="1800" b="1" dirty="0"/>
              <a:t>, kaikki taidot </a:t>
            </a:r>
            <a:r>
              <a:rPr lang="fi-FI" sz="1800" b="1" dirty="0" smtClean="0"/>
              <a:t>käyttöön</a:t>
            </a:r>
          </a:p>
          <a:p>
            <a:pPr marL="0" indent="0">
              <a:buNone/>
            </a:pPr>
            <a:r>
              <a:rPr lang="fi-FI" sz="1800" dirty="0" smtClean="0"/>
              <a:t>(</a:t>
            </a:r>
            <a:r>
              <a:rPr lang="fi-FI" sz="1400" dirty="0" smtClean="0"/>
              <a:t> vertaisoppiminen ja  </a:t>
            </a:r>
            <a:r>
              <a:rPr lang="fi-FI" sz="1400" dirty="0" err="1"/>
              <a:t>r</a:t>
            </a:r>
            <a:r>
              <a:rPr lang="fi-FI" sz="1400" dirty="0" err="1" smtClean="0"/>
              <a:t>eflektiiviset</a:t>
            </a:r>
            <a:r>
              <a:rPr lang="fi-FI" sz="1400" dirty="0" smtClean="0"/>
              <a:t> kohtaamiset, pois oppiaineorientaatiosta, ihmissuhteiden laatu, tarve </a:t>
            </a:r>
            <a:r>
              <a:rPr lang="fi-FI" sz="1400" dirty="0"/>
              <a:t>tuoda osaamista esiin </a:t>
            </a:r>
            <a:r>
              <a:rPr lang="fi-FI" sz="1400" dirty="0" smtClean="0"/>
              <a:t>tyydyttyy, realistinen </a:t>
            </a:r>
            <a:r>
              <a:rPr lang="fi-FI" sz="1400" dirty="0"/>
              <a:t>käsitys itsestä </a:t>
            </a:r>
            <a:r>
              <a:rPr lang="fi-FI" sz="1400" dirty="0" smtClean="0"/>
              <a:t>lisääntyy, </a:t>
            </a:r>
            <a:r>
              <a:rPr lang="fi-FI" sz="1400" dirty="0" err="1" smtClean="0"/>
              <a:t>fasilitointitaidot</a:t>
            </a:r>
            <a:r>
              <a:rPr lang="fi-FI" sz="1400" dirty="0" smtClean="0"/>
              <a:t>, yhteisen </a:t>
            </a:r>
            <a:r>
              <a:rPr lang="fi-FI" sz="1400" dirty="0"/>
              <a:t>ajan </a:t>
            </a:r>
            <a:r>
              <a:rPr lang="fi-FI" sz="1400" dirty="0" smtClean="0"/>
              <a:t>suunnittelu, omien </a:t>
            </a:r>
            <a:r>
              <a:rPr lang="fi-FI" sz="1400" dirty="0"/>
              <a:t>tekemisten jakaminen</a:t>
            </a:r>
          </a:p>
          <a:p>
            <a:pPr>
              <a:buAutoNum type="arabicPeriod" startAt="3"/>
            </a:pPr>
            <a:r>
              <a:rPr lang="fi-FI" sz="1800" b="1" dirty="0" smtClean="0"/>
              <a:t>Ohjaksia </a:t>
            </a:r>
            <a:r>
              <a:rPr lang="fi-FI" sz="1800" b="1" dirty="0"/>
              <a:t>löysemmälle, </a:t>
            </a:r>
            <a:r>
              <a:rPr lang="fi-FI" sz="1800" b="1" dirty="0" err="1"/>
              <a:t>itseorganisoitumisen</a:t>
            </a:r>
            <a:r>
              <a:rPr lang="fi-FI" sz="1800" b="1" dirty="0"/>
              <a:t> </a:t>
            </a:r>
            <a:r>
              <a:rPr lang="fi-FI" sz="1800" b="1" dirty="0" smtClean="0"/>
              <a:t>tukeminen</a:t>
            </a:r>
          </a:p>
          <a:p>
            <a:pPr marL="0" indent="0">
              <a:buNone/>
            </a:pPr>
            <a:r>
              <a:rPr lang="fi-FI" sz="1400" dirty="0" smtClean="0"/>
              <a:t>(oppimistaitojen oppiminen, elämyksellisyys, ohjauksen herkkyys, ajatellaan </a:t>
            </a:r>
            <a:r>
              <a:rPr lang="fi-FI" sz="1400" dirty="0"/>
              <a:t>uusiksi: koulupäivän rytmi, rutiinit, normit, tilat ympäristöt, oppimisen </a:t>
            </a:r>
            <a:r>
              <a:rPr lang="fi-FI" sz="1400" dirty="0" smtClean="0"/>
              <a:t>tyylit, johdon tavoitettavuus, vapauttaa </a:t>
            </a:r>
            <a:r>
              <a:rPr lang="fi-FI" sz="1400" dirty="0"/>
              <a:t>johtajuutta </a:t>
            </a:r>
            <a:r>
              <a:rPr lang="fi-FI" sz="1400" dirty="0" smtClean="0"/>
              <a:t>linjauksiin, kelpoisuuden </a:t>
            </a:r>
            <a:r>
              <a:rPr lang="fi-FI" sz="1400" dirty="0"/>
              <a:t>lisänä olevan osaamisen </a:t>
            </a:r>
            <a:r>
              <a:rPr lang="fi-FI" sz="1400" dirty="0" smtClean="0"/>
              <a:t>hyödyntäminen)</a:t>
            </a:r>
            <a:endParaRPr lang="fi-FI" sz="1400" dirty="0"/>
          </a:p>
          <a:p>
            <a:pPr marL="0" indent="0">
              <a:buNone/>
            </a:pPr>
            <a:r>
              <a:rPr lang="fi-FI" sz="1800" b="1" dirty="0" smtClean="0"/>
              <a:t>4</a:t>
            </a:r>
            <a:r>
              <a:rPr lang="fi-FI" sz="1800" dirty="0" smtClean="0"/>
              <a:t>.</a:t>
            </a:r>
            <a:r>
              <a:rPr lang="fi-FI" sz="1800" dirty="0"/>
              <a:t> </a:t>
            </a:r>
            <a:r>
              <a:rPr lang="fi-FI" sz="1800" b="1" dirty="0"/>
              <a:t>Uteliaisuus, tekemisen ja kokemisen mahdollisuuksia</a:t>
            </a:r>
            <a:endParaRPr lang="fi-FI" sz="1800" b="1" dirty="0" smtClean="0"/>
          </a:p>
          <a:p>
            <a:pPr marL="0" indent="0">
              <a:buNone/>
            </a:pPr>
            <a:r>
              <a:rPr lang="fi-FI" sz="1400" dirty="0" smtClean="0"/>
              <a:t>( tilannesidonnainen</a:t>
            </a:r>
            <a:r>
              <a:rPr lang="fi-FI" sz="1400" dirty="0"/>
              <a:t>, ongelmalähtöinen </a:t>
            </a:r>
            <a:r>
              <a:rPr lang="fi-FI" sz="1400" dirty="0" smtClean="0"/>
              <a:t>oppiminen, oppimisympäristön laajentaminen, vahvuuksien kautta, erehtyminen </a:t>
            </a:r>
            <a:r>
              <a:rPr lang="fi-FI" sz="1400" dirty="0"/>
              <a:t>sallittu – tutkiminen </a:t>
            </a:r>
            <a:r>
              <a:rPr lang="fi-FI" sz="1400" dirty="0" smtClean="0">
                <a:sym typeface="Wingdings" panose="05000000000000000000" pitchFamily="2" charset="2"/>
              </a:rPr>
              <a:t>, rohkaiseminen, avoin keskusteluilmapiiri, kyseenalaistamisen taito, vertaisoppiminen </a:t>
            </a:r>
            <a:r>
              <a:rPr lang="fi-FI" sz="1400" dirty="0">
                <a:sym typeface="Wingdings" panose="05000000000000000000" pitchFamily="2" charset="2"/>
              </a:rPr>
              <a:t>lisää osaamisen </a:t>
            </a:r>
            <a:r>
              <a:rPr lang="fi-FI" sz="1400" dirty="0" smtClean="0">
                <a:sym typeface="Wingdings" panose="05000000000000000000" pitchFamily="2" charset="2"/>
              </a:rPr>
              <a:t>kokemusta)</a:t>
            </a:r>
            <a:endParaRPr lang="fi-FI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400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391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3018649" y="212142"/>
            <a:ext cx="3096344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Oppiminen</a:t>
            </a:r>
          </a:p>
          <a:p>
            <a:pPr algn="ctr"/>
            <a:r>
              <a:rPr lang="fi-FI" sz="2000" b="1" dirty="0" smtClean="0"/>
              <a:t>Hyvinvointi</a:t>
            </a:r>
            <a:endParaRPr lang="fi-FI" sz="2000" b="1" dirty="0"/>
          </a:p>
        </p:txBody>
      </p:sp>
      <p:sp>
        <p:nvSpPr>
          <p:cNvPr id="8" name="Nuoli vasemmalle ja oikealle 7"/>
          <p:cNvSpPr/>
          <p:nvPr/>
        </p:nvSpPr>
        <p:spPr>
          <a:xfrm rot="5400000">
            <a:off x="4357598" y="1172479"/>
            <a:ext cx="480599" cy="288032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/>
        </p:nvSpPr>
        <p:spPr>
          <a:xfrm>
            <a:off x="3204395" y="1736209"/>
            <a:ext cx="2787004" cy="6779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dirty="0" smtClean="0"/>
              <a:t>OPS</a:t>
            </a:r>
            <a:endParaRPr lang="fi-FI" sz="2000" dirty="0"/>
          </a:p>
        </p:txBody>
      </p:sp>
      <p:sp>
        <p:nvSpPr>
          <p:cNvPr id="11" name="Suorakulmio 10"/>
          <p:cNvSpPr/>
          <p:nvPr/>
        </p:nvSpPr>
        <p:spPr>
          <a:xfrm>
            <a:off x="3204395" y="2780928"/>
            <a:ext cx="2792973" cy="64807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/>
              <a:t>Voimavarat</a:t>
            </a:r>
            <a:endParaRPr lang="fi-FI" sz="2000" dirty="0"/>
          </a:p>
        </p:txBody>
      </p:sp>
      <p:sp>
        <p:nvSpPr>
          <p:cNvPr id="12" name="Suorakulmio 11"/>
          <p:cNvSpPr/>
          <p:nvPr/>
        </p:nvSpPr>
        <p:spPr>
          <a:xfrm>
            <a:off x="2017441" y="4008168"/>
            <a:ext cx="2159990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Osaaminen</a:t>
            </a:r>
            <a:endParaRPr lang="fi-FI" sz="2000" b="1" dirty="0"/>
          </a:p>
        </p:txBody>
      </p:sp>
      <p:sp>
        <p:nvSpPr>
          <p:cNvPr id="13" name="Suorakulmio 12"/>
          <p:cNvSpPr/>
          <p:nvPr/>
        </p:nvSpPr>
        <p:spPr>
          <a:xfrm>
            <a:off x="5383369" y="4008168"/>
            <a:ext cx="2088232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b="1" dirty="0" smtClean="0"/>
              <a:t>Johtaminen</a:t>
            </a:r>
            <a:endParaRPr lang="fi-FI" sz="2000" b="1" dirty="0"/>
          </a:p>
        </p:txBody>
      </p:sp>
      <p:sp>
        <p:nvSpPr>
          <p:cNvPr id="9" name="Nuoli oikealle 8"/>
          <p:cNvSpPr/>
          <p:nvPr/>
        </p:nvSpPr>
        <p:spPr>
          <a:xfrm rot="2646949">
            <a:off x="5539374" y="3615703"/>
            <a:ext cx="400834" cy="161512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 oikealle 14"/>
          <p:cNvSpPr/>
          <p:nvPr/>
        </p:nvSpPr>
        <p:spPr>
          <a:xfrm rot="8183589">
            <a:off x="3348554" y="3636211"/>
            <a:ext cx="378509" cy="161643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/>
          <p:cNvSpPr/>
          <p:nvPr/>
        </p:nvSpPr>
        <p:spPr>
          <a:xfrm>
            <a:off x="2259602" y="5110679"/>
            <a:ext cx="1470986" cy="32737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Lapset</a:t>
            </a:r>
            <a:endParaRPr lang="fi-FI" sz="1600" dirty="0"/>
          </a:p>
        </p:txBody>
      </p:sp>
      <p:sp>
        <p:nvSpPr>
          <p:cNvPr id="25" name="Suorakulmio 24"/>
          <p:cNvSpPr/>
          <p:nvPr/>
        </p:nvSpPr>
        <p:spPr>
          <a:xfrm>
            <a:off x="2258791" y="5956846"/>
            <a:ext cx="1459842" cy="35247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Henkilöstö</a:t>
            </a:r>
            <a:endParaRPr lang="fi-FI" sz="1600" dirty="0"/>
          </a:p>
        </p:txBody>
      </p:sp>
      <p:sp>
        <p:nvSpPr>
          <p:cNvPr id="26" name="Suorakulmio 25"/>
          <p:cNvSpPr/>
          <p:nvPr/>
        </p:nvSpPr>
        <p:spPr>
          <a:xfrm>
            <a:off x="2258791" y="5546405"/>
            <a:ext cx="1471797" cy="3308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/>
              <a:t>Nuoret</a:t>
            </a:r>
            <a:endParaRPr lang="fi-FI" sz="1600" dirty="0"/>
          </a:p>
        </p:txBody>
      </p:sp>
      <p:sp>
        <p:nvSpPr>
          <p:cNvPr id="27" name="Suorakulmio 26"/>
          <p:cNvSpPr/>
          <p:nvPr/>
        </p:nvSpPr>
        <p:spPr>
          <a:xfrm>
            <a:off x="5384347" y="5066507"/>
            <a:ext cx="2356005" cy="4157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 smtClean="0"/>
              <a:t>Osallistava</a:t>
            </a:r>
            <a:r>
              <a:rPr lang="fi-FI" sz="1600" dirty="0" smtClean="0"/>
              <a:t> päätöksenteko</a:t>
            </a:r>
            <a:endParaRPr lang="fi-FI" sz="1600" dirty="0"/>
          </a:p>
        </p:txBody>
      </p:sp>
      <p:sp>
        <p:nvSpPr>
          <p:cNvPr id="14" name="Ellipsi 13"/>
          <p:cNvSpPr/>
          <p:nvPr/>
        </p:nvSpPr>
        <p:spPr>
          <a:xfrm rot="775967">
            <a:off x="154236" y="801434"/>
            <a:ext cx="2127851" cy="970834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Luottamus </a:t>
            </a:r>
            <a:r>
              <a:rPr lang="fi-FI" sz="1800" u="sng" dirty="0" smtClean="0"/>
              <a:t>dialogi, arvostus</a:t>
            </a:r>
            <a:endParaRPr lang="fi-FI" sz="1800" u="sng" dirty="0"/>
          </a:p>
        </p:txBody>
      </p:sp>
      <p:sp>
        <p:nvSpPr>
          <p:cNvPr id="29" name="Ellipsi 28"/>
          <p:cNvSpPr/>
          <p:nvPr/>
        </p:nvSpPr>
        <p:spPr>
          <a:xfrm rot="20715223">
            <a:off x="31453" y="5268827"/>
            <a:ext cx="1943418" cy="1164499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Toiminta-kulttuuri</a:t>
            </a:r>
            <a:endParaRPr lang="fi-FI" u="sng" dirty="0"/>
          </a:p>
        </p:txBody>
      </p:sp>
      <p:sp>
        <p:nvSpPr>
          <p:cNvPr id="30" name="Ellipsi 29"/>
          <p:cNvSpPr/>
          <p:nvPr/>
        </p:nvSpPr>
        <p:spPr>
          <a:xfrm rot="1005490">
            <a:off x="6990415" y="5628182"/>
            <a:ext cx="2255237" cy="1073149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Tekeminen</a:t>
            </a:r>
          </a:p>
          <a:p>
            <a:pPr algn="ctr"/>
            <a:r>
              <a:rPr lang="fi-FI" sz="1800" u="sng" dirty="0" smtClean="0"/>
              <a:t>”tekemisen </a:t>
            </a:r>
            <a:r>
              <a:rPr lang="fi-FI" sz="1800" u="sng" dirty="0" err="1" smtClean="0"/>
              <a:t>menininki</a:t>
            </a:r>
            <a:r>
              <a:rPr lang="fi-FI" sz="1800" u="sng" dirty="0" smtClean="0"/>
              <a:t>” </a:t>
            </a:r>
            <a:endParaRPr lang="fi-FI" sz="1800" u="sng" dirty="0"/>
          </a:p>
        </p:txBody>
      </p:sp>
      <p:sp>
        <p:nvSpPr>
          <p:cNvPr id="31" name="Ellipsi 30"/>
          <p:cNvSpPr/>
          <p:nvPr/>
        </p:nvSpPr>
        <p:spPr>
          <a:xfrm rot="20857306">
            <a:off x="6230817" y="708120"/>
            <a:ext cx="3053544" cy="961383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u="sng" dirty="0" smtClean="0"/>
              <a:t>Hyvä Yksinkertaisuus</a:t>
            </a:r>
            <a:endParaRPr lang="fi-FI" u="sng" dirty="0"/>
          </a:p>
        </p:txBody>
      </p:sp>
      <p:sp>
        <p:nvSpPr>
          <p:cNvPr id="28" name="Alanuoli 27"/>
          <p:cNvSpPr/>
          <p:nvPr/>
        </p:nvSpPr>
        <p:spPr>
          <a:xfrm>
            <a:off x="6306327" y="4617195"/>
            <a:ext cx="242316" cy="394851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Alanuoli 33"/>
          <p:cNvSpPr/>
          <p:nvPr/>
        </p:nvSpPr>
        <p:spPr>
          <a:xfrm>
            <a:off x="2897491" y="4595323"/>
            <a:ext cx="242316" cy="394851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54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243976"/>
          </a:xfrm>
        </p:spPr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Esimerkkejä </a:t>
            </a:r>
            <a:r>
              <a:rPr lang="fi-FI" dirty="0" err="1" smtClean="0"/>
              <a:t>konkretiasta</a:t>
            </a:r>
            <a:r>
              <a:rPr lang="fi-FI" dirty="0" smtClean="0"/>
              <a:t> ja vastuista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0878"/>
            <a:ext cx="8229600" cy="5075286"/>
          </a:xfrm>
        </p:spPr>
        <p:txBody>
          <a:bodyPr/>
          <a:lstStyle/>
          <a:p>
            <a:pPr marL="0" indent="0">
              <a:buNone/>
            </a:pPr>
            <a:r>
              <a:rPr lang="fi-FI" sz="1600" b="1" dirty="0" smtClean="0"/>
              <a:t>OPS 2016</a:t>
            </a:r>
            <a:r>
              <a:rPr lang="fi-FI" sz="1600" b="1" dirty="0"/>
              <a:t> </a:t>
            </a:r>
            <a:r>
              <a:rPr lang="fi-FI" sz="1600" b="1" dirty="0" smtClean="0"/>
              <a:t>, </a:t>
            </a:r>
            <a:r>
              <a:rPr lang="fi-FI" sz="1600" b="1" dirty="0" err="1" smtClean="0"/>
              <a:t>VaKa</a:t>
            </a:r>
            <a:endParaRPr lang="fi-FI" sz="1600" dirty="0" smtClean="0"/>
          </a:p>
          <a:p>
            <a:pPr marL="0" indent="0">
              <a:buNone/>
            </a:pPr>
            <a:r>
              <a:rPr lang="fi-FI" sz="1600" b="1" dirty="0" smtClean="0"/>
              <a:t>	Vastuu</a:t>
            </a:r>
            <a:r>
              <a:rPr lang="fi-FI" sz="1600" dirty="0" smtClean="0"/>
              <a:t>: </a:t>
            </a:r>
            <a:r>
              <a:rPr lang="fi-FI" sz="1600" dirty="0" err="1" smtClean="0"/>
              <a:t>OPS-ohjausryhmä</a:t>
            </a:r>
            <a:r>
              <a:rPr lang="fi-FI" sz="1600" dirty="0" smtClean="0"/>
              <a:t> (palvelujohtajat), sama muoto koko kaupungissa</a:t>
            </a:r>
          </a:p>
          <a:p>
            <a:pPr marL="0" indent="0">
              <a:buNone/>
            </a:pPr>
            <a:r>
              <a:rPr lang="fi-FI" sz="1600" b="1" dirty="0" smtClean="0"/>
              <a:t>Kehittämis- ja koulutussuunnitelma</a:t>
            </a:r>
          </a:p>
          <a:p>
            <a:pPr>
              <a:buFontTx/>
              <a:buChar char="-"/>
            </a:pPr>
            <a:r>
              <a:rPr lang="fi-FI" sz="1600" dirty="0" smtClean="0"/>
              <a:t>”oppimisjärjestelmä”, rakenne – osaamisen tunnistaminen/kartoittaminen säännöllisesti</a:t>
            </a:r>
          </a:p>
          <a:p>
            <a:pPr marL="0" indent="0">
              <a:buNone/>
            </a:pPr>
            <a:r>
              <a:rPr lang="fi-FI" sz="1600" b="1" dirty="0" smtClean="0"/>
              <a:t>	Vastuut: </a:t>
            </a:r>
            <a:r>
              <a:rPr lang="fi-FI" sz="1600" dirty="0" err="1" smtClean="0"/>
              <a:t>HR-yksikkö</a:t>
            </a:r>
            <a:r>
              <a:rPr lang="fi-FI" sz="1600" dirty="0" smtClean="0"/>
              <a:t> – palvelujohtajat – työsuojelu – yksikönjohtajat – yksilö</a:t>
            </a:r>
          </a:p>
          <a:p>
            <a:pPr marL="0" indent="0">
              <a:buNone/>
            </a:pPr>
            <a:r>
              <a:rPr lang="fi-FI" sz="1600" b="1" dirty="0" err="1" smtClean="0"/>
              <a:t>Osallistava</a:t>
            </a:r>
            <a:r>
              <a:rPr lang="fi-FI" sz="1600" b="1" dirty="0" smtClean="0"/>
              <a:t> dialoginen YT-aika </a:t>
            </a:r>
            <a:r>
              <a:rPr lang="fi-FI" sz="1600" dirty="0" smtClean="0"/>
              <a:t>– uudenmuotoiset tiimit, konkreettisesti YT-ajan vapaamuotoisempi käyttö</a:t>
            </a:r>
          </a:p>
          <a:p>
            <a:pPr marL="0" indent="0">
              <a:buNone/>
            </a:pPr>
            <a:r>
              <a:rPr lang="fi-FI" sz="1600" b="1" dirty="0" smtClean="0"/>
              <a:t>	Vastuut: </a:t>
            </a:r>
            <a:r>
              <a:rPr lang="fi-FI" sz="1600" dirty="0" smtClean="0"/>
              <a:t>Palvelujohtajat, rehtorit, foorumina toimintayksiköt</a:t>
            </a:r>
          </a:p>
          <a:p>
            <a:pPr marL="0" indent="0">
              <a:buNone/>
            </a:pPr>
            <a:r>
              <a:rPr lang="fi-FI" sz="1600" b="1" dirty="0" smtClean="0"/>
              <a:t>Tilaisuudet </a:t>
            </a:r>
            <a:r>
              <a:rPr lang="fi-FI" sz="1600" b="1" dirty="0" err="1" smtClean="0"/>
              <a:t>reflektiivisille</a:t>
            </a:r>
            <a:r>
              <a:rPr lang="fi-FI" sz="1600" b="1" dirty="0" smtClean="0"/>
              <a:t> kohtaamisille tulee järjestää</a:t>
            </a:r>
          </a:p>
          <a:p>
            <a:pPr marL="0" indent="0">
              <a:buNone/>
            </a:pPr>
            <a:r>
              <a:rPr lang="fi-FI" sz="1600" b="1" dirty="0" smtClean="0"/>
              <a:t>	- </a:t>
            </a:r>
            <a:r>
              <a:rPr lang="fi-FI" sz="1600" dirty="0" smtClean="0"/>
              <a:t>samanaikaisopetus, toisen työn varjostaminen, ope TET, case cafe</a:t>
            </a:r>
            <a:endParaRPr lang="fi-FI" sz="1600" b="1" dirty="0" smtClean="0"/>
          </a:p>
          <a:p>
            <a:pPr marL="0" indent="0">
              <a:buNone/>
            </a:pPr>
            <a:r>
              <a:rPr lang="fi-FI" sz="1600" b="1" dirty="0" smtClean="0"/>
              <a:t>Sivistyslautakunta</a:t>
            </a:r>
          </a:p>
          <a:p>
            <a:pPr marL="0" indent="0">
              <a:buNone/>
            </a:pPr>
            <a:r>
              <a:rPr lang="fi-FI" sz="1600" b="1" dirty="0"/>
              <a:t>	</a:t>
            </a:r>
            <a:r>
              <a:rPr lang="fi-FI" sz="1600" dirty="0" smtClean="0"/>
              <a:t>- </a:t>
            </a:r>
            <a:r>
              <a:rPr lang="fi-FI" sz="1600" dirty="0" err="1" smtClean="0"/>
              <a:t>osallistava</a:t>
            </a:r>
            <a:r>
              <a:rPr lang="fi-FI" sz="1600" dirty="0" smtClean="0"/>
              <a:t> päätöksenteko</a:t>
            </a:r>
            <a:endParaRPr lang="fi-FI" sz="1600" dirty="0"/>
          </a:p>
          <a:p>
            <a:pPr marL="457200" lvl="1" indent="0">
              <a:buNone/>
            </a:pPr>
            <a:r>
              <a:rPr lang="fi-FI" sz="1400" dirty="0" smtClean="0"/>
              <a:t>-  jalkautuminen</a:t>
            </a:r>
            <a:r>
              <a:rPr lang="fi-FI" sz="1400" dirty="0"/>
              <a:t>, kokoukset esim. </a:t>
            </a:r>
            <a:r>
              <a:rPr lang="fi-FI" sz="1400" dirty="0" smtClean="0"/>
              <a:t>päiväkodeissa</a:t>
            </a:r>
            <a:endParaRPr lang="fi-FI" sz="1400" dirty="0"/>
          </a:p>
          <a:p>
            <a:pPr marL="0" indent="0">
              <a:buNone/>
            </a:pPr>
            <a:r>
              <a:rPr lang="fi-FI" sz="1600" dirty="0"/>
              <a:t>	</a:t>
            </a:r>
            <a:r>
              <a:rPr lang="fi-FI" sz="1600" b="1" dirty="0" smtClean="0"/>
              <a:t>Vastuu</a:t>
            </a:r>
            <a:r>
              <a:rPr lang="fi-FI" sz="1600" dirty="0" smtClean="0"/>
              <a:t>: sivistyslautakunnan puheenjohtaja</a:t>
            </a:r>
          </a:p>
          <a:p>
            <a:pPr marL="0" indent="0">
              <a:buNone/>
            </a:pPr>
            <a:r>
              <a:rPr lang="fi-FI" sz="1600" b="1" dirty="0"/>
              <a:t>Kaupungin eri organisaatioiden hyödyntäminen </a:t>
            </a:r>
            <a:r>
              <a:rPr lang="fi-FI" sz="1600" b="1" dirty="0" smtClean="0"/>
              <a:t>ristiin</a:t>
            </a:r>
          </a:p>
          <a:p>
            <a:pPr marL="0" indent="0">
              <a:buNone/>
            </a:pPr>
            <a:r>
              <a:rPr lang="fi-FI" sz="1600" b="1" dirty="0" smtClean="0"/>
              <a:t>Palkitsemiskäytänteet: Hyvät onnistuneet kokeilut </a:t>
            </a:r>
            <a:r>
              <a:rPr lang="fi-FI" sz="1600" b="1" dirty="0"/>
              <a:t>palkitaan, ”huonot</a:t>
            </a:r>
            <a:r>
              <a:rPr lang="fi-FI" sz="1600" b="1" dirty="0" smtClean="0"/>
              <a:t>” palkitaan </a:t>
            </a:r>
            <a:r>
              <a:rPr lang="fi-FI" sz="1600" b="1" dirty="0"/>
              <a:t>paremmin!</a:t>
            </a:r>
          </a:p>
          <a:p>
            <a:pPr marL="0" indent="0">
              <a:buNone/>
            </a:pPr>
            <a:endParaRPr lang="fi-FI" sz="1600" b="1" dirty="0"/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endParaRPr lang="fi-FI" sz="1600" b="1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26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3356165039"/>
              </p:ext>
            </p:extLst>
          </p:nvPr>
        </p:nvGraphicFramePr>
        <p:xfrm>
          <a:off x="323528" y="1397000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fi-FI" dirty="0" smtClean="0"/>
              <a:t>Prosessin aikataulutus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3803" y="52862"/>
            <a:ext cx="8229600" cy="1143000"/>
          </a:xfrm>
        </p:spPr>
        <p:txBody>
          <a:bodyPr/>
          <a:lstStyle/>
          <a:p>
            <a:r>
              <a:rPr lang="fi-FI" dirty="0" err="1" smtClean="0"/>
              <a:t>KuntaKesu</a:t>
            </a:r>
            <a:r>
              <a:rPr lang="fi-FI" dirty="0" smtClean="0"/>
              <a:t> -dialogia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384" y="1723031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Missä olette nähneet hyvää johtamista? Mitä se oli? Miksi se oli hyvää?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Millaista toimintaa haluaisitte nähdä lisää? Millaista johtajuutta, millaista toimintaa?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Millaisella päätöksenteolla haluamaanne toimintaa saadaan aikaan? Millaisella lautakuntatyöllä?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1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KuntaKesu</a:t>
            </a:r>
            <a:r>
              <a:rPr lang="fi-FI" dirty="0" smtClean="0"/>
              <a:t> 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73667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K</a:t>
            </a:r>
            <a:r>
              <a:rPr lang="fi-FI" dirty="0" smtClean="0"/>
              <a:t>ehittämisprosessi, joka on 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Ohjaava johtamisen työkalu</a:t>
            </a:r>
          </a:p>
          <a:p>
            <a:pPr>
              <a:buFontTx/>
              <a:buChar char="-"/>
            </a:pPr>
            <a:r>
              <a:rPr lang="fi-FI" dirty="0"/>
              <a:t>K</a:t>
            </a:r>
            <a:r>
              <a:rPr lang="fi-FI" dirty="0" smtClean="0"/>
              <a:t>etterä ja päivittyvä, elävä asiakirja </a:t>
            </a:r>
          </a:p>
          <a:p>
            <a:pPr>
              <a:buFontTx/>
              <a:buChar char="-"/>
            </a:pPr>
            <a:r>
              <a:rPr lang="fi-FI" dirty="0" err="1"/>
              <a:t>O</a:t>
            </a:r>
            <a:r>
              <a:rPr lang="fi-FI" dirty="0" err="1" smtClean="0"/>
              <a:t>sallistava</a:t>
            </a:r>
            <a:r>
              <a:rPr lang="fi-FI" dirty="0" smtClean="0"/>
              <a:t> ja käytännön toimintaa kehittävä prosessi</a:t>
            </a:r>
          </a:p>
          <a:p>
            <a:pPr>
              <a:buFontTx/>
              <a:buChar char="-"/>
            </a:pPr>
            <a:r>
              <a:rPr lang="fi-FI" dirty="0" smtClean="0"/>
              <a:t>Arviointimenetelmä jatkuvan ja kehittävän arvioinnin periaatteiden mukaisesti</a:t>
            </a:r>
          </a:p>
          <a:p>
            <a:pPr>
              <a:buFontTx/>
              <a:buChar char="-"/>
            </a:pPr>
            <a:r>
              <a:rPr lang="fi-FI" dirty="0"/>
              <a:t>S</a:t>
            </a:r>
            <a:r>
              <a:rPr lang="fi-FI" dirty="0" smtClean="0"/>
              <a:t>ähköinen työkalu </a:t>
            </a:r>
            <a:r>
              <a:rPr lang="fi-FI" dirty="0" err="1" smtClean="0"/>
              <a:t>Peda.net</a:t>
            </a:r>
            <a:r>
              <a:rPr lang="fi-FI" dirty="0" smtClean="0"/>
              <a:t> -alusta</a:t>
            </a:r>
            <a:endParaRPr lang="fi-FI" dirty="0"/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84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4577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</a:t>
            </a:r>
            <a:r>
              <a:rPr lang="fi-FI" sz="3200" dirty="0" smtClean="0"/>
              <a:t> -lähtökohdat ja tarve 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1835696"/>
            <a:ext cx="6400800" cy="423435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>
                <a:latin typeface="Calibri" panose="020F0502020204030204" pitchFamily="34" charset="0"/>
              </a:rPr>
              <a:t>Uusi palvelukokonaisuus; varhaiskasvatus, perusopetus, nuorisopalvelut ja oppilashuolto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Uudistunut kaupunkistrategia</a:t>
            </a:r>
          </a:p>
          <a:p>
            <a:r>
              <a:rPr lang="fi-FI" dirty="0" smtClean="0">
                <a:latin typeface="Calibri" panose="020F0502020204030204" pitchFamily="34" charset="0"/>
              </a:rPr>
              <a:t>OPS 2016, </a:t>
            </a:r>
            <a:r>
              <a:rPr lang="fi-FI" dirty="0" err="1" smtClean="0">
                <a:latin typeface="Calibri" panose="020F0502020204030204" pitchFamily="34" charset="0"/>
              </a:rPr>
              <a:t>VaKa</a:t>
            </a:r>
            <a:r>
              <a:rPr lang="fi-FI" dirty="0">
                <a:latin typeface="Calibri" panose="020F0502020204030204" pitchFamily="34" charset="0"/>
              </a:rPr>
              <a:t> </a:t>
            </a:r>
            <a:endParaRPr lang="fi-FI" dirty="0" smtClean="0">
              <a:latin typeface="Calibri" panose="020F0502020204030204" pitchFamily="34" charset="0"/>
            </a:endParaRPr>
          </a:p>
          <a:p>
            <a:r>
              <a:rPr lang="fi-FI" dirty="0" smtClean="0">
                <a:latin typeface="Calibri" panose="020F0502020204030204" pitchFamily="34" charset="0"/>
              </a:rPr>
              <a:t>Olemassa olevat suunnittelun, toiminnan ja toteuttamisen sekä arvioinnin työkalut ja asiakirjat</a:t>
            </a:r>
          </a:p>
          <a:p>
            <a:r>
              <a:rPr lang="fi-FI" dirty="0" err="1" smtClean="0">
                <a:latin typeface="Calibri" panose="020F0502020204030204" pitchFamily="34" charset="0"/>
              </a:rPr>
              <a:t>OPH:n</a:t>
            </a:r>
            <a:r>
              <a:rPr lang="fi-FI" dirty="0" smtClean="0">
                <a:latin typeface="Calibri" panose="020F0502020204030204" pitchFamily="34" charset="0"/>
              </a:rPr>
              <a:t> tavoite kuntakohtaisen </a:t>
            </a:r>
            <a:r>
              <a:rPr lang="fi-FI" dirty="0" err="1" smtClean="0">
                <a:latin typeface="Calibri" panose="020F0502020204030204" pitchFamily="34" charset="0"/>
              </a:rPr>
              <a:t>Kesun</a:t>
            </a:r>
            <a:r>
              <a:rPr lang="fi-FI" dirty="0" smtClean="0">
                <a:latin typeface="Calibri" panose="020F0502020204030204" pitchFamily="34" charset="0"/>
              </a:rPr>
              <a:t> tekemiseksi</a:t>
            </a:r>
          </a:p>
          <a:p>
            <a:pPr marL="365760" lvl="1" indent="0">
              <a:buNone/>
            </a:pPr>
            <a:r>
              <a:rPr lang="fi-FI" dirty="0" smtClean="0"/>
              <a:t>- </a:t>
            </a:r>
            <a:r>
              <a:rPr lang="fi-FI" sz="1700" dirty="0" smtClean="0">
                <a:latin typeface="Calibri" panose="020F0502020204030204" pitchFamily="34" charset="0"/>
              </a:rPr>
              <a:t>Valtakunnallinen koulutuksen ja tutkimuksen kehittämissuunnitelma </a:t>
            </a:r>
            <a:r>
              <a:rPr lang="fi-FI" sz="1700" dirty="0">
                <a:latin typeface="Calibri" panose="020F0502020204030204" pitchFamily="34" charset="0"/>
              </a:rPr>
              <a:t> </a:t>
            </a:r>
            <a:r>
              <a:rPr lang="fi-FI" sz="1700" dirty="0" smtClean="0">
                <a:latin typeface="Calibri" panose="020F0502020204030204" pitchFamily="34" charset="0"/>
              </a:rPr>
              <a:t>tavoitteet kuntatasolle</a:t>
            </a:r>
          </a:p>
          <a:p>
            <a:pPr lvl="1">
              <a:buFontTx/>
              <a:buChar char="-"/>
            </a:pPr>
            <a:r>
              <a:rPr lang="fi-FI" sz="1700" dirty="0" smtClean="0">
                <a:latin typeface="Calibri" panose="020F0502020204030204" pitchFamily="34" charset="0"/>
              </a:rPr>
              <a:t>Valtakunnallisesti pohdintaan nousseet oppimisen tulosten lasku, opetuksen järjestäjien taloudellinen tilanne ja koulujen ja oppilaitosten eriytymiskehitys</a:t>
            </a:r>
          </a:p>
          <a:p>
            <a:pPr lvl="1">
              <a:buFontTx/>
              <a:buChar char="-"/>
            </a:pPr>
            <a:r>
              <a:rPr lang="fi-FI" sz="1700" dirty="0" smtClean="0">
                <a:latin typeface="Calibri" panose="020F0502020204030204" pitchFamily="34" charset="0"/>
              </a:rPr>
              <a:t>Teemoina oppilaan oppiminen, osaaminen, kestävä hyvinvointi ja johtaminen</a:t>
            </a:r>
            <a:endParaRPr lang="fi-FI" sz="17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396552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KuntaKesun</a:t>
            </a:r>
            <a:r>
              <a:rPr lang="fi-FI" sz="3200" dirty="0" smtClean="0"/>
              <a:t> rakenne  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1711354"/>
            <a:ext cx="6400800" cy="4588778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r>
              <a:rPr lang="fi-FI" sz="9600" dirty="0" smtClean="0">
                <a:latin typeface="Calibri" panose="020F0502020204030204" pitchFamily="34" charset="0"/>
              </a:rPr>
              <a:t>Taustalla on sisältöalueiden osalta </a:t>
            </a:r>
            <a:r>
              <a:rPr lang="fi-FI" sz="9600" dirty="0" err="1" smtClean="0">
                <a:latin typeface="Calibri" panose="020F0502020204030204" pitchFamily="34" charset="0"/>
              </a:rPr>
              <a:t>OPH:n</a:t>
            </a:r>
            <a:r>
              <a:rPr lang="fi-FI" sz="9600" dirty="0" smtClean="0">
                <a:latin typeface="Calibri" panose="020F0502020204030204" pitchFamily="34" charset="0"/>
              </a:rPr>
              <a:t> malli, jossa  tarkastellaan  toimintaa neljän osa-alueen kautta:</a:t>
            </a: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Oppiminen (sisältötavoitteet tulossa)</a:t>
            </a:r>
          </a:p>
          <a:p>
            <a:pPr>
              <a:buFontTx/>
              <a:buChar char="-"/>
            </a:pPr>
            <a:r>
              <a:rPr lang="fi-FI" sz="9600" dirty="0">
                <a:latin typeface="Calibri" panose="020F0502020204030204" pitchFamily="34" charset="0"/>
              </a:rPr>
              <a:t>Osaaminen (sisältötavoitteet tulossa</a:t>
            </a:r>
            <a:r>
              <a:rPr lang="fi-FI" sz="9600" dirty="0" smtClean="0">
                <a:latin typeface="Calibri" panose="020F050202020403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Kestävä hyvinvointi (sisältötavoitteet tulossa)</a:t>
            </a:r>
          </a:p>
          <a:p>
            <a:pPr>
              <a:buFontTx/>
              <a:buChar char="-"/>
            </a:pPr>
            <a:r>
              <a:rPr lang="fi-FI" sz="9600" dirty="0" smtClean="0">
                <a:latin typeface="Calibri" panose="020F0502020204030204" pitchFamily="34" charset="0"/>
              </a:rPr>
              <a:t>Johtaminen (sisältötavoitteet tulossa)</a:t>
            </a:r>
          </a:p>
          <a:p>
            <a:pPr>
              <a:buFontTx/>
              <a:buChar char="-"/>
            </a:pPr>
            <a:endParaRPr lang="fi-FI" sz="42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fi-FI" sz="9600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r>
              <a:rPr lang="fi-FI" sz="9600" dirty="0" smtClean="0">
                <a:latin typeface="Calibri" panose="020F0502020204030204" pitchFamily="34" charset="0"/>
              </a:rPr>
              <a:t> </a:t>
            </a:r>
            <a:endParaRPr lang="fi-FI" sz="96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3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396552" y="692696"/>
            <a:ext cx="7200800" cy="1143000"/>
          </a:xfrm>
        </p:spPr>
        <p:txBody>
          <a:bodyPr/>
          <a:lstStyle/>
          <a:p>
            <a:pPr marL="0" indent="0">
              <a:buNone/>
            </a:pPr>
            <a:r>
              <a:rPr lang="fi-FI" sz="3200" dirty="0" err="1" smtClean="0"/>
              <a:t>KuntaKesu</a:t>
            </a:r>
            <a:r>
              <a:rPr lang="fi-FI" sz="3200" dirty="0" smtClean="0"/>
              <a:t> -prosessin työryhmä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19672" y="2492896"/>
            <a:ext cx="6400800" cy="3474720"/>
          </a:xfrm>
        </p:spPr>
        <p:txBody>
          <a:bodyPr/>
          <a:lstStyle/>
          <a:p>
            <a:r>
              <a:rPr lang="fi-FI" b="1" dirty="0" err="1" smtClean="0"/>
              <a:t>Kesu-ryhmä</a:t>
            </a:r>
            <a:r>
              <a:rPr lang="fi-FI" dirty="0" smtClean="0"/>
              <a:t>: Eino Leisimo, Tuija Rasinen, Hannamaija Väkiparta, Risto Kähkönen, Ahti Ruoppila, Jari Poikolainen/Pertti Kabris, Petri Kääriäinen, Johanna Pietilä, Mari Kyllönen, Päivi Koivisto, Tarja Tuomainen</a:t>
            </a:r>
          </a:p>
          <a:p>
            <a:endParaRPr lang="fi-FI" dirty="0"/>
          </a:p>
          <a:p>
            <a:r>
              <a:rPr lang="fi-FI" b="1" i="1" dirty="0" smtClean="0"/>
              <a:t>”Työrukkanen”</a:t>
            </a:r>
            <a:r>
              <a:rPr lang="fi-FI" dirty="0" smtClean="0"/>
              <a:t>: Eino Leisimo, Tuija Rasinen, Hannamaija Väkiparta ja Tarja Tuomainen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5924550"/>
            <a:ext cx="3152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54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 2016 - 2020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0850" y="1736678"/>
            <a:ext cx="8229600" cy="4525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dirty="0" smtClean="0"/>
              <a:t>Jokainen kokee päivittäin oppimisen iloa ja  yhdessä tekemistä. Merkityksellisyys, mielekkyys, arki.</a:t>
            </a:r>
          </a:p>
          <a:p>
            <a:pPr marL="0" indent="0">
              <a:buNone/>
            </a:pPr>
            <a:endParaRPr lang="fi-FI" dirty="0" smtClean="0"/>
          </a:p>
          <a:p>
            <a:pPr marL="457200" indent="-457200">
              <a:buAutoNum type="arabicPeriod" startAt="2"/>
            </a:pPr>
            <a:r>
              <a:rPr lang="fi-FI" dirty="0" smtClean="0"/>
              <a:t>”Minusta ja meistä tulee jotain. Minun ja meidän on hyvä olla kasvaa”  - </a:t>
            </a:r>
            <a:r>
              <a:rPr lang="fi-FI" dirty="0"/>
              <a:t>h</a:t>
            </a:r>
            <a:r>
              <a:rPr lang="fi-FI" dirty="0" smtClean="0"/>
              <a:t>yvinvoiva, itseensä luottava ja  osaava kasvatusyhteisön jäsen.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3.   Osallistavalla päätöksenteolla turvataan laadukkaan ja  kehittyvän kasvatuksen, opetuksen ja ohjauksen toteutuminen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801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072"/>
            <a:ext cx="8064896" cy="6596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 rot="20833727">
            <a:off x="3001356" y="991845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Sivistyslautakunta</a:t>
            </a:r>
            <a:endParaRPr lang="fi-FI" sz="1400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9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>Y</a:t>
            </a:r>
            <a:r>
              <a:rPr lang="fi-FI" dirty="0" smtClean="0"/>
              <a:t>hteiset </a:t>
            </a:r>
            <a:r>
              <a:rPr lang="fi-FI" b="1" dirty="0" smtClean="0"/>
              <a:t>periaatteet</a:t>
            </a:r>
            <a:r>
              <a:rPr lang="fi-FI" dirty="0" smtClean="0"/>
              <a:t> toiminnassa</a:t>
            </a:r>
            <a:br>
              <a:rPr lang="fi-FI" dirty="0" smtClean="0"/>
            </a:br>
            <a:r>
              <a:rPr lang="fi-FI" dirty="0" smtClean="0"/>
              <a:t>”Arvostan itseäni </a:t>
            </a:r>
            <a:r>
              <a:rPr lang="fi-FI" dirty="0"/>
              <a:t>ja iloitsen </a:t>
            </a:r>
            <a:r>
              <a:rPr lang="fi-FI" dirty="0" smtClean="0"/>
              <a:t>oppimisesta”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 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  <a:r>
              <a:rPr lang="fi-FI" b="1" dirty="0" smtClean="0"/>
              <a:t>Luottamus</a:t>
            </a:r>
            <a:r>
              <a:rPr lang="fi-FI" dirty="0" smtClean="0"/>
              <a:t> (dialogisuus</a:t>
            </a:r>
            <a:r>
              <a:rPr lang="fi-FI" dirty="0"/>
              <a:t> </a:t>
            </a:r>
            <a:r>
              <a:rPr lang="fi-FI" dirty="0" smtClean="0"/>
              <a:t>ja  arvostus)  </a:t>
            </a:r>
            <a:r>
              <a:rPr lang="fi-FI" dirty="0"/>
              <a:t>– uskon, että </a:t>
            </a:r>
            <a:r>
              <a:rPr lang="fi-FI" dirty="0" smtClean="0"/>
              <a:t> </a:t>
            </a:r>
            <a:r>
              <a:rPr lang="fi-FI" dirty="0" err="1" smtClean="0"/>
              <a:t>toiset(kin</a:t>
            </a:r>
            <a:r>
              <a:rPr lang="fi-FI" dirty="0" smtClean="0"/>
              <a:t>) </a:t>
            </a:r>
            <a:r>
              <a:rPr lang="fi-FI" dirty="0"/>
              <a:t>pyrkivät </a:t>
            </a:r>
            <a:r>
              <a:rPr lang="fi-FI" dirty="0" smtClean="0"/>
              <a:t>hyvään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Hyvä</a:t>
            </a:r>
            <a:r>
              <a:rPr lang="fi-FI" b="1" dirty="0" smtClean="0"/>
              <a:t> Yksinkertaisuus</a:t>
            </a:r>
            <a:r>
              <a:rPr lang="fi-FI" dirty="0" smtClean="0"/>
              <a:t>  </a:t>
            </a:r>
            <a:r>
              <a:rPr lang="fi-FI" dirty="0"/>
              <a:t>– </a:t>
            </a:r>
            <a:r>
              <a:rPr lang="fi-FI" dirty="0" smtClean="0"/>
              <a:t> kaikkien on helppo </a:t>
            </a:r>
            <a:r>
              <a:rPr lang="fi-FI" dirty="0"/>
              <a:t>liittyä ja </a:t>
            </a:r>
            <a:r>
              <a:rPr lang="fi-FI" dirty="0" smtClean="0"/>
              <a:t>sitoutua,  </a:t>
            </a:r>
            <a:r>
              <a:rPr lang="fi-FI" dirty="0"/>
              <a:t>yhteinen </a:t>
            </a:r>
            <a:r>
              <a:rPr lang="fi-FI" dirty="0" smtClean="0"/>
              <a:t>ymmärrys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Tekeminen </a:t>
            </a:r>
            <a:r>
              <a:rPr lang="fi-FI" i="1" dirty="0" smtClean="0"/>
              <a:t>”tekemisen meininki” </a:t>
            </a:r>
            <a:r>
              <a:rPr lang="fi-FI" dirty="0" smtClean="0"/>
              <a:t>– </a:t>
            </a:r>
            <a:r>
              <a:rPr lang="fi-FI" dirty="0"/>
              <a:t>konkreettiset askeleet, pienet teot, mitä ne ovat ja miten ne tehdään,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98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77922"/>
            <a:ext cx="8229600" cy="789840"/>
          </a:xfrm>
        </p:spPr>
        <p:txBody>
          <a:bodyPr/>
          <a:lstStyle/>
          <a:p>
            <a:r>
              <a:rPr lang="fi-FI" sz="3200" dirty="0" smtClean="0"/>
              <a:t>Periaatteista </a:t>
            </a:r>
            <a:r>
              <a:rPr lang="fi-FI" sz="3200" dirty="0" smtClean="0"/>
              <a:t>toimintakulttuuriksi, </a:t>
            </a:r>
            <a:r>
              <a:rPr lang="fi-FI" sz="3200" dirty="0" smtClean="0"/>
              <a:t>tavoitteiksi ja </a:t>
            </a:r>
            <a:r>
              <a:rPr lang="fi-FI" sz="3200" smtClean="0"/>
              <a:t>kokemuksiksi oppimisessa</a:t>
            </a:r>
            <a:r>
              <a:rPr lang="fi-FI" sz="3200" dirty="0" smtClean="0"/>
              <a:t>, hyvinvoinnissa, osaamisessa ja johtamisessa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78675"/>
            <a:ext cx="8229600" cy="4447488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Hyvän huomaaminen julkisesti</a:t>
            </a:r>
          </a:p>
          <a:p>
            <a:r>
              <a:rPr lang="fi-FI" dirty="0" smtClean="0"/>
              <a:t>Uteliaisuus; tekemisen ja kokeilemisen mahdollisuuksia</a:t>
            </a:r>
          </a:p>
          <a:p>
            <a:r>
              <a:rPr lang="fi-FI" dirty="0" smtClean="0"/>
              <a:t>Työmotivaatio syntyy yhdessä</a:t>
            </a:r>
          </a:p>
          <a:p>
            <a:r>
              <a:rPr lang="fi-FI" dirty="0" smtClean="0"/>
              <a:t>Oikeus </a:t>
            </a:r>
            <a:r>
              <a:rPr lang="fi-FI" dirty="0" err="1" smtClean="0"/>
              <a:t>reflektiivisiin</a:t>
            </a:r>
            <a:r>
              <a:rPr lang="fi-FI" dirty="0" smtClean="0"/>
              <a:t> kohtaamisiin</a:t>
            </a:r>
          </a:p>
          <a:p>
            <a:r>
              <a:rPr lang="fi-FI" dirty="0" smtClean="0"/>
              <a:t>Taidot näkyväksi ja käyttöön</a:t>
            </a:r>
          </a:p>
          <a:p>
            <a:r>
              <a:rPr lang="fi-FI" dirty="0" smtClean="0"/>
              <a:t>Ohjaksia löysemmälle, rohkaistaan </a:t>
            </a:r>
            <a:r>
              <a:rPr lang="fi-FI" dirty="0" err="1" smtClean="0"/>
              <a:t>itseorganisoitumaan</a:t>
            </a:r>
          </a:p>
          <a:p>
            <a:r>
              <a:rPr lang="fi-FI" sz="2800" b="1" dirty="0" smtClean="0"/>
              <a:t>Minusta ja Meistä tulee jotakin</a:t>
            </a:r>
          </a:p>
          <a:p>
            <a:r>
              <a:rPr lang="fi-FI" sz="2800" b="1" dirty="0" smtClean="0"/>
              <a:t>Minun ja Meidän on nyt hyvä olla ja kasvaa</a:t>
            </a:r>
            <a:endParaRPr lang="fi-FI" sz="2800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F52795-5AEB-5C46-8ABF-2C235A7DBF4D}" type="datetime1">
              <a:rPr lang="fi-FI" smtClean="0"/>
              <a:pPr>
                <a:defRPr/>
              </a:pPr>
              <a:t>13.1.2016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C36C8-14ED-174F-91BC-FEED42DCEDD6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99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kl_powerpoint_pohja">
  <a:themeElements>
    <a:clrScheme name="Custom 2">
      <a:dk1>
        <a:sysClr val="windowText" lastClr="000000"/>
      </a:dk1>
      <a:lt1>
        <a:sysClr val="window" lastClr="FFFFFF"/>
      </a:lt1>
      <a:dk2>
        <a:srgbClr val="0A4B73"/>
      </a:dk2>
      <a:lt2>
        <a:srgbClr val="F2F2F2"/>
      </a:lt2>
      <a:accent1>
        <a:srgbClr val="F28705"/>
      </a:accent1>
      <a:accent2>
        <a:srgbClr val="2192BF"/>
      </a:accent2>
      <a:accent3>
        <a:srgbClr val="0A4B73"/>
      </a:accent3>
      <a:accent4>
        <a:srgbClr val="1AA17E"/>
      </a:accent4>
      <a:accent5>
        <a:srgbClr val="A69586"/>
      </a:accent5>
      <a:accent6>
        <a:srgbClr val="594C47"/>
      </a:accent6>
      <a:hlink>
        <a:srgbClr val="2192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Yleinen" ma:contentTypeID="0x01010005F00720816C7C41B43655261CBB164B00677925416D751B4D970D3BAD6A31EBC6" ma:contentTypeVersion="17" ma:contentTypeDescription="" ma:contentTypeScope="" ma:versionID="09ccd4713ac3c426a4786d9290389a8d">
  <xsd:schema xmlns:xsd="http://www.w3.org/2001/XMLSchema" xmlns:p="http://schemas.microsoft.com/office/2006/metadata/properties" xmlns:ns2="f5c5f768-025d-4258-a717-78865902ec2e" targetNamespace="http://schemas.microsoft.com/office/2006/metadata/properties" ma:root="true" ma:fieldsID="ff16494b77f0a5b66cd06d26c731f84e" ns2:_="">
    <xsd:import namespace="f5c5f768-025d-4258-a717-78865902ec2e"/>
    <xsd:element name="properties">
      <xsd:complexType>
        <xsd:sequence>
          <xsd:element name="documentManagement">
            <xsd:complexType>
              <xsd:all>
                <xsd:element ref="ns2:Asiakirjan_x0020_nimi" minOccurs="0"/>
                <xsd:element ref="ns2:Omistava_x0020_organisaatio" minOccurs="0"/>
                <xsd:element ref="ns2:Asiakirjan_x0020_kirjoittaja" minOccurs="0"/>
                <xsd:element ref="ns2:Asiakirjalaji" minOccurs="0"/>
                <xsd:element ref="ns2:Asiakirjan_x0020_tila" minOccurs="0"/>
                <xsd:element ref="ns2:Julkisuus" minOccurs="0"/>
                <xsd:element ref="ns2:Säilytysaika" minOccurs="0"/>
                <xsd:element ref="ns2:Dokumentin_x0020_kuvaus" minOccurs="0"/>
                <xsd:element ref="ns2:Asiatunnus" minOccurs="0"/>
                <xsd:element ref="ns2:Diaarinumero" minOccurs="0"/>
                <xsd:element ref="ns2:Liiteasiakirj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5c5f768-025d-4258-a717-78865902ec2e" elementFormDefault="qualified">
    <xsd:import namespace="http://schemas.microsoft.com/office/2006/documentManagement/types"/>
    <xsd:element name="Asiakirjan_x0020_nimi" ma:index="1" nillable="true" ma:displayName="Asiakirjan nimi" ma:internalName="Asiakirjan_x0020_nimi">
      <xsd:simpleType>
        <xsd:restriction base="dms:Text">
          <xsd:maxLength value="255"/>
        </xsd:restriction>
      </xsd:simpleType>
    </xsd:element>
    <xsd:element name="Omistava_x0020_organisaatio" ma:index="3" nillable="true" ma:displayName="Omistava organisaatio" ma:format="Dropdown" ma:internalName="Omistava_x0020_organisaatio">
      <xsd:simpleType>
        <xsd:restriction base="dms:Choice">
          <xsd:enumeration value="Konsernihallinto"/>
          <xsd:enumeration value="~ Hallintokeskus"/>
          <xsd:enumeration value="~ Kaupunginhallitus"/>
          <xsd:enumeration value="~ Kaupunginvaltuusto"/>
          <xsd:enumeration value="~ Tilintarkastus"/>
          <xsd:enumeration value="Liiketoimi"/>
          <xsd:enumeration value="~ Erillispalvelut"/>
          <xsd:enumeration value="~ Talous- ja hankintapalvelukeskus"/>
          <xsd:enumeration value="~ Tietohallinto"/>
          <xsd:enumeration value="Sivistystoimi"/>
          <xsd:enumeration value="~ Kulttuuri- ja nuorisotoimi"/>
          <xsd:enumeration value="~~ Kaupunginorkesteri"/>
          <xsd:enumeration value="~~ Kaupunginteatteri"/>
          <xsd:enumeration value="~~ Keski-Suomen museo"/>
          <xsd:enumeration value="~~ Kirjasto"/>
          <xsd:enumeration value="~~ Kulttuuripalvelukeskus"/>
          <xsd:enumeration value="~~ Kuvataidekoulu"/>
          <xsd:enumeration value="~~ Nuorisoasiainkeskus"/>
          <xsd:enumeration value="~~ Suomen käsityön museo"/>
          <xsd:enumeration value="~~ Taidemuseo"/>
          <xsd:enumeration value="~ Liikuntapalvelukeskus"/>
          <xsd:enumeration value="~ Opetustoimi"/>
          <xsd:enumeration value="~~ Erityiskoulut"/>
          <xsd:enumeration value="~~ Lukiot"/>
          <xsd:enumeration value="~~ Opetuspalvelukeskus"/>
          <xsd:enumeration value="~~ Peruskoulut, 1-6 lk"/>
          <xsd:enumeration value="~~ Peruskoulut, 7-9 lk"/>
          <xsd:enumeration value="Sosiaali- ja terveyspalvelukeskus"/>
          <xsd:enumeration value="~ Avoterveydenhuollon palvelut"/>
          <xsd:enumeration value="~~ Avosairaanhoito"/>
          <xsd:enumeration value="~~ Hammashuolto"/>
          <xsd:enumeration value="~~ Terveyden edistäminen"/>
          <xsd:enumeration value="~ Hallinto ja talous"/>
          <xsd:enumeration value="~ Jyväskylän Seudun Työterveyshuolto"/>
          <xsd:enumeration value="~ Lasten päivähoitopalvelut"/>
          <xsd:enumeration value="~ Sosiaali- ja mielenterveyspalvelut"/>
          <xsd:enumeration value="~~ Aikuispsykiatria ja päihdepalvelut"/>
          <xsd:enumeration value="~~ Kuntouttava sosiaalityö ja perusturva"/>
          <xsd:enumeration value="~~ Lastensuojelu"/>
          <xsd:enumeration value="~~ Psykososiaaliset palvelut"/>
          <xsd:enumeration value="~~ Työllisyyspalvelut"/>
          <xsd:enumeration value="~~ Vammaispalvelut"/>
          <xsd:enumeration value="~ Vanhuspalvelut ja terveyskeskussairaala"/>
          <xsd:enumeration value="~~ Kotihoito ja palveluasuminen"/>
          <xsd:enumeration value="~~ Terveyskeskussairaala"/>
          <xsd:enumeration value="~~ Vanhainkoti"/>
          <xsd:enumeration value="Yhdyskuntatoimi"/>
          <xsd:enumeration value="~ Hallinto- ja kehittämisosasto"/>
          <xsd:enumeration value="~ Jyväskylän Vesi"/>
          <xsd:enumeration value="~ Katu- ja puisto-osasto"/>
          <xsd:enumeration value="~ Kaupunkisuunnitteluosasto"/>
          <xsd:enumeration value="~ Rakennusvalvontaosasto"/>
          <xsd:enumeration value="~ Tonttiosasto"/>
          <xsd:enumeration value="~ Ympäristöosasto"/>
          <xsd:enumeration value="Aluetekniikka"/>
          <xsd:enumeration value="Kylän kattaus"/>
          <xsd:enumeration value="Tilapalvelu"/>
          <xsd:enumeration value="Total Kiinteistöpalvelu"/>
          <xsd:enumeration value="Jyväskylän seudun kansalaisopisto"/>
          <xsd:enumeration value="Keski-Suomen pelastuslaitos"/>
          <xsd:enumeration value="Yhteiset"/>
        </xsd:restriction>
      </xsd:simpleType>
    </xsd:element>
    <xsd:element name="Asiakirjan_x0020_kirjoittaja" ma:index="4" nillable="true" ma:displayName="Asiakirjan kirjoittaja" ma:internalName="Asiakirjan_x0020_kirjoittaja">
      <xsd:simpleType>
        <xsd:restriction base="dms:Text">
          <xsd:maxLength value="255"/>
        </xsd:restriction>
      </xsd:simpleType>
    </xsd:element>
    <xsd:element name="Asiakirjalaji" ma:index="5" nillable="true" ma:displayName="Asiakirjalaji" ma:format="Dropdown" ma:internalName="Asiakirjalaji">
      <xsd:simpleType>
        <xsd:restriction base="dms:Choice">
          <xsd:enumeration value="esitys"/>
          <xsd:enumeration value="kartta tai piirustus"/>
          <xsd:enumeration value="kirje"/>
          <xsd:enumeration value="kuva tai äänite"/>
          <xsd:enumeration value="lomake"/>
          <xsd:enumeration value="muistio"/>
          <xsd:enumeration value="ohje tai sääntö"/>
          <xsd:enumeration value="pöytäkirja"/>
          <xsd:enumeration value="raportti tai selonteko"/>
          <xsd:enumeration value="rekisteri tai luettelo"/>
          <xsd:enumeration value="sopimus"/>
          <xsd:enumeration value="suunnitelma"/>
          <xsd:enumeration value="tiedote tai esite"/>
          <xsd:enumeration value="tilasto"/>
          <xsd:enumeration value="toimintakertomus"/>
        </xsd:restriction>
      </xsd:simpleType>
    </xsd:element>
    <xsd:element name="Asiakirjan_x0020_tila" ma:index="6" nillable="true" ma:displayName="Asiakirjan tila" ma:internalName="Asiakirjan_x0020_til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eskeneräinen"/>
                  </xsd:restriction>
                </xsd:simpleType>
              </xsd:element>
            </xsd:sequence>
          </xsd:extension>
        </xsd:complexContent>
      </xsd:complexType>
    </xsd:element>
    <xsd:element name="Julkisuus" ma:index="7" nillable="true" ma:displayName="Julkisuus" ma:default="Julkinen" ma:format="RadioButtons" ma:internalName="Julkisuus">
      <xsd:simpleType>
        <xsd:restriction base="dms:Choice">
          <xsd:enumeration value="Julkinen"/>
          <xsd:enumeration value="Ei-julkinen"/>
          <xsd:enumeration value="Salainen"/>
        </xsd:restriction>
      </xsd:simpleType>
    </xsd:element>
    <xsd:element name="Säilytysaika" ma:index="8" nillable="true" ma:displayName="Säilytysaika" ma:format="Dropdown" ma:internalName="S_x00e4_ilytysaika">
      <xsd:simpleType>
        <xsd:restriction base="dms:Choice">
          <xsd:enumeration value="oma tarve"/>
          <xsd:enumeration value="voimassaoloaika + 2v"/>
          <xsd:enumeration value="2v"/>
          <xsd:enumeration value="6v"/>
          <xsd:enumeration value="10v"/>
          <xsd:enumeration value="50v"/>
          <xsd:enumeration value="säilytetään pysyvästi"/>
        </xsd:restriction>
      </xsd:simpleType>
    </xsd:element>
    <xsd:element name="Dokumentin_x0020_kuvaus" ma:index="9" nillable="true" ma:displayName="Dokumentin kuvaus" ma:internalName="Dokumentin_x0020_kuvaus">
      <xsd:simpleType>
        <xsd:restriction base="dms:Note"/>
      </xsd:simpleType>
    </xsd:element>
    <xsd:element name="Asiatunnus" ma:index="10" nillable="true" ma:displayName="Asiatunnus" ma:internalName="Asiatunnus">
      <xsd:simpleType>
        <xsd:restriction base="dms:Text">
          <xsd:maxLength value="255"/>
        </xsd:restriction>
      </xsd:simpleType>
    </xsd:element>
    <xsd:element name="Diaarinumero" ma:index="11" nillable="true" ma:displayName="Diaarinumero" ma:internalName="Diaarinumero">
      <xsd:simpleType>
        <xsd:restriction base="dms:Text">
          <xsd:maxLength value="255"/>
        </xsd:restriction>
      </xsd:simpleType>
    </xsd:element>
    <xsd:element name="Liiteasiakirja" ma:index="12" nillable="true" ma:displayName="Liiteasiakirja" ma:format="Hyperlink" ma:internalName="Liiteasiakirja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Sisältölaji" ma:readOnly="true"/>
        <xsd:element ref="dc:title" minOccurs="0" maxOccurs="1" ma:index="2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Asiakirjan_x0020_tila xmlns="f5c5f768-025d-4258-a717-78865902ec2e"/>
    <Diaarinumero xmlns="f5c5f768-025d-4258-a717-78865902ec2e" xsi:nil="true"/>
    <Julkisuus xmlns="f5c5f768-025d-4258-a717-78865902ec2e">Julkinen</Julkisuus>
    <Liiteasiakirja xmlns="f5c5f768-025d-4258-a717-78865902ec2e">
      <Url xsi:nil="true"/>
      <Description xsi:nil="true"/>
    </Liiteasiakirja>
    <Dokumentin_x0020_kuvaus xmlns="f5c5f768-025d-4258-a717-78865902ec2e">&lt;div&gt;&lt;/div&gt;</Dokumentin_x0020_kuvaus>
    <Asiakirjan_x0020_nimi xmlns="f5c5f768-025d-4258-a717-78865902ec2e">Kaupungin yleinen diapohja (malli, potx)</Asiakirjan_x0020_nimi>
    <Asiakirjan_x0020_kirjoittaja xmlns="f5c5f768-025d-4258-a717-78865902ec2e">Terhi Pekkarinen / Brand United Oy</Asiakirjan_x0020_kirjoittaja>
    <Asiakirjalaji xmlns="f5c5f768-025d-4258-a717-78865902ec2e">esitys</Asiakirjalaji>
    <Säilytysaika xmlns="f5c5f768-025d-4258-a717-78865902ec2e" xsi:nil="true"/>
    <Asiatunnus xmlns="f5c5f768-025d-4258-a717-78865902ec2e" xsi:nil="true"/>
    <Omistava_x0020_organisaatio xmlns="f5c5f768-025d-4258-a717-78865902ec2e">~ Hallintokeskus</Omistava_x0020_organisaatio>
  </documentManagement>
</p:properties>
</file>

<file path=customXml/itemProps1.xml><?xml version="1.0" encoding="utf-8"?>
<ds:datastoreItem xmlns:ds="http://schemas.openxmlformats.org/officeDocument/2006/customXml" ds:itemID="{50B98362-3DFD-45C0-80EC-91156409C0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c5f768-025d-4258-a717-78865902ec2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2DECD27-D3B0-4F81-A362-59DE0FE60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2033A4-FF2A-4B3D-A7DF-5E05238199C0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f5c5f768-025d-4258-a717-78865902ec2e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</TotalTime>
  <Words>628</Words>
  <Application>Microsoft Office PowerPoint</Application>
  <PresentationFormat>Näytössä katseltava diaesitys (4:3)</PresentationFormat>
  <Paragraphs>147</Paragraphs>
  <Slides>14</Slides>
  <Notes>5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Jkl_powerpoint_pohja</vt:lpstr>
      <vt:lpstr>      KuntaKesu – Jyväskylän kaupungin kasvun ja oppimisen toimintaperiaatteet ja kehittämisen tavoitteet vuosille 2016-2020 </vt:lpstr>
      <vt:lpstr>KuntaKesu on</vt:lpstr>
      <vt:lpstr>KuntaKesu -lähtökohdat ja tarve  </vt:lpstr>
      <vt:lpstr>KuntaKesun rakenne  </vt:lpstr>
      <vt:lpstr>KuntaKesu -prosessin työryhmä</vt:lpstr>
      <vt:lpstr>TAVOITTEET 2016 - 2020</vt:lpstr>
      <vt:lpstr>PowerPoint-esitys</vt:lpstr>
      <vt:lpstr> Yhteiset periaatteet toiminnassa ”Arvostan itseäni ja iloitsen oppimisesta” </vt:lpstr>
      <vt:lpstr>Periaatteista toimintakulttuuriksi, tavoitteiksi ja kokemuksiksi oppimisessa, hyvinvoinnissa, osaamisessa ja johtamisessa </vt:lpstr>
      <vt:lpstr> Periaatteiden mukaisen toimintakulttuurin tunnusmerkit</vt:lpstr>
      <vt:lpstr>PowerPoint-esitys</vt:lpstr>
      <vt:lpstr> Esimerkkejä konkretiasta ja vastuista </vt:lpstr>
      <vt:lpstr>Prosessin aikataulutus</vt:lpstr>
      <vt:lpstr>KuntaKesu -dialogia</vt:lpstr>
    </vt:vector>
  </TitlesOfParts>
  <Company>Jyväskylän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Jyväskylän perusopetuksen kehittämisohjelma 2012 - 2016</dc:title>
  <dc:creator>Hakkarainen Minna</dc:creator>
  <cp:lastModifiedBy>Tuomainen Tarja</cp:lastModifiedBy>
  <cp:revision>232</cp:revision>
  <cp:lastPrinted>2016-01-07T08:40:32Z</cp:lastPrinted>
  <dcterms:created xsi:type="dcterms:W3CDTF">2013-09-02T07:55:39Z</dcterms:created>
  <dcterms:modified xsi:type="dcterms:W3CDTF">2016-01-13T10:03:19Z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0x01010005F00720816C7C41B43655261CBB164B00677925416D751B4D970D3BAD6A31EBC6</vt:lpwstr>
  </property>
</Properties>
</file>