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61" r:id="rId8"/>
    <p:sldId id="270" r:id="rId9"/>
    <p:sldId id="258" r:id="rId10"/>
    <p:sldId id="264" r:id="rId11"/>
    <p:sldId id="265" r:id="rId12"/>
    <p:sldId id="263" r:id="rId13"/>
    <p:sldId id="266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tv.europa.eu/fi/programme/others/history-fathers-of-europ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tv.europa.eu/fi/programme/others/history-the-treaties-of-ro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oppatiedotus.fi/public/default.aspx?nodeid=48018&amp;contentlan=1&amp;culture=fi-FI#.VhZxz03ovo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Euroopan yhdentyminen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Jäsenyysvaatimukset (Kööpenhaminan kriteerit)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sz="2800" b="1" dirty="0"/>
              <a:t>Poliittinen kriteeri</a:t>
            </a:r>
            <a:r>
              <a:rPr lang="fi-FI" sz="2800" dirty="0"/>
              <a:t>: Vakaat kansalliset toimielimet, takaavat demokratian, oikeusjärjestyksen ja ihmisoikeudet</a:t>
            </a:r>
          </a:p>
          <a:p>
            <a:pPr marL="514350" indent="-514350">
              <a:buAutoNum type="arabicPeriod"/>
            </a:pPr>
            <a:r>
              <a:rPr lang="fi-FI" sz="2800" b="1" dirty="0"/>
              <a:t>Taloudellinen kriteeri</a:t>
            </a:r>
            <a:r>
              <a:rPr lang="fi-FI" sz="2800" dirty="0"/>
              <a:t>: Toimiva markkinatalous, selviydyttävä unionin sisäisestä kilpailusta ja markkinavoimista</a:t>
            </a:r>
          </a:p>
          <a:p>
            <a:pPr marL="514350" indent="-514350">
              <a:buAutoNum type="arabicPeriod"/>
            </a:pPr>
            <a:r>
              <a:rPr lang="fi-FI" sz="2800" b="1" dirty="0"/>
              <a:t>Jäsenyysvelvoitteita koskeva kriteeri</a:t>
            </a:r>
            <a:r>
              <a:rPr lang="fi-FI" sz="2800" dirty="0"/>
              <a:t>: Noudatettava taloudellisia, poliittisia ja rahapoliittisia tavoitteita ja otettava käyttöön EU:n koko lainsäädäntö</a:t>
            </a:r>
          </a:p>
        </p:txBody>
      </p:sp>
    </p:spTree>
    <p:extLst>
      <p:ext uri="{BB962C8B-B14F-4D97-AF65-F5344CB8AC3E}">
        <p14:creationId xmlns:p14="http://schemas.microsoft.com/office/powerpoint/2010/main" val="10145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Jäsenyysneuvottelut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b="1" dirty="0" smtClean="0"/>
              <a:t>Maa jättää hakemuksensa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Komissio tutkii – täyttääkö kriteerit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Eurooppa-neuvosto hyväksyy hakijamaan komission suosituksesta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Varsinaiset neuvottelut</a:t>
            </a:r>
            <a:r>
              <a:rPr lang="fi-FI" dirty="0" smtClean="0"/>
              <a:t>: </a:t>
            </a:r>
            <a:r>
              <a:rPr lang="fi-FI" sz="2600" i="1" dirty="0"/>
              <a:t>1. Lainsäädännön vertailu 2. Arviointiperusteet, jotka pitää täyttää 3. Varsinaiset neuvottelut, </a:t>
            </a:r>
            <a:r>
              <a:rPr lang="fi-FI" sz="2600" b="1" i="1" dirty="0"/>
              <a:t>komissio EU:n puolesta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Ehdokasmaa ja kaikki jäsenmaat hyväksyvät liittymissopimuksen, samoin parlamentti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6355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Missä rajat?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Tällä hetkellä </a:t>
            </a:r>
            <a:r>
              <a:rPr lang="fi-FI" sz="3200" dirty="0" smtClean="0"/>
              <a:t>27 </a:t>
            </a:r>
            <a:r>
              <a:rPr lang="fi-FI" sz="3200" dirty="0"/>
              <a:t>valtiota – neuvotteluasteella: Islanti, Turkki, </a:t>
            </a:r>
            <a:r>
              <a:rPr lang="fi-FI" sz="3200" dirty="0" err="1" smtClean="0"/>
              <a:t>Pohjois</a:t>
            </a:r>
            <a:r>
              <a:rPr lang="fi-FI" sz="3200" dirty="0" smtClean="0"/>
              <a:t>-Makedonia </a:t>
            </a:r>
            <a:r>
              <a:rPr lang="fi-FI" sz="3200" dirty="0"/>
              <a:t>ja Montenegro</a:t>
            </a:r>
          </a:p>
          <a:p>
            <a:r>
              <a:rPr lang="fi-FI" sz="3200" dirty="0"/>
              <a:t>Mistä rajat itäsuunnassa, esim. Venäjä tai Ukraina…</a:t>
            </a:r>
          </a:p>
          <a:p>
            <a:r>
              <a:rPr lang="fi-FI" sz="3200" dirty="0"/>
              <a:t>Rajaamattomuus tuo ongelmia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37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PUOLESTA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Taloudellinen hyöty laajentuvista markkinoista</a:t>
            </a:r>
          </a:p>
          <a:p>
            <a:r>
              <a:rPr lang="fi-FI" sz="2800" dirty="0"/>
              <a:t>Eurooppalainen identiteetti ja demokratia vahvistuu</a:t>
            </a:r>
          </a:p>
          <a:p>
            <a:r>
              <a:rPr lang="fi-FI" sz="2800" dirty="0"/>
              <a:t>Rauhanomaisuus lisääntyy</a:t>
            </a:r>
          </a:p>
          <a:p>
            <a:r>
              <a:rPr lang="fi-FI" sz="2800" dirty="0"/>
              <a:t>Lännen moraalinen velvollisuus</a:t>
            </a:r>
          </a:p>
          <a:p>
            <a:r>
              <a:rPr lang="fi-FI" sz="2800" dirty="0"/>
              <a:t>Rikollisuuden vastaisen taistelun rintama levenee</a:t>
            </a:r>
          </a:p>
        </p:txBody>
      </p:sp>
    </p:spTree>
    <p:extLst>
      <p:ext uri="{BB962C8B-B14F-4D97-AF65-F5344CB8AC3E}">
        <p14:creationId xmlns:p14="http://schemas.microsoft.com/office/powerpoint/2010/main" val="25357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Liian kallista ja nopeaa</a:t>
            </a:r>
          </a:p>
          <a:p>
            <a:r>
              <a:rPr lang="fi-FI" sz="2800" dirty="0"/>
              <a:t>Unionin kehitys pysähtyy</a:t>
            </a:r>
          </a:p>
          <a:p>
            <a:r>
              <a:rPr lang="fi-FI" sz="2800" dirty="0"/>
              <a:t>Unioni liian suuri</a:t>
            </a:r>
          </a:p>
          <a:p>
            <a:r>
              <a:rPr lang="fi-FI" sz="2800" dirty="0"/>
              <a:t>Taloudellinen kuilu </a:t>
            </a:r>
            <a:r>
              <a:rPr lang="fi-FI" sz="2800" dirty="0" smtClean="0"/>
              <a:t>suuri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53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81" y="296939"/>
            <a:ext cx="8111999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1" y="281699"/>
            <a:ext cx="8063999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sz="quarter" idx="4294967295"/>
          </p:nvPr>
        </p:nvSpPr>
        <p:spPr>
          <a:xfrm>
            <a:off x="1876426" y="1463675"/>
            <a:ext cx="7680325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endParaRPr lang="fi-FI" sz="2400" dirty="0"/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Antiikin mytologiasta keskiajan läntiseen kristikuntaan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800-luvulla Kaarle Suuren frankkivaltakunta (kirja s.17)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Löytöretkien jälkeen Eurooppa-termin yleistyminen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Napoleonin päämääränä Ranskan johtama Eurooppa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1800-luvulla utopioita vapaasta , rauhallisesta Euroopasta</a:t>
            </a:r>
            <a:r>
              <a:rPr lang="fi-FI" sz="2400" dirty="0">
                <a:latin typeface="Calibri" panose="020F0502020204030204" pitchFamily="34" charset="0"/>
              </a:rPr>
              <a:t>→ maailmansodat veivät askeleita taaksepäin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b="1" dirty="0">
                <a:latin typeface="Calibri" panose="020F0502020204030204" pitchFamily="34" charset="0"/>
              </a:rPr>
              <a:t>ONGELMA YHDENTYMISELLE= NATIONALISMI</a:t>
            </a:r>
            <a:endParaRPr lang="fi-FI" sz="2400" b="1" dirty="0"/>
          </a:p>
        </p:txBody>
      </p:sp>
      <p:sp>
        <p:nvSpPr>
          <p:cNvPr id="15362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>
                <a:cs typeface="Tunga" pitchFamily="34" charset="0"/>
              </a:rPr>
              <a:t>Historia - Eurooppa</a:t>
            </a:r>
          </a:p>
        </p:txBody>
      </p:sp>
    </p:spTree>
    <p:extLst>
      <p:ext uri="{BB962C8B-B14F-4D97-AF65-F5344CB8AC3E}">
        <p14:creationId xmlns:p14="http://schemas.microsoft.com/office/powerpoint/2010/main" val="4796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03" y="0"/>
            <a:ext cx="9312000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Euroopan isät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dirty="0"/>
              <a:t>Katso ohjelma Euroopan perustajat (2010, kesto 2.55 min.) </a:t>
            </a:r>
            <a:r>
              <a:rPr lang="fi-FI" dirty="0" err="1"/>
              <a:t>Europarltv:stä</a:t>
            </a:r>
            <a:r>
              <a:rPr lang="fi-FI" dirty="0"/>
              <a:t>.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SzPct val="55000"/>
              <a:buNone/>
            </a:pPr>
            <a:r>
              <a:rPr lang="fi-FI" u="sng" dirty="0">
                <a:solidFill>
                  <a:schemeClr val="hlink"/>
                </a:solidFill>
                <a:hlinkClick r:id="rId2"/>
              </a:rPr>
              <a:t>https://</a:t>
            </a:r>
            <a:r>
              <a:rPr lang="fi-FI" u="sng" dirty="0" smtClean="0">
                <a:solidFill>
                  <a:schemeClr val="hlink"/>
                </a:solidFill>
                <a:hlinkClick r:id="rId2"/>
              </a:rPr>
              <a:t>www.europarltv.europa.eu/fi/programme/others/history-fathers-of-europe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SzPct val="55000"/>
              <a:buNone/>
            </a:pPr>
            <a:endParaRPr lang="fi-FI" u="sng" dirty="0">
              <a:solidFill>
                <a:schemeClr val="hlink"/>
              </a:solidFill>
              <a:hlinkClick r:id="rId2"/>
            </a:endParaRPr>
          </a:p>
          <a:p>
            <a:pPr marL="558800" lvl="0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i-FI" dirty="0"/>
              <a:t>Mitä Robert </a:t>
            </a:r>
            <a:r>
              <a:rPr lang="fi-FI" dirty="0" err="1"/>
              <a:t>Schumanin</a:t>
            </a:r>
            <a:r>
              <a:rPr lang="fi-FI" dirty="0"/>
              <a:t> ehdotus (1950) piti sisällään?</a:t>
            </a:r>
          </a:p>
          <a:p>
            <a:pPr marL="558800" lvl="0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fi-FI" dirty="0"/>
          </a:p>
          <a:p>
            <a:pPr marL="558800" lvl="0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i-FI" dirty="0"/>
              <a:t>Millaiseksi videossa arvioidaan Jean </a:t>
            </a:r>
            <a:r>
              <a:rPr lang="fi-FI" dirty="0" err="1"/>
              <a:t>Monnet’n</a:t>
            </a:r>
            <a:r>
              <a:rPr lang="fi-FI" dirty="0"/>
              <a:t> ja  Robert </a:t>
            </a:r>
            <a:r>
              <a:rPr lang="fi-FI" dirty="0" err="1"/>
              <a:t>Schumanin</a:t>
            </a:r>
            <a:r>
              <a:rPr lang="fi-FI" dirty="0"/>
              <a:t> merkitys?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5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4294967295"/>
          </p:nvPr>
        </p:nvSpPr>
        <p:spPr>
          <a:xfrm>
            <a:off x="1876426" y="1874519"/>
            <a:ext cx="7680325" cy="4313555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r>
              <a:rPr lang="fi-FI" sz="2800" dirty="0"/>
              <a:t>Jean </a:t>
            </a:r>
            <a:r>
              <a:rPr lang="fi-FI" sz="2800" dirty="0" err="1"/>
              <a:t>Monnet</a:t>
            </a:r>
            <a:r>
              <a:rPr lang="fi-FI" sz="2800" dirty="0"/>
              <a:t> ja Robert </a:t>
            </a:r>
            <a:r>
              <a:rPr lang="fi-FI" sz="2800" dirty="0" err="1"/>
              <a:t>Schuman</a:t>
            </a:r>
            <a:r>
              <a:rPr lang="fi-FI" sz="2800" dirty="0"/>
              <a:t> integraation isät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r>
              <a:rPr lang="fi-FI" sz="2800" dirty="0"/>
              <a:t>Tavoitteena Saksa ja Ranska yhteen – hiili- ja teräsyhteistyö (</a:t>
            </a:r>
            <a:r>
              <a:rPr lang="fi-FI" sz="2800" dirty="0" err="1"/>
              <a:t>Schumanin</a:t>
            </a:r>
            <a:r>
              <a:rPr lang="fi-FI" sz="2800" dirty="0"/>
              <a:t> julistus 9.5.1950)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r>
              <a:rPr lang="fi-FI" sz="2800" dirty="0" smtClean="0"/>
              <a:t>Maastrichtin </a:t>
            </a:r>
            <a:r>
              <a:rPr lang="fi-FI" sz="2800" dirty="0"/>
              <a:t>sopimus 1992 tiivisti jäsenmaiden poliittista yhteistyötä, nimeksi EU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r>
              <a:rPr lang="fi-FI" sz="2800" dirty="0"/>
              <a:t>Laajentuminen jatkuu edelleen</a:t>
            </a:r>
          </a:p>
        </p:txBody>
      </p:sp>
      <p:sp>
        <p:nvSpPr>
          <p:cNvPr id="17410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>
                <a:cs typeface="Tunga" pitchFamily="34" charset="0"/>
              </a:rPr>
              <a:t>Integraatio</a:t>
            </a:r>
          </a:p>
        </p:txBody>
      </p:sp>
    </p:spTree>
    <p:extLst>
      <p:ext uri="{BB962C8B-B14F-4D97-AF65-F5344CB8AC3E}">
        <p14:creationId xmlns:p14="http://schemas.microsoft.com/office/powerpoint/2010/main" val="22489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8" y="496252"/>
            <a:ext cx="8890392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Rooman sopimukset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dirty="0"/>
              <a:t>Katso ohjelma Rooman sopimukset (2010, kesto 4.06 min.) </a:t>
            </a:r>
            <a:r>
              <a:rPr lang="fi-FI" dirty="0" err="1"/>
              <a:t>Europarltv:stä</a:t>
            </a:r>
            <a:r>
              <a:rPr lang="fi-FI" dirty="0"/>
              <a:t>.</a:t>
            </a:r>
          </a:p>
          <a:p>
            <a:pPr marL="0" indent="-69850">
              <a:spcBef>
                <a:spcPts val="0"/>
              </a:spcBef>
              <a:buSzPct val="55000"/>
              <a:buNone/>
            </a:pPr>
            <a:r>
              <a:rPr lang="fi-FI" u="sng" dirty="0">
                <a:solidFill>
                  <a:schemeClr val="hlink"/>
                </a:solidFill>
                <a:hlinkClick r:id="rId2"/>
              </a:rPr>
              <a:t>https://www.europarltv.europa.eu/fi/programme/others/history-the-treaties-of-rome</a:t>
            </a:r>
          </a:p>
          <a:p>
            <a:pPr marL="0" lvl="0" indent="-698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b="1" dirty="0"/>
              <a:t>Tehtävät</a:t>
            </a:r>
          </a:p>
          <a:p>
            <a:pPr marL="457200" lvl="0" indent="-355600"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fi-FI" dirty="0"/>
              <a:t>Mikä oli Hiili- ja teräsyhteisön (1951) merkitys?</a:t>
            </a:r>
          </a:p>
          <a:p>
            <a:pPr marL="457200" lvl="0" indent="-355600"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fi-FI" dirty="0"/>
              <a:t>Miksi päädyttiin solmimaan Rooman sopimukset (1957)?</a:t>
            </a:r>
          </a:p>
          <a:p>
            <a:pPr marL="457200" lvl="0" indent="-355600"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fi-FI" dirty="0"/>
              <a:t>Mihin Euroopan talousyhteisön perustamisella pyrittiin?</a:t>
            </a:r>
          </a:p>
          <a:p>
            <a:pPr marL="457200" lvl="0" indent="-355600"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fi-FI" dirty="0"/>
              <a:t>Mikä Rooman sopimuksissa ei täysin onnistunut?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5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EU:n laajeneminen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http://www.eurooppatiedotus.fi/public/default.aspx?nodeid=48018&amp;contentlan=1&amp;culture=fi-FI#.VhZxz03ovox</a:t>
            </a:r>
            <a:r>
              <a:rPr lang="fi-FI" dirty="0"/>
              <a:t>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Taloudellinen yhteistyö: TAVARAT, PALVELUT, IHMISET JA PÄÄOMAT LIIKKUVAT VAPAASTI</a:t>
            </a:r>
          </a:p>
          <a:p>
            <a:r>
              <a:rPr lang="fi-FI" dirty="0" smtClean="0"/>
              <a:t>Poliittinen yhteistyö: YHTEINEN ULKO- JA TURVALLISUUSPOLITIIKKA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Tiivistymisjuova</Template>
  <TotalTime>346</TotalTime>
  <Words>347</Words>
  <Application>Microsoft Office PowerPoint</Application>
  <PresentationFormat>Laajakuva</PresentationFormat>
  <Paragraphs>59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Tunga</vt:lpstr>
      <vt:lpstr>Verdana</vt:lpstr>
      <vt:lpstr>Wingdings</vt:lpstr>
      <vt:lpstr>Tiivistymisjuova</vt:lpstr>
      <vt:lpstr>Euroopan yhdentyminen</vt:lpstr>
      <vt:lpstr>PowerPoint-esitys</vt:lpstr>
      <vt:lpstr>Historia - Eurooppa</vt:lpstr>
      <vt:lpstr>PowerPoint-esitys</vt:lpstr>
      <vt:lpstr>Euroopan isät</vt:lpstr>
      <vt:lpstr>Integraatio</vt:lpstr>
      <vt:lpstr>PowerPoint-esitys</vt:lpstr>
      <vt:lpstr>Rooman sopimukset</vt:lpstr>
      <vt:lpstr>EU:n laajeneminen</vt:lpstr>
      <vt:lpstr>Jäsenyysvaatimukset (Kööpenhaminan kriteerit)</vt:lpstr>
      <vt:lpstr>Jäsenyysneuvottelut</vt:lpstr>
      <vt:lpstr>Missä rajat?</vt:lpstr>
      <vt:lpstr>PUOLESTA</vt:lpstr>
      <vt:lpstr>VASTAAN</vt:lpstr>
      <vt:lpstr>PowerPoint-esitys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Euroopan yhdentyminen</dc:title>
  <dc:creator>Helenius Niki</dc:creator>
  <cp:lastModifiedBy>Helenius Niki</cp:lastModifiedBy>
  <cp:revision>18</cp:revision>
  <dcterms:created xsi:type="dcterms:W3CDTF">2018-06-04T10:53:20Z</dcterms:created>
  <dcterms:modified xsi:type="dcterms:W3CDTF">2020-10-05T11:27:11Z</dcterms:modified>
</cp:coreProperties>
</file>