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6" r:id="rId2"/>
    <p:sldId id="257" r:id="rId3"/>
    <p:sldId id="258" r:id="rId4"/>
    <p:sldId id="259" r:id="rId5"/>
    <p:sldId id="275" r:id="rId6"/>
    <p:sldId id="261" r:id="rId7"/>
    <p:sldId id="274" r:id="rId8"/>
    <p:sldId id="272" r:id="rId9"/>
    <p:sldId id="262" r:id="rId10"/>
    <p:sldId id="263" r:id="rId11"/>
    <p:sldId id="273" r:id="rId12"/>
    <p:sldId id="266" r:id="rId13"/>
    <p:sldId id="269" r:id="rId14"/>
    <p:sldId id="268" r:id="rId15"/>
    <p:sldId id="267" r:id="rId16"/>
    <p:sldId id="270" r:id="rId17"/>
    <p:sldId id="271" r:id="rId18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1147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9654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789211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667317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24344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6502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81051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0983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86818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330604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5238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6908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30608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7961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0217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58283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4136AF-F46D-4109-814F-D94A394C9860}" type="datetimeFigureOut">
              <a:rPr lang="fi-FI" smtClean="0"/>
              <a:t>16.11.2020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5703E664-D99E-4A34-9E00-347756DD171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2403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iFGrlOPRikE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F1z7w-3O9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oyPty-SCFUg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 smtClean="0"/>
              <a:t>Turvallisuuskysymykset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Suomi ja EU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01871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Asevelvollisuudesta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z="2800" dirty="0" smtClean="0"/>
              <a:t>Tarvitaanko asevelvollisuutta vai olisiko ammattiarmeija parempi, miksi?</a:t>
            </a:r>
          </a:p>
          <a:p>
            <a:r>
              <a:rPr lang="fi-FI" sz="2800" dirty="0" smtClean="0"/>
              <a:t>Pitäisikö naisille olla kutsunnat? Vastine asevelvollisuudelle?</a:t>
            </a:r>
          </a:p>
          <a:p>
            <a:r>
              <a:rPr lang="fi-FI" sz="2800" dirty="0" smtClean="0"/>
              <a:t>Pitäisikö Suomen liittyä Natoon? Miksi tai miksi ei?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033283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Suomi ja Nato </a:t>
            </a:r>
            <a:r>
              <a:rPr lang="fi-FI" sz="2400" dirty="0" smtClean="0"/>
              <a:t>(noin viikon uutiset)</a:t>
            </a:r>
            <a:endParaRPr lang="fi-FI" sz="2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</a:t>
            </a:r>
            <a:r>
              <a:rPr lang="fi-FI" dirty="0" smtClean="0">
                <a:hlinkClick r:id="rId2"/>
              </a:rPr>
              <a:t>www.youtube.com/watch?v=iFGrlOPRikE</a:t>
            </a:r>
            <a:r>
              <a:rPr lang="fi-FI" dirty="0" smtClean="0"/>
              <a:t> 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2826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Unionin turvallisuusstrategia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3200" i="1" dirty="0"/>
              <a:t>Eurooppa ei ole koskaan aikaisemmin ollut yhtä vauras ja vapaa. - - Euroopan on oltava valmis ottamaan osavastuu maailmanlaajuisesta turvallisuudesta ja osallistumaan oikeudenmukaisemman maailman rakentamiseen.</a:t>
            </a:r>
          </a:p>
        </p:txBody>
      </p:sp>
    </p:spTree>
    <p:extLst>
      <p:ext uri="{BB962C8B-B14F-4D97-AF65-F5344CB8AC3E}">
        <p14:creationId xmlns:p14="http://schemas.microsoft.com/office/powerpoint/2010/main" val="111726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21086" y="0"/>
            <a:ext cx="554982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37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Turvallisuustavoitteet, kirja s.146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AutoNum type="arabicPeriod"/>
            </a:pPr>
            <a:r>
              <a:rPr lang="fi-FI" sz="2400" dirty="0"/>
              <a:t>Unionin on pystyttävä vastaamaan avainuhkiin, esim. terrorismi, joukkotuhoaseet, konfliktit ym.</a:t>
            </a:r>
          </a:p>
          <a:p>
            <a:pPr>
              <a:buAutoNum type="arabicPeriod"/>
            </a:pPr>
            <a:r>
              <a:rPr lang="fi-FI" sz="2400" dirty="0"/>
              <a:t>Unionin on rakennettava turvallisuutta naapurialueilla</a:t>
            </a:r>
          </a:p>
          <a:p>
            <a:pPr>
              <a:buAutoNum type="arabicPeriod"/>
            </a:pPr>
            <a:r>
              <a:rPr lang="fi-FI" sz="2400" dirty="0"/>
              <a:t>Unionin on vahvistettava kansainvälistä turvallisuus- ja oikeusjärjestystä sekä erityisesti YK:n asemaa</a:t>
            </a:r>
          </a:p>
        </p:txBody>
      </p:sp>
    </p:spTree>
    <p:extLst>
      <p:ext uri="{BB962C8B-B14F-4D97-AF65-F5344CB8AC3E}">
        <p14:creationId xmlns:p14="http://schemas.microsoft.com/office/powerpoint/2010/main" val="305223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s.152 t.3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A)  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● Kumpikin pyrkii ehkäisemään kriisin ennalta. </a:t>
            </a:r>
          </a:p>
          <a:p>
            <a:pPr marL="0" indent="0">
              <a:buNone/>
            </a:pPr>
            <a:r>
              <a:rPr lang="fi-FI" dirty="0"/>
              <a:t>● Kumpikin yrittää estää puhjenneen kriisin leviämisen. </a:t>
            </a:r>
          </a:p>
          <a:p>
            <a:pPr marL="0" indent="0">
              <a:buNone/>
            </a:pPr>
            <a:r>
              <a:rPr lang="fi-FI" dirty="0"/>
              <a:t>● Kumpaakin tehdään EU:n rajojen ulkopuolella. </a:t>
            </a:r>
          </a:p>
          <a:p>
            <a:pPr marL="0" indent="0">
              <a:buNone/>
            </a:pPr>
            <a:r>
              <a:rPr lang="fi-FI" dirty="0"/>
              <a:t>● Kummassakin tapauksessa EU tekee yhteistyötä muiden kriisinhallinnan toimijoiden kanssa (Nato, YK, Etyj jne.). 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B)</a:t>
            </a:r>
          </a:p>
          <a:p>
            <a:pPr marL="0" indent="0">
              <a:buNone/>
            </a:pPr>
            <a:r>
              <a:rPr lang="fi-FI" dirty="0" smtClean="0"/>
              <a:t>● </a:t>
            </a:r>
            <a:r>
              <a:rPr lang="fi-FI" dirty="0"/>
              <a:t>Sotilaallisessa kriisinhallinnassa voidaan joutua turvautumaan väkivaltaan. </a:t>
            </a:r>
          </a:p>
          <a:p>
            <a:pPr marL="0" indent="0">
              <a:buNone/>
            </a:pPr>
            <a:r>
              <a:rPr lang="fi-FI" dirty="0"/>
              <a:t>● Sotilaallisessa kriisinhallinnassa toimijat ovat sotilaita, siviilikriisinhallinnassa viranomaisia tai eri alojen asiantuntijoita. </a:t>
            </a:r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521750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s.152, t.3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fi-FI" dirty="0" smtClean="0"/>
              <a:t>C)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● Kriisit ja sodankäynnin menetelmät ovat muuttuneet esimerkiksi hybridisodankäynnin myötä. </a:t>
            </a:r>
          </a:p>
          <a:p>
            <a:pPr marL="0" indent="0">
              <a:buNone/>
            </a:pPr>
            <a:r>
              <a:rPr lang="fi-FI" dirty="0"/>
              <a:t>● Vaikeissa kriiseissä tarvitaan molempia. </a:t>
            </a:r>
          </a:p>
          <a:p>
            <a:pPr marL="0" indent="0">
              <a:buNone/>
            </a:pPr>
            <a:r>
              <a:rPr lang="fi-FI" dirty="0"/>
              <a:t>● Siviilikriisinhallinnalla pyritään luomaan vakaat olot yhteiskuntaan. </a:t>
            </a:r>
          </a:p>
          <a:p>
            <a:pPr marL="0" indent="0">
              <a:buNone/>
            </a:pPr>
            <a:r>
              <a:rPr lang="fi-FI" dirty="0"/>
              <a:t>● Siviilikriisinhallintaa suojataan sotilaiden avulla. </a:t>
            </a:r>
          </a:p>
          <a:p>
            <a:pPr marL="0" indent="0">
              <a:buNone/>
            </a:pPr>
            <a:r>
              <a:rPr lang="fi-FI" dirty="0"/>
              <a:t>● Kokonaisvaltainen kriisinhallinta: Sotilaallisia ja ei-sotilaallisia keinoja käytetään kulloiseenkin tilanteeseen sopivimmalla tavalla. Tämän uskotaan olevan nopein ja tehokkain keino auttaa vaikeuksiin joutunutta aluetta tai valtiota. 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27522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Avunantovelvoite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400" dirty="0" smtClean="0"/>
              <a:t>Lissabonin sopimukseen kirjattu – apua erialaisissa hätätilanteissa (solidaarisuuslauseke/keskinäisen avunannon velvoite)</a:t>
            </a:r>
          </a:p>
          <a:p>
            <a:r>
              <a:rPr lang="fi-FI" sz="2400" dirty="0" smtClean="0"/>
              <a:t>Suomelle tärkeää – natomailla on omat turvatakuut, mutta Suomi </a:t>
            </a:r>
            <a:r>
              <a:rPr lang="fi-FI" sz="2400" smtClean="0"/>
              <a:t>katsoo EU:n </a:t>
            </a:r>
            <a:r>
              <a:rPr lang="fi-FI" sz="2400" dirty="0" smtClean="0"/>
              <a:t>suuntaan</a:t>
            </a:r>
          </a:p>
          <a:p>
            <a:r>
              <a:rPr lang="fi-FI" sz="2400" dirty="0" smtClean="0"/>
              <a:t>Ranskaa pyysi v.2015 apua isisiä vastaan</a:t>
            </a:r>
          </a:p>
          <a:p>
            <a:r>
              <a:rPr lang="fi-FI" sz="2400" dirty="0" smtClean="0"/>
              <a:t>Kuinka velvoite tulee toimimaan???</a:t>
            </a:r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759696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Muuttuvat uhkakuvat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Suomessa ei enää </a:t>
            </a:r>
            <a:r>
              <a:rPr lang="fi-FI" smtClean="0"/>
              <a:t>kuolla </a:t>
            </a:r>
            <a:r>
              <a:rPr lang="fi-FI" smtClean="0"/>
              <a:t>nälkään </a:t>
            </a:r>
            <a:r>
              <a:rPr lang="fi-FI" dirty="0" smtClean="0"/>
              <a:t>ja sodatkin tuntuvat kaukaisilta</a:t>
            </a:r>
          </a:p>
          <a:p>
            <a:r>
              <a:rPr lang="fi-FI" dirty="0" smtClean="0"/>
              <a:t>Sisäinen/ulkoinen turvallisuus-ajattelu ei enää täysin toimi</a:t>
            </a:r>
          </a:p>
          <a:p>
            <a:r>
              <a:rPr lang="fi-FI" dirty="0" smtClean="0"/>
              <a:t>Varautuminen uusiin uhkakuviin: </a:t>
            </a:r>
            <a:r>
              <a:rPr lang="fi-FI" sz="1600" dirty="0" smtClean="0"/>
              <a:t>maailmantalous, joukkotuhoaseet, ilmastonmuutos, tautiepidemiat, sotilaallisen voiman käyttö… (kirja s.135)</a:t>
            </a:r>
          </a:p>
          <a:p>
            <a:r>
              <a:rPr lang="fi-FI" dirty="0" smtClean="0"/>
              <a:t>Viranomaisten toiminta kriisitilanteissa tärkeää</a:t>
            </a:r>
          </a:p>
          <a:p>
            <a:r>
              <a:rPr lang="fi-FI" dirty="0" smtClean="0"/>
              <a:t>Poikkeustilanteissa vastuu valtioneuvostolla - poikkeuslait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556021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36170" y="624110"/>
            <a:ext cx="8911687" cy="1280890"/>
          </a:xfrm>
        </p:spPr>
        <p:txBody>
          <a:bodyPr>
            <a:normAutofit/>
          </a:bodyPr>
          <a:lstStyle/>
          <a:p>
            <a:r>
              <a:rPr lang="fi-FI" sz="2000" dirty="0">
                <a:hlinkClick r:id="rId2"/>
              </a:rPr>
              <a:t>https://</a:t>
            </a:r>
            <a:r>
              <a:rPr lang="fi-FI" sz="2000" dirty="0" smtClean="0">
                <a:hlinkClick r:id="rId2"/>
              </a:rPr>
              <a:t>www.youtube.com/watch?v=RF1z7w-3O9E</a:t>
            </a:r>
            <a:r>
              <a:rPr lang="fi-FI" sz="2000" dirty="0" smtClean="0"/>
              <a:t> </a:t>
            </a:r>
            <a:endParaRPr lang="fi-FI" sz="20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Millaisena video esittelee maailman turvallisuus- tai turvattomuustilanteen?</a:t>
            </a:r>
          </a:p>
          <a:p>
            <a:r>
              <a:rPr lang="fi-FI" dirty="0" smtClean="0"/>
              <a:t>Mitkä turvallisuusuhat nousevat esille tällä hetkellä?</a:t>
            </a:r>
          </a:p>
          <a:p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0149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Yhteistyö unionissa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Viranomaisyhteistyö esim. terrorismi - tai kyberuhka-asioissa</a:t>
            </a:r>
          </a:p>
          <a:p>
            <a:pPr marL="0" indent="0">
              <a:buNone/>
            </a:pPr>
            <a:r>
              <a:rPr lang="fi-FI" dirty="0" smtClean="0">
                <a:latin typeface="Calibri" panose="020F0502020204030204" pitchFamily="34" charset="0"/>
              </a:rPr>
              <a:t>→yhteistyössä parannettavaa – tiedonkulku</a:t>
            </a:r>
          </a:p>
          <a:p>
            <a:pPr marL="0" indent="0">
              <a:buNone/>
            </a:pPr>
            <a:r>
              <a:rPr lang="fi-FI" dirty="0" smtClean="0">
                <a:latin typeface="Calibri" panose="020F0502020204030204" pitchFamily="34" charset="0"/>
              </a:rPr>
              <a:t>→digiriippuvuuden haavoittuvuus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551965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Tee kirjan tehtävä 5, s.136.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8235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Suomen turvallisuuspolitiikka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Toimintaympäristönä koko maailma – painotus lähialueissa</a:t>
            </a:r>
          </a:p>
          <a:p>
            <a:r>
              <a:rPr lang="fi-FI" b="1" dirty="0" smtClean="0"/>
              <a:t>Tärkeää meille: suhteet naapureihin, EU:hun ja sotilaallinen liittoutumattomuus</a:t>
            </a:r>
          </a:p>
          <a:p>
            <a:r>
              <a:rPr lang="fi-FI" dirty="0" smtClean="0"/>
              <a:t>Olemme sitoutuneet EU:n yhteiseen </a:t>
            </a:r>
            <a:r>
              <a:rPr lang="fi-FI" dirty="0" err="1" smtClean="0"/>
              <a:t>ulko</a:t>
            </a:r>
            <a:r>
              <a:rPr lang="fi-FI" dirty="0" smtClean="0"/>
              <a:t>- ja turvallisuuspolitiikkaan</a:t>
            </a:r>
          </a:p>
          <a:p>
            <a:r>
              <a:rPr lang="fi-FI" dirty="0" smtClean="0"/>
              <a:t>Varaudumme hybridiuhkiin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563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7042" y="0"/>
            <a:ext cx="8880000" cy="66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896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orakulmio 1"/>
          <p:cNvSpPr/>
          <p:nvPr/>
        </p:nvSpPr>
        <p:spPr>
          <a:xfrm>
            <a:off x="1280261" y="3064030"/>
            <a:ext cx="90091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i-FI" sz="2800" dirty="0">
                <a:hlinkClick r:id="rId2"/>
              </a:rPr>
              <a:t>https://</a:t>
            </a:r>
            <a:r>
              <a:rPr lang="fi-FI" sz="2800" dirty="0" smtClean="0">
                <a:hlinkClick r:id="rId2"/>
              </a:rPr>
              <a:t>www.youtube.com/watch?v=oyPty-SCFUg</a:t>
            </a:r>
            <a:r>
              <a:rPr lang="fi-FI" sz="2800" dirty="0" smtClean="0"/>
              <a:t> </a:t>
            </a:r>
            <a:endParaRPr lang="fi-FI" sz="2800" dirty="0"/>
          </a:p>
        </p:txBody>
      </p:sp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Puolustusvoimien video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13848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Kuka päättää?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Ulko</a:t>
            </a:r>
            <a:r>
              <a:rPr lang="fi-FI" dirty="0" smtClean="0"/>
              <a:t>- ja turvallisuuspolitiikkaa johtaa presidentti ja valtioneuvosto</a:t>
            </a:r>
          </a:p>
          <a:p>
            <a:r>
              <a:rPr lang="fi-FI" dirty="0" err="1" smtClean="0"/>
              <a:t>Utva</a:t>
            </a:r>
            <a:r>
              <a:rPr lang="fi-FI" dirty="0" smtClean="0"/>
              <a:t> valmistelee asioita, johdossa pääministeri</a:t>
            </a:r>
          </a:p>
          <a:p>
            <a:r>
              <a:rPr lang="fi-FI" dirty="0" smtClean="0"/>
              <a:t>Ulkoministerin rooli merkittävä – johtaa ulkoasiainhallintoa (esim. suurlähettiläät)</a:t>
            </a:r>
          </a:p>
          <a:p>
            <a:r>
              <a:rPr lang="fi-FI" dirty="0" smtClean="0"/>
              <a:t>Turvallisuudesta päättämässä usein myös puolustusministeri ja sisäministeri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469353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Kiehkura">
  <a:themeElements>
    <a:clrScheme name="Kiehkura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Kiehkura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Kiehkura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458</TotalTime>
  <Words>430</Words>
  <Application>Microsoft Office PowerPoint</Application>
  <PresentationFormat>Laajakuva</PresentationFormat>
  <Paragraphs>63</Paragraphs>
  <Slides>17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17</vt:i4>
      </vt:variant>
    </vt:vector>
  </HeadingPairs>
  <TitlesOfParts>
    <vt:vector size="22" baseType="lpstr">
      <vt:lpstr>Arial</vt:lpstr>
      <vt:lpstr>Calibri</vt:lpstr>
      <vt:lpstr>Century Gothic</vt:lpstr>
      <vt:lpstr>Wingdings 3</vt:lpstr>
      <vt:lpstr>Kiehkura</vt:lpstr>
      <vt:lpstr>Turvallisuuskysymykset</vt:lpstr>
      <vt:lpstr>Muuttuvat uhkakuvat</vt:lpstr>
      <vt:lpstr>https://www.youtube.com/watch?v=RF1z7w-3O9E </vt:lpstr>
      <vt:lpstr>Yhteistyö unionissa</vt:lpstr>
      <vt:lpstr>Tee kirjan tehtävä 5, s.136.</vt:lpstr>
      <vt:lpstr>Suomen turvallisuuspolitiikka</vt:lpstr>
      <vt:lpstr>PowerPoint-esitys</vt:lpstr>
      <vt:lpstr>Puolustusvoimien video</vt:lpstr>
      <vt:lpstr>Kuka päättää?</vt:lpstr>
      <vt:lpstr>Asevelvollisuudesta</vt:lpstr>
      <vt:lpstr>Suomi ja Nato (noin viikon uutiset)</vt:lpstr>
      <vt:lpstr>Unionin turvallisuusstrategia</vt:lpstr>
      <vt:lpstr>PowerPoint-esitys</vt:lpstr>
      <vt:lpstr>Turvallisuustavoitteet, kirja s.146</vt:lpstr>
      <vt:lpstr>s.152 t.3</vt:lpstr>
      <vt:lpstr>s.152, t.3</vt:lpstr>
      <vt:lpstr>Avunantovelvoite</vt:lpstr>
    </vt:vector>
  </TitlesOfParts>
  <Company>Kouvola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Turvallisuuskysymys</dc:title>
  <dc:creator>Helenius Niki</dc:creator>
  <cp:lastModifiedBy>Helenius Niki</cp:lastModifiedBy>
  <cp:revision>19</cp:revision>
  <dcterms:created xsi:type="dcterms:W3CDTF">2018-06-15T09:31:17Z</dcterms:created>
  <dcterms:modified xsi:type="dcterms:W3CDTF">2020-11-16T13:14:44Z</dcterms:modified>
</cp:coreProperties>
</file>