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116F-2E8F-4635-855E-5E5AEC73DE12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3A6B0D-44AB-406C-9D1C-A1E2B89619A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116F-2E8F-4635-855E-5E5AEC73DE12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6B0D-44AB-406C-9D1C-A1E2B89619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116F-2E8F-4635-855E-5E5AEC73DE12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6B0D-44AB-406C-9D1C-A1E2B89619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116F-2E8F-4635-855E-5E5AEC73DE12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6B0D-44AB-406C-9D1C-A1E2B89619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116F-2E8F-4635-855E-5E5AEC73DE12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6B0D-44AB-406C-9D1C-A1E2B89619AF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116F-2E8F-4635-855E-5E5AEC73DE12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6B0D-44AB-406C-9D1C-A1E2B89619A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116F-2E8F-4635-855E-5E5AEC73DE12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6B0D-44AB-406C-9D1C-A1E2B89619A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116F-2E8F-4635-855E-5E5AEC73DE12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6B0D-44AB-406C-9D1C-A1E2B89619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116F-2E8F-4635-855E-5E5AEC73DE12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6B0D-44AB-406C-9D1C-A1E2B89619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116F-2E8F-4635-855E-5E5AEC73DE12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6B0D-44AB-406C-9D1C-A1E2B89619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116F-2E8F-4635-855E-5E5AEC73DE12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6B0D-44AB-406C-9D1C-A1E2B89619A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026116F-2E8F-4635-855E-5E5AEC73DE12}" type="datetimeFigureOut">
              <a:rPr lang="fi-FI" smtClean="0"/>
              <a:t>19.11.2015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73A6B0D-44AB-406C-9D1C-A1E2B89619AF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Unionin laajentuminen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240982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7365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Missä rajat?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Tällä hetkellä 28 valtiota – neuvotteluasteella: Islanti, Turkki, Makedonia ja Montenegro</a:t>
            </a:r>
          </a:p>
          <a:p>
            <a:r>
              <a:rPr lang="fi-FI" sz="3600" dirty="0" smtClean="0"/>
              <a:t>Mistä rajat itäsuunnassa, esim. Venäjä tai Ukraina…</a:t>
            </a:r>
          </a:p>
          <a:p>
            <a:r>
              <a:rPr lang="fi-FI" sz="3600" dirty="0" smtClean="0"/>
              <a:t>Rajaamattomuus tuo ongelmia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10313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Jäsenyysvaatimukset (Kööpenhaminan kriteerit)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fi-FI" sz="2800" b="1" dirty="0" smtClean="0"/>
              <a:t>Poliittinen kriteeri</a:t>
            </a:r>
            <a:r>
              <a:rPr lang="fi-FI" sz="2800" dirty="0" smtClean="0"/>
              <a:t>: Vakaat kansalliset toimielimet, takaavat demokratian, oikeusjärjestyksen ja ihmisoikeudet</a:t>
            </a:r>
          </a:p>
          <a:p>
            <a:pPr marL="514350" indent="-514350">
              <a:buAutoNum type="arabicPeriod"/>
            </a:pPr>
            <a:r>
              <a:rPr lang="fi-FI" sz="2800" b="1" dirty="0" smtClean="0"/>
              <a:t>Taloudellinen kriteeri</a:t>
            </a:r>
            <a:r>
              <a:rPr lang="fi-FI" sz="2800" dirty="0" smtClean="0"/>
              <a:t>: Toimiva markkinatalous, selviydyttävä unionin sisäisestä kilpailusta ja markkinavoimista</a:t>
            </a:r>
          </a:p>
          <a:p>
            <a:pPr marL="514350" indent="-514350">
              <a:buAutoNum type="arabicPeriod"/>
            </a:pPr>
            <a:r>
              <a:rPr lang="fi-FI" sz="2800" b="1" dirty="0" smtClean="0"/>
              <a:t>Jäsenyysvelvoitteita koskeva kriteeri</a:t>
            </a:r>
            <a:r>
              <a:rPr lang="fi-FI" sz="2800" dirty="0" smtClean="0"/>
              <a:t>: Noudatettava taloudellisia, poliittisia ja rahapoliittisia tavoitteita ja otettava käyttöön EU:n koko lainsäädäntö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80221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Jäsenyysneuvottelut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fi-FI" b="1" dirty="0" smtClean="0"/>
              <a:t>Maa jättää hakemuksensa</a:t>
            </a:r>
          </a:p>
          <a:p>
            <a:pPr marL="514350" indent="-514350">
              <a:buAutoNum type="arabicPeriod"/>
            </a:pPr>
            <a:r>
              <a:rPr lang="fi-FI" b="1" dirty="0" smtClean="0"/>
              <a:t>Komissio tutkii – täyttääkö kriteerit</a:t>
            </a:r>
          </a:p>
          <a:p>
            <a:pPr marL="514350" indent="-514350">
              <a:buAutoNum type="arabicPeriod"/>
            </a:pPr>
            <a:r>
              <a:rPr lang="fi-FI" b="1" dirty="0" smtClean="0"/>
              <a:t>Eurooppa-neuvosto hyväksyy hakijamaan komission suosituksesta</a:t>
            </a:r>
          </a:p>
          <a:p>
            <a:pPr marL="514350" indent="-514350">
              <a:buAutoNum type="arabicPeriod"/>
            </a:pPr>
            <a:r>
              <a:rPr lang="fi-FI" b="1" dirty="0" smtClean="0"/>
              <a:t>Varsinaiset neuvottelut</a:t>
            </a:r>
            <a:r>
              <a:rPr lang="fi-FI" dirty="0" smtClean="0"/>
              <a:t>: </a:t>
            </a:r>
            <a:r>
              <a:rPr lang="fi-FI" sz="2600" i="1" dirty="0" smtClean="0"/>
              <a:t>1. Lainsäädännön vertailu 2. Arviointiperusteet, jotka pitää täyttää 3. Varsinaiset neuvottelut, </a:t>
            </a:r>
            <a:r>
              <a:rPr lang="fi-FI" sz="2600" b="1" i="1" dirty="0" smtClean="0"/>
              <a:t>komissio EU:n puolesta</a:t>
            </a:r>
          </a:p>
          <a:p>
            <a:pPr marL="514350" indent="-514350">
              <a:buAutoNum type="arabicPeriod"/>
            </a:pPr>
            <a:r>
              <a:rPr lang="fi-FI" b="1" dirty="0" smtClean="0"/>
              <a:t>Ehdokasmaa ja kaikki jäsenmaat hyväksyvät liittymissopimuksen, samoin parlamentti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14458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692696"/>
            <a:ext cx="5038873" cy="5228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323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PUOLESTA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Taloudellinen hyöty laajentuvista markkinoista</a:t>
            </a:r>
          </a:p>
          <a:p>
            <a:r>
              <a:rPr lang="fi-FI" sz="2800" dirty="0" smtClean="0"/>
              <a:t>Eurooppalainen identiteetti ja demokratia vahvistuu</a:t>
            </a:r>
          </a:p>
          <a:p>
            <a:r>
              <a:rPr lang="fi-FI" sz="2800" dirty="0" smtClean="0"/>
              <a:t>Rauhanomaisuus lisääntyy</a:t>
            </a:r>
          </a:p>
          <a:p>
            <a:r>
              <a:rPr lang="fi-FI" sz="2800" dirty="0" smtClean="0"/>
              <a:t>Lännen moraalinen velvollisuus</a:t>
            </a:r>
          </a:p>
          <a:p>
            <a:r>
              <a:rPr lang="fi-FI" sz="2800" dirty="0" smtClean="0"/>
              <a:t>Rikollisuuden vastaisen taistelun rintama levenee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83250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Liian kallista ja nopeaa</a:t>
            </a:r>
          </a:p>
          <a:p>
            <a:r>
              <a:rPr lang="fi-FI" sz="2800" dirty="0" smtClean="0"/>
              <a:t>Unionin kehitys pysähtyy</a:t>
            </a:r>
          </a:p>
          <a:p>
            <a:r>
              <a:rPr lang="fi-FI" sz="2800" dirty="0" smtClean="0"/>
              <a:t>Unioni liian suuri</a:t>
            </a:r>
          </a:p>
          <a:p>
            <a:r>
              <a:rPr lang="fi-FI" sz="2800" dirty="0" smtClean="0"/>
              <a:t>Taloudellinen kuilu suuri – lisää rahastojen määrää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5854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hto">
  <a:themeElements>
    <a:clrScheme name="Joht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Joht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oh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40</TotalTime>
  <Words>162</Words>
  <Application>Microsoft Office PowerPoint</Application>
  <PresentationFormat>Näytössä katseltava diaesitys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Johto</vt:lpstr>
      <vt:lpstr>Unionin laajentuminen</vt:lpstr>
      <vt:lpstr>Missä rajat?</vt:lpstr>
      <vt:lpstr>Jäsenyysvaatimukset (Kööpenhaminan kriteerit)</vt:lpstr>
      <vt:lpstr>Jäsenyysneuvottelut</vt:lpstr>
      <vt:lpstr>PowerPoint-esitys</vt:lpstr>
      <vt:lpstr>PUOLESTA</vt:lpstr>
      <vt:lpstr>VASTAAN</vt:lpstr>
    </vt:vector>
  </TitlesOfParts>
  <Company>Kaakkois-Suomen Tieto 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Unionin laajentuminen</dc:title>
  <dc:creator>niki.helenius@edukouvola.fi</dc:creator>
  <cp:lastModifiedBy>Helenius Niki</cp:lastModifiedBy>
  <cp:revision>6</cp:revision>
  <dcterms:created xsi:type="dcterms:W3CDTF">2014-12-04T15:35:29Z</dcterms:created>
  <dcterms:modified xsi:type="dcterms:W3CDTF">2015-11-19T10:40:03Z</dcterms:modified>
</cp:coreProperties>
</file>