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260" r:id="rId2"/>
    <p:sldId id="257" r:id="rId3"/>
    <p:sldId id="258" r:id="rId4"/>
    <p:sldId id="259" r:id="rId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p:cViewPr varScale="1">
        <p:scale>
          <a:sx n="124" d="100"/>
          <a:sy n="124" d="100"/>
        </p:scale>
        <p:origin x="1824"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F7380C-5233-49B5-9BEC-D925ADAD4BB2}" type="datetimeFigureOut">
              <a:rPr lang="fi-FI" smtClean="0"/>
              <a:t>21.2.2016</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F6E4A2-521F-4E73-8F53-D75259B2A8EB}" type="slidenum">
              <a:rPr lang="fi-FI" smtClean="0"/>
              <a:t>‹#›</a:t>
            </a:fld>
            <a:endParaRPr lang="fi-FI"/>
          </a:p>
        </p:txBody>
      </p:sp>
    </p:spTree>
    <p:extLst>
      <p:ext uri="{BB962C8B-B14F-4D97-AF65-F5344CB8AC3E}">
        <p14:creationId xmlns:p14="http://schemas.microsoft.com/office/powerpoint/2010/main" val="1372479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Kun ei tule </a:t>
            </a:r>
            <a:r>
              <a:rPr lang="fi-FI" dirty="0" err="1" smtClean="0"/>
              <a:t>ymmärretyksi…turhautuu</a:t>
            </a:r>
            <a:r>
              <a:rPr lang="fi-FI" dirty="0" smtClean="0"/>
              <a:t>… impulsiivinen</a:t>
            </a:r>
            <a:r>
              <a:rPr lang="fi-FI" baseline="0" dirty="0" smtClean="0"/>
              <a:t> käytös</a:t>
            </a:r>
            <a:endParaRPr lang="fi-FI" dirty="0"/>
          </a:p>
        </p:txBody>
      </p:sp>
      <p:sp>
        <p:nvSpPr>
          <p:cNvPr id="4" name="Dian numeron paikkamerkki 3"/>
          <p:cNvSpPr>
            <a:spLocks noGrp="1"/>
          </p:cNvSpPr>
          <p:nvPr>
            <p:ph type="sldNum" sz="quarter" idx="10"/>
          </p:nvPr>
        </p:nvSpPr>
        <p:spPr/>
        <p:txBody>
          <a:bodyPr/>
          <a:lstStyle/>
          <a:p>
            <a:fld id="{D7F6E4A2-521F-4E73-8F53-D75259B2A8EB}" type="slidenum">
              <a:rPr lang="fi-FI" smtClean="0"/>
              <a:t>1</a:t>
            </a:fld>
            <a:endParaRPr lang="fi-FI"/>
          </a:p>
        </p:txBody>
      </p:sp>
    </p:spTree>
    <p:extLst>
      <p:ext uri="{BB962C8B-B14F-4D97-AF65-F5344CB8AC3E}">
        <p14:creationId xmlns:p14="http://schemas.microsoft.com/office/powerpoint/2010/main" val="1139961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Lapsen itsetunnon ja ystävyyssuhteiden vahvistaminen</a:t>
            </a:r>
            <a:endParaRPr lang="fi-FI" dirty="0"/>
          </a:p>
        </p:txBody>
      </p:sp>
      <p:sp>
        <p:nvSpPr>
          <p:cNvPr id="4" name="Dian numeron paikkamerkki 3"/>
          <p:cNvSpPr>
            <a:spLocks noGrp="1"/>
          </p:cNvSpPr>
          <p:nvPr>
            <p:ph type="sldNum" sz="quarter" idx="10"/>
          </p:nvPr>
        </p:nvSpPr>
        <p:spPr/>
        <p:txBody>
          <a:bodyPr/>
          <a:lstStyle/>
          <a:p>
            <a:fld id="{D7F6E4A2-521F-4E73-8F53-D75259B2A8EB}" type="slidenum">
              <a:rPr lang="fi-FI" smtClean="0"/>
              <a:t>2</a:t>
            </a:fld>
            <a:endParaRPr lang="fi-FI"/>
          </a:p>
        </p:txBody>
      </p:sp>
    </p:spTree>
    <p:extLst>
      <p:ext uri="{BB962C8B-B14F-4D97-AF65-F5344CB8AC3E}">
        <p14:creationId xmlns:p14="http://schemas.microsoft.com/office/powerpoint/2010/main" val="1626223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Vaikeuksia arjen taidoissa, oman toiminnan ohjauksessa. Mustavalkoinen ajattelu. Konkreettinen ajatusmaailma. Ei kielikuvia (Herne nenään, hampaankolo).</a:t>
            </a:r>
          </a:p>
          <a:p>
            <a:r>
              <a:rPr lang="fi-FI" dirty="0" smtClean="0"/>
              <a:t>Kaupan</a:t>
            </a:r>
            <a:r>
              <a:rPr lang="fi-FI" baseline="0" dirty="0" smtClean="0"/>
              <a:t> hyllyt… ERITYISTAIDOT/ erityisosaaminen kapealla sektorilla. Lahjakkuusprofiili usein epätasainen. (</a:t>
            </a:r>
            <a:r>
              <a:rPr lang="fi-FI" baseline="0" smtClean="0"/>
              <a:t>Matikka hyvä, muut ei)</a:t>
            </a:r>
            <a:endParaRPr lang="fi-FI" dirty="0"/>
          </a:p>
        </p:txBody>
      </p:sp>
      <p:sp>
        <p:nvSpPr>
          <p:cNvPr id="4" name="Dian numeron paikkamerkki 3"/>
          <p:cNvSpPr>
            <a:spLocks noGrp="1"/>
          </p:cNvSpPr>
          <p:nvPr>
            <p:ph type="sldNum" sz="quarter" idx="10"/>
          </p:nvPr>
        </p:nvSpPr>
        <p:spPr/>
        <p:txBody>
          <a:bodyPr/>
          <a:lstStyle/>
          <a:p>
            <a:fld id="{D7F6E4A2-521F-4E73-8F53-D75259B2A8EB}" type="slidenum">
              <a:rPr lang="fi-FI" smtClean="0"/>
              <a:t>3</a:t>
            </a:fld>
            <a:endParaRPr lang="fi-FI"/>
          </a:p>
        </p:txBody>
      </p:sp>
    </p:spTree>
    <p:extLst>
      <p:ext uri="{BB962C8B-B14F-4D97-AF65-F5344CB8AC3E}">
        <p14:creationId xmlns:p14="http://schemas.microsoft.com/office/powerpoint/2010/main" val="90713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Luovuus, nopeat ratkaisut</a:t>
            </a:r>
            <a:endParaRPr lang="fi-FI" dirty="0"/>
          </a:p>
        </p:txBody>
      </p:sp>
      <p:sp>
        <p:nvSpPr>
          <p:cNvPr id="4" name="Dian numeron paikkamerkki 3"/>
          <p:cNvSpPr>
            <a:spLocks noGrp="1"/>
          </p:cNvSpPr>
          <p:nvPr>
            <p:ph type="sldNum" sz="quarter" idx="10"/>
          </p:nvPr>
        </p:nvSpPr>
        <p:spPr/>
        <p:txBody>
          <a:bodyPr/>
          <a:lstStyle/>
          <a:p>
            <a:fld id="{D7F6E4A2-521F-4E73-8F53-D75259B2A8EB}" type="slidenum">
              <a:rPr lang="fi-FI" smtClean="0"/>
              <a:t>4</a:t>
            </a:fld>
            <a:endParaRPr lang="fi-FI"/>
          </a:p>
        </p:txBody>
      </p:sp>
    </p:spTree>
    <p:extLst>
      <p:ext uri="{BB962C8B-B14F-4D97-AF65-F5344CB8AC3E}">
        <p14:creationId xmlns:p14="http://schemas.microsoft.com/office/powerpoint/2010/main" val="1179013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4" name="Otsikko 13"/>
          <p:cNvSpPr>
            <a:spLocks noGrp="1"/>
          </p:cNvSpPr>
          <p:nvPr>
            <p:ph type="ctrTitle"/>
          </p:nvPr>
        </p:nvSpPr>
        <p:spPr>
          <a:xfrm>
            <a:off x="1432560" y="359898"/>
            <a:ext cx="7406640" cy="1472184"/>
          </a:xfrm>
        </p:spPr>
        <p:txBody>
          <a:bodyPr anchor="b"/>
          <a:lstStyle>
            <a:lvl1pPr algn="l">
              <a:defRPr/>
            </a:lvl1pPr>
            <a:extLst/>
          </a:lstStyle>
          <a:p>
            <a:r>
              <a:rPr kumimoji="0" lang="fi-FI" smtClean="0"/>
              <a:t>Muokkaa perustyyl. napsautt.</a:t>
            </a:r>
            <a:endParaRPr kumimoji="0" lang="en-US"/>
          </a:p>
        </p:txBody>
      </p:sp>
      <p:sp>
        <p:nvSpPr>
          <p:cNvPr id="22" name="Alaotsikk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a:p>
        </p:txBody>
      </p:sp>
      <p:sp>
        <p:nvSpPr>
          <p:cNvPr id="7" name="Päivämäärän paikkamerkki 6"/>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20" name="Alatunnisteen paikkamerkki 19"/>
          <p:cNvSpPr>
            <a:spLocks noGrp="1"/>
          </p:cNvSpPr>
          <p:nvPr>
            <p:ph type="ftr" sz="quarter" idx="11"/>
          </p:nvPr>
        </p:nvSpPr>
        <p:spPr/>
        <p:txBody>
          <a:bodyPr/>
          <a:lstStyle>
            <a:extLst/>
          </a:lstStyle>
          <a:p>
            <a:endParaRPr lang="fi-FI"/>
          </a:p>
        </p:txBody>
      </p:sp>
      <p:sp>
        <p:nvSpPr>
          <p:cNvPr id="10" name="Dian numeron paikkamerkki 9"/>
          <p:cNvSpPr>
            <a:spLocks noGrp="1"/>
          </p:cNvSpPr>
          <p:nvPr>
            <p:ph type="sldNum" sz="quarter" idx="12"/>
          </p:nvPr>
        </p:nvSpPr>
        <p:spPr/>
        <p:txBody>
          <a:bodyPr/>
          <a:lstStyle>
            <a:extLst/>
          </a:lstStyle>
          <a:p>
            <a:fld id="{39BDB73A-195E-42E3-ACD4-8FF76A78F78A}" type="slidenum">
              <a:rPr lang="fi-FI" smtClean="0"/>
              <a:t>‹#›</a:t>
            </a:fld>
            <a:endParaRPr lang="fi-FI"/>
          </a:p>
        </p:txBody>
      </p:sp>
      <p:sp>
        <p:nvSpPr>
          <p:cNvPr id="8" name="Ellipsi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i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58000" y="274639"/>
            <a:ext cx="1828800" cy="5851525"/>
          </a:xfrm>
        </p:spPr>
        <p:txBody>
          <a:bodyPr vert="eaVert"/>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1143000" y="274640"/>
            <a:ext cx="5562600" cy="5851525"/>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Sisällön paikkamerkki 2"/>
          <p:cNvSpPr>
            <a:spLocks noGrp="1"/>
          </p:cNvSpPr>
          <p:nvPr>
            <p:ph idx="1"/>
          </p:nvPr>
        </p:nvSpPr>
        <p:spPr/>
        <p:txBody>
          <a:bodyPr/>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Suorakulmi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Otsikk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39BDB73A-195E-42E3-ACD4-8FF76A78F78A}" type="slidenum">
              <a:rPr lang="fi-FI" smtClean="0"/>
              <a:t>‹#›</a:t>
            </a:fld>
            <a:endParaRPr lang="fi-FI"/>
          </a:p>
        </p:txBody>
      </p:sp>
      <p:sp>
        <p:nvSpPr>
          <p:cNvPr id="10" name="Suorakulmi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i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i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1435608" y="274320"/>
            <a:ext cx="7498080" cy="1143000"/>
          </a:xfrm>
        </p:spPr>
        <p:txBody>
          <a:bodyPr/>
          <a:lstStyle>
            <a:extLst/>
          </a:lstStyle>
          <a:p>
            <a:r>
              <a:rPr kumimoji="0" lang="fi-FI" smtClean="0"/>
              <a:t>Muokkaa perustyyl. napsautt.</a:t>
            </a:r>
            <a:endParaRPr kumimoji="0" lang="en-US"/>
          </a:p>
        </p:txBody>
      </p:sp>
      <p:sp>
        <p:nvSpPr>
          <p:cNvPr id="3" name="Sisällön paikkamerkk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8" name="Alatunnisteen paikkamerkki 7"/>
          <p:cNvSpPr>
            <a:spLocks noGrp="1"/>
          </p:cNvSpPr>
          <p:nvPr>
            <p:ph type="ftr" sz="quarter" idx="11"/>
          </p:nvPr>
        </p:nvSpPr>
        <p:spPr/>
        <p:txBody>
          <a:bodyPr/>
          <a:lstStyle>
            <a:extLst/>
          </a:lstStyle>
          <a:p>
            <a:endParaRPr lang="fi-FI"/>
          </a:p>
        </p:txBody>
      </p:sp>
      <p:sp>
        <p:nvSpPr>
          <p:cNvPr id="9" name="Dian numeron paikkamerkki 8"/>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1435608" y="274320"/>
            <a:ext cx="7498080" cy="1143000"/>
          </a:xfrm>
        </p:spPr>
        <p:txBody>
          <a:bodyPr anchor="ctr"/>
          <a:lstStyle>
            <a:extLst/>
          </a:lstStyle>
          <a:p>
            <a:r>
              <a:rPr kumimoji="0" lang="fi-FI" smtClean="0"/>
              <a:t>Muokkaa perustyyl. napsautt.</a:t>
            </a:r>
            <a:endParaRPr kumimoji="0" lang="en-US"/>
          </a:p>
        </p:txBody>
      </p:sp>
      <p:sp>
        <p:nvSpPr>
          <p:cNvPr id="3" name="Päivämäärän paikkamerkki 2"/>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4" name="Alatunnisteen paikkamerkki 3"/>
          <p:cNvSpPr>
            <a:spLocks noGrp="1"/>
          </p:cNvSpPr>
          <p:nvPr>
            <p:ph type="ftr" sz="quarter" idx="11"/>
          </p:nvPr>
        </p:nvSpPr>
        <p:spPr/>
        <p:txBody>
          <a:bodyPr/>
          <a:lstStyle>
            <a:extLst/>
          </a:lstStyle>
          <a:p>
            <a:endParaRPr lang="fi-FI"/>
          </a:p>
        </p:txBody>
      </p:sp>
      <p:sp>
        <p:nvSpPr>
          <p:cNvPr id="5" name="Dian numeron paikkamerkki 4"/>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Suorakulmi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Päivämäärän paikkamerkki 1"/>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3" name="Alatunnisteen paikkamerkki 2"/>
          <p:cNvSpPr>
            <a:spLocks noGrp="1"/>
          </p:cNvSpPr>
          <p:nvPr>
            <p:ph type="ftr" sz="quarter" idx="11"/>
          </p:nvPr>
        </p:nvSpPr>
        <p:spPr/>
        <p:txBody>
          <a:bodyPr/>
          <a:lstStyle>
            <a:extLst/>
          </a:lstStyle>
          <a:p>
            <a:endParaRPr lang="fi-FI"/>
          </a:p>
        </p:txBody>
      </p:sp>
      <p:sp>
        <p:nvSpPr>
          <p:cNvPr id="4" name="Dian numeron paikkamerkki 3"/>
          <p:cNvSpPr>
            <a:spLocks noGrp="1"/>
          </p:cNvSpPr>
          <p:nvPr>
            <p:ph type="sldNum" sz="quarter" idx="12"/>
          </p:nvPr>
        </p:nvSpPr>
        <p:spPr/>
        <p:txBody>
          <a:bodyPr/>
          <a:lstStyle>
            <a:extLst/>
          </a:lstStyle>
          <a:p>
            <a:fld id="{39BDB73A-195E-42E3-ACD4-8FF76A78F78A}" type="slidenum">
              <a:rPr lang="fi-FI" smtClean="0"/>
              <a:t>‹#›</a:t>
            </a:fld>
            <a:endParaRPr lang="fi-FI"/>
          </a:p>
        </p:txBody>
      </p:sp>
      <p:sp>
        <p:nvSpPr>
          <p:cNvPr id="6" name="Suorakulmi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i-FI" smtClean="0"/>
              <a:t>Muokkaa perustyyl. napsautt.</a:t>
            </a:r>
            <a:endParaRPr kumimoji="0" lang="en-US"/>
          </a:p>
        </p:txBody>
      </p:sp>
      <p:sp>
        <p:nvSpPr>
          <p:cNvPr id="3" name="Tekstin paikkamerkki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39BDB73A-195E-42E3-ACD4-8FF76A78F78A}" type="slidenum">
              <a:rPr lang="fi-FI" smtClean="0"/>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extLst/>
          </a:lstStyle>
          <a:p>
            <a:fld id="{CC0C0C7E-9CEF-4CBE-940D-4C008DBCF572}" type="datetimeFigureOut">
              <a:rPr lang="fi-FI" smtClean="0"/>
              <a:t>21.2.2016</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39BDB73A-195E-42E3-ACD4-8FF76A78F78A}" type="slidenum">
              <a:rPr lang="fi-FI" smtClean="0"/>
              <a:t>‹#›</a:t>
            </a:fld>
            <a:endParaRPr lang="fi-FI"/>
          </a:p>
        </p:txBody>
      </p:sp>
      <p:sp>
        <p:nvSpPr>
          <p:cNvPr id="8" name="Suorakulmi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Kuvan paikkamerkki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i-FI" smtClean="0"/>
              <a:t>Lisää kuva napsauttamalla kuvaketta</a:t>
            </a:r>
            <a:endParaRPr kumimoji="0" lang="en-US" dirty="0"/>
          </a:p>
        </p:txBody>
      </p:sp>
      <p:sp>
        <p:nvSpPr>
          <p:cNvPr id="9" name="Vuokaavio: Prosessi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Vuokaavio: Prosessi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kstin paikkamerkki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ktori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i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ngas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Suorakulmi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Otsikon paikkamerkki 4"/>
          <p:cNvSpPr>
            <a:spLocks noGrp="1"/>
          </p:cNvSpPr>
          <p:nvPr>
            <p:ph type="title"/>
          </p:nvPr>
        </p:nvSpPr>
        <p:spPr>
          <a:xfrm>
            <a:off x="1435608" y="274638"/>
            <a:ext cx="7498080" cy="1143000"/>
          </a:xfrm>
          <a:prstGeom prst="rect">
            <a:avLst/>
          </a:prstGeom>
        </p:spPr>
        <p:txBody>
          <a:bodyPr anchor="ctr">
            <a:normAutofit/>
          </a:bodyPr>
          <a:lstStyle>
            <a:extLst/>
          </a:lstStyle>
          <a:p>
            <a:r>
              <a:rPr kumimoji="0" lang="fi-FI" smtClean="0"/>
              <a:t>Muokkaa perustyyl. napsautt.</a:t>
            </a:r>
            <a:endParaRPr kumimoji="0" lang="en-US"/>
          </a:p>
        </p:txBody>
      </p:sp>
      <p:sp>
        <p:nvSpPr>
          <p:cNvPr id="9" name="Tekstin paikkamerkki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24" name="Päivämäärän paikkamerkki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C0C0C7E-9CEF-4CBE-940D-4C008DBCF572}" type="datetimeFigureOut">
              <a:rPr lang="fi-FI" smtClean="0"/>
              <a:t>21.2.2016</a:t>
            </a:fld>
            <a:endParaRPr lang="fi-FI"/>
          </a:p>
        </p:txBody>
      </p:sp>
      <p:sp>
        <p:nvSpPr>
          <p:cNvPr id="10" name="Alatunnisteen paikkamerk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i-FI"/>
          </a:p>
        </p:txBody>
      </p:sp>
      <p:sp>
        <p:nvSpPr>
          <p:cNvPr id="22" name="Dian numeron paikkamerkki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9BDB73A-195E-42E3-ACD4-8FF76A78F78A}" type="slidenum">
              <a:rPr lang="fi-FI" smtClean="0"/>
              <a:t>‹#›</a:t>
            </a:fld>
            <a:endParaRPr lang="fi-FI"/>
          </a:p>
        </p:txBody>
      </p:sp>
      <p:sp>
        <p:nvSpPr>
          <p:cNvPr id="15" name="Suorakulmi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Kielelliset erityisvaikeudet</a:t>
            </a:r>
            <a:endParaRPr lang="fi-FI" dirty="0"/>
          </a:p>
        </p:txBody>
      </p:sp>
      <p:sp>
        <p:nvSpPr>
          <p:cNvPr id="3" name="Sisällön paikkamerkki 2"/>
          <p:cNvSpPr>
            <a:spLocks noGrp="1"/>
          </p:cNvSpPr>
          <p:nvPr>
            <p:ph idx="1"/>
          </p:nvPr>
        </p:nvSpPr>
        <p:spPr/>
        <p:txBody>
          <a:bodyPr>
            <a:normAutofit fontScale="47500" lnSpcReduction="20000"/>
          </a:bodyPr>
          <a:lstStyle/>
          <a:p>
            <a:pPr>
              <a:buNone/>
            </a:pPr>
            <a:r>
              <a:rPr lang="fi-FI" dirty="0" smtClean="0">
                <a:solidFill>
                  <a:schemeClr val="tx1"/>
                </a:solidFill>
              </a:rPr>
              <a:t> - Kielenkehityksen erityisvaikeus ("</a:t>
            </a:r>
            <a:r>
              <a:rPr lang="fi-FI" dirty="0" err="1" smtClean="0">
                <a:solidFill>
                  <a:schemeClr val="tx1"/>
                </a:solidFill>
              </a:rPr>
              <a:t>dysfasia</a:t>
            </a:r>
            <a:r>
              <a:rPr lang="fi-FI" dirty="0" smtClean="0">
                <a:solidFill>
                  <a:schemeClr val="tx1"/>
                </a:solidFill>
              </a:rPr>
              <a:t>") on puheen- ja kielenkehityshäiriö, joka       </a:t>
            </a:r>
          </a:p>
          <a:p>
            <a:pPr>
              <a:buNone/>
            </a:pPr>
            <a:r>
              <a:rPr lang="fi-FI" dirty="0" smtClean="0">
                <a:solidFill>
                  <a:schemeClr val="tx1"/>
                </a:solidFill>
              </a:rPr>
              <a:t>   tulee esiin puheen ja kielen tuottamisessa ja/tai ymmärtämisessä.</a:t>
            </a:r>
          </a:p>
          <a:p>
            <a:endParaRPr lang="fi-FI" dirty="0" smtClean="0">
              <a:solidFill>
                <a:schemeClr val="tx1"/>
              </a:solidFill>
            </a:endParaRPr>
          </a:p>
          <a:p>
            <a:pPr>
              <a:buNone/>
            </a:pPr>
            <a:r>
              <a:rPr lang="fi-FI" dirty="0"/>
              <a:t> </a:t>
            </a:r>
            <a:r>
              <a:rPr lang="fi-FI" dirty="0" smtClean="0"/>
              <a:t>- </a:t>
            </a:r>
            <a:r>
              <a:rPr lang="fi-FI" dirty="0" smtClean="0">
                <a:solidFill>
                  <a:schemeClr val="tx1"/>
                </a:solidFill>
              </a:rPr>
              <a:t>Poiketen autismikirjon häiriöistä kielenkehityksen erityisvaikeuteen kuuluu  </a:t>
            </a:r>
          </a:p>
          <a:p>
            <a:pPr>
              <a:buNone/>
            </a:pPr>
            <a:r>
              <a:rPr lang="fi-FI" dirty="0"/>
              <a:t> </a:t>
            </a:r>
            <a:r>
              <a:rPr lang="fi-FI" dirty="0" smtClean="0"/>
              <a:t>  </a:t>
            </a:r>
            <a:r>
              <a:rPr lang="fi-FI" dirty="0" smtClean="0">
                <a:solidFill>
                  <a:schemeClr val="tx1"/>
                </a:solidFill>
              </a:rPr>
              <a:t>normaalitasoinen pyrkimys sosiaaliseen vuorovaikutukseen. (ilmeet, eleet)</a:t>
            </a:r>
          </a:p>
          <a:p>
            <a:pPr>
              <a:buNone/>
            </a:pPr>
            <a:endParaRPr lang="fi-FI" dirty="0"/>
          </a:p>
          <a:p>
            <a:pPr>
              <a:buNone/>
            </a:pPr>
            <a:r>
              <a:rPr lang="fi-FI" dirty="0" smtClean="0">
                <a:solidFill>
                  <a:schemeClr val="tx1"/>
                </a:solidFill>
              </a:rPr>
              <a:t> - Kielenkehityksen erityisvaikeus on tärkeää havaita ajoissa, koska kielenkehitys on </a:t>
            </a:r>
          </a:p>
          <a:p>
            <a:pPr>
              <a:buNone/>
            </a:pPr>
            <a:r>
              <a:rPr lang="fi-FI" dirty="0" smtClean="0">
                <a:solidFill>
                  <a:schemeClr val="tx1"/>
                </a:solidFill>
              </a:rPr>
              <a:t>   yhteydessä mm. sosiaaliseen kehitykseen ja tiedollisten taitojen hankkimiseen.</a:t>
            </a:r>
          </a:p>
          <a:p>
            <a:endParaRPr lang="fi-FI" dirty="0" smtClean="0">
              <a:solidFill>
                <a:schemeClr val="tx1"/>
              </a:solidFill>
            </a:endParaRPr>
          </a:p>
          <a:p>
            <a:pPr>
              <a:buNone/>
            </a:pPr>
            <a:r>
              <a:rPr lang="fi-FI" dirty="0"/>
              <a:t> </a:t>
            </a:r>
            <a:r>
              <a:rPr lang="fi-FI" dirty="0" smtClean="0"/>
              <a:t>- </a:t>
            </a:r>
            <a:r>
              <a:rPr lang="fi-FI" dirty="0" smtClean="0">
                <a:solidFill>
                  <a:schemeClr val="tx1"/>
                </a:solidFill>
              </a:rPr>
              <a:t>Kouluiässä mm. tunne-elämän häiriöitä, käytöshäiriöitä, keskittymis- ja   </a:t>
            </a:r>
          </a:p>
          <a:p>
            <a:pPr>
              <a:buNone/>
            </a:pPr>
            <a:r>
              <a:rPr lang="fi-FI" dirty="0" smtClean="0">
                <a:solidFill>
                  <a:schemeClr val="tx1"/>
                </a:solidFill>
              </a:rPr>
              <a:t>   oppimisvaikeuksia, puutteellisia sosiaalisia taitoja ja vaikeuksia kaverisuhteissa.  </a:t>
            </a:r>
          </a:p>
          <a:p>
            <a:endParaRPr lang="fi-FI" dirty="0" smtClean="0">
              <a:solidFill>
                <a:schemeClr val="tx1"/>
              </a:solidFill>
            </a:endParaRPr>
          </a:p>
          <a:p>
            <a:pPr>
              <a:buNone/>
            </a:pPr>
            <a:r>
              <a:rPr lang="fi-FI" dirty="0"/>
              <a:t> </a:t>
            </a:r>
            <a:r>
              <a:rPr lang="fi-FI" dirty="0" smtClean="0"/>
              <a:t>- </a:t>
            </a:r>
            <a:r>
              <a:rPr lang="fi-FI" dirty="0" smtClean="0">
                <a:solidFill>
                  <a:schemeClr val="tx1"/>
                </a:solidFill>
              </a:rPr>
              <a:t>Todennäköisyys muille häiriöille ja vaikeuksille kasvaa, mikäli kielenkehityksen </a:t>
            </a:r>
          </a:p>
          <a:p>
            <a:pPr>
              <a:buNone/>
            </a:pPr>
            <a:r>
              <a:rPr lang="fi-FI" dirty="0"/>
              <a:t> </a:t>
            </a:r>
            <a:r>
              <a:rPr lang="fi-FI" dirty="0" smtClean="0"/>
              <a:t>  </a:t>
            </a:r>
            <a:r>
              <a:rPr lang="fi-FI" dirty="0" smtClean="0">
                <a:solidFill>
                  <a:schemeClr val="tx1"/>
                </a:solidFill>
              </a:rPr>
              <a:t>erityisvaikeuden toteaminen viivästyy, eikä lapsi saa tarvitsemaansa hoitoa ja        </a:t>
            </a:r>
          </a:p>
          <a:p>
            <a:pPr>
              <a:buNone/>
            </a:pPr>
            <a:r>
              <a:rPr lang="fi-FI" dirty="0" smtClean="0">
                <a:solidFill>
                  <a:schemeClr val="tx1"/>
                </a:solidFill>
              </a:rPr>
              <a:t>   kuntoutusta. </a:t>
            </a:r>
            <a:endParaRPr lang="fi-FI"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err="1" smtClean="0"/>
              <a:t>Tourette</a:t>
            </a:r>
            <a:endParaRPr lang="fi-FI" dirty="0"/>
          </a:p>
        </p:txBody>
      </p:sp>
      <p:sp>
        <p:nvSpPr>
          <p:cNvPr id="3" name="Sisällön paikkamerkki 2"/>
          <p:cNvSpPr>
            <a:spLocks noGrp="1"/>
          </p:cNvSpPr>
          <p:nvPr>
            <p:ph idx="1"/>
          </p:nvPr>
        </p:nvSpPr>
        <p:spPr/>
        <p:txBody>
          <a:bodyPr>
            <a:normAutofit/>
          </a:bodyPr>
          <a:lstStyle/>
          <a:p>
            <a:r>
              <a:rPr lang="fi-FI" sz="2000" dirty="0" err="1" smtClean="0"/>
              <a:t>Touretten</a:t>
            </a:r>
            <a:r>
              <a:rPr lang="fi-FI" sz="2000" dirty="0" smtClean="0"/>
              <a:t> oireyhtymään liittyvät </a:t>
            </a:r>
            <a:r>
              <a:rPr lang="fi-FI" sz="2000" b="1" dirty="0" smtClean="0"/>
              <a:t>toistuvat ja tahdosta riippumattomat liikkeet </a:t>
            </a:r>
            <a:r>
              <a:rPr lang="fi-FI" sz="2000" dirty="0" smtClean="0"/>
              <a:t>(motorinen </a:t>
            </a:r>
            <a:r>
              <a:rPr lang="fi-FI" sz="2000" dirty="0" err="1" smtClean="0"/>
              <a:t>tic</a:t>
            </a:r>
            <a:r>
              <a:rPr lang="fi-FI" sz="2000" dirty="0" smtClean="0"/>
              <a:t>) sekä </a:t>
            </a:r>
            <a:r>
              <a:rPr lang="fi-FI" sz="2000" b="1" dirty="0" smtClean="0"/>
              <a:t>hallitsemattomat äännähdykset </a:t>
            </a:r>
            <a:r>
              <a:rPr lang="fi-FI" sz="2000" dirty="0" smtClean="0"/>
              <a:t>(vokaalinen </a:t>
            </a:r>
            <a:r>
              <a:rPr lang="fi-FI" sz="2000" dirty="0" err="1" smtClean="0"/>
              <a:t>tic</a:t>
            </a:r>
            <a:r>
              <a:rPr lang="fi-FI" sz="2000" dirty="0" smtClean="0"/>
              <a:t>). Liikkeet voivat olla yksinkertaisia (esim. silmien räpyttelyä, niskan nykimistä tai taputtamista) tai hyvin monimuotoisia (esim. potkuliikkeitä tai monimutkaisia liikesarjoja). Äännähdykset voivat olla esim. rykimistä, murahteluja, niiskuttamista tai "rumien" sanojen toistamista.</a:t>
            </a:r>
          </a:p>
          <a:p>
            <a:pPr>
              <a:buNone/>
            </a:pPr>
            <a:endParaRPr lang="fi-FI" sz="2000" dirty="0" smtClean="0"/>
          </a:p>
          <a:p>
            <a:r>
              <a:rPr lang="fi-FI" sz="2000" dirty="0"/>
              <a:t>N</a:t>
            </a:r>
            <a:r>
              <a:rPr lang="fi-FI" sz="2000" dirty="0" smtClean="0"/>
              <a:t>oin 80 - 90 prosentilla lapsista ja nuorista, joilla on </a:t>
            </a:r>
            <a:r>
              <a:rPr lang="fi-FI" sz="2000" dirty="0" err="1" smtClean="0"/>
              <a:t>Tourette</a:t>
            </a:r>
            <a:r>
              <a:rPr lang="fi-FI" sz="2000" dirty="0" smtClean="0"/>
              <a:t>, on myös joku liitännäishäiriö, esim. ADHD tai pakko-oireinen häiriö.</a:t>
            </a:r>
          </a:p>
          <a:p>
            <a:pPr>
              <a:buNone/>
            </a:pPr>
            <a:endParaRPr lang="fi-FI" sz="2000" dirty="0"/>
          </a:p>
          <a:p>
            <a:r>
              <a:rPr lang="fi-FI" sz="2000" dirty="0" smtClean="0"/>
              <a:t>Sosiaalinen haitta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Autismikirjo</a:t>
            </a:r>
            <a:endParaRPr lang="fi-FI" dirty="0"/>
          </a:p>
        </p:txBody>
      </p:sp>
      <p:sp>
        <p:nvSpPr>
          <p:cNvPr id="3" name="Sisällön paikkamerkki 2"/>
          <p:cNvSpPr>
            <a:spLocks noGrp="1"/>
          </p:cNvSpPr>
          <p:nvPr>
            <p:ph idx="1"/>
          </p:nvPr>
        </p:nvSpPr>
        <p:spPr/>
        <p:txBody>
          <a:bodyPr>
            <a:normAutofit lnSpcReduction="10000"/>
          </a:bodyPr>
          <a:lstStyle/>
          <a:p>
            <a:r>
              <a:rPr lang="fi-FI" sz="1600" dirty="0" smtClean="0"/>
              <a:t>Autismikirjon häiriöihin kuuluvat lapsuusiän autismi, epätyypillinen autismi, </a:t>
            </a:r>
            <a:r>
              <a:rPr lang="fi-FI" sz="1600" dirty="0" err="1" smtClean="0"/>
              <a:t>Aspergerin</a:t>
            </a:r>
            <a:r>
              <a:rPr lang="fi-FI" sz="1600" dirty="0" smtClean="0"/>
              <a:t> oireyhtymä sekä tarkemmin määrittelemätön lapsuuden laaja-alainen kehityksen häiriö. </a:t>
            </a:r>
          </a:p>
          <a:p>
            <a:endParaRPr lang="fi-FI" sz="1600" dirty="0"/>
          </a:p>
          <a:p>
            <a:r>
              <a:rPr lang="fi-FI" sz="1600" dirty="0" smtClean="0"/>
              <a:t>Tyypillistä vaikeudet sosiaalisessa vuorovaikutuksessa ja viestinnässä.</a:t>
            </a:r>
          </a:p>
          <a:p>
            <a:endParaRPr lang="fi-FI" sz="1600" dirty="0"/>
          </a:p>
          <a:p>
            <a:r>
              <a:rPr lang="fi-FI" sz="1600" dirty="0"/>
              <a:t>P</a:t>
            </a:r>
            <a:r>
              <a:rPr lang="fi-FI" sz="1600" dirty="0" smtClean="0"/>
              <a:t>oikkeavaa toimintaa aivojen "tietoliikenteessä", eli hermosolujen ja hermosoluverkkojen välisissä yhteyksissä mm. sosiaalisten taitojen käsittelyyn osallistuvilla aivojen alueilla. </a:t>
            </a:r>
          </a:p>
          <a:p>
            <a:endParaRPr lang="fi-FI" sz="1600" dirty="0"/>
          </a:p>
          <a:p>
            <a:r>
              <a:rPr lang="fi-FI" sz="1600" dirty="0" smtClean="0"/>
              <a:t>Autismikirjon häiriöiden erityispiirteet säilyvät läpi elämän, mutta kuntoutuksella voidaan vaikuttaa suuresti elämänlaatuun ja toimintakykyyn.</a:t>
            </a:r>
          </a:p>
          <a:p>
            <a:pPr>
              <a:buNone/>
            </a:pPr>
            <a:endParaRPr lang="fi-FI" sz="1600" dirty="0"/>
          </a:p>
          <a:p>
            <a:r>
              <a:rPr lang="fi-FI" sz="1600" b="1" dirty="0" err="1" smtClean="0"/>
              <a:t>Aspergerin</a:t>
            </a:r>
            <a:r>
              <a:rPr lang="fi-FI" sz="1600" b="1" dirty="0" smtClean="0"/>
              <a:t> oireyhtymässä </a:t>
            </a:r>
            <a:r>
              <a:rPr lang="fi-FI" sz="1600" dirty="0" smtClean="0"/>
              <a:t>on myös vastavuoroisen sosiaalisen vuorovaikutuksen häiriöitä ja rajoittunutta ja toistavaa käytöstä. </a:t>
            </a:r>
          </a:p>
          <a:p>
            <a:r>
              <a:rPr lang="fi-FI" sz="1600" b="1" dirty="0" err="1" smtClean="0"/>
              <a:t>Aspergerin</a:t>
            </a:r>
            <a:r>
              <a:rPr lang="fi-FI" sz="1600" b="1" dirty="0" smtClean="0"/>
              <a:t> oireyhtymään </a:t>
            </a:r>
            <a:r>
              <a:rPr lang="fi-FI" sz="1600" dirty="0" smtClean="0"/>
              <a:t>liittyy useimmiten normaali älykkyystaso, ja joillakin voi olla yksittäisiä erityistaitoja. Oireyhtymään liittyy usein myös liikunnallista kömpelyyttä.</a:t>
            </a:r>
            <a:endParaRPr lang="fi-FI" sz="1600" dirty="0"/>
          </a:p>
          <a:p>
            <a:endParaRPr lang="fi-FI" sz="1600" dirty="0"/>
          </a:p>
          <a:p>
            <a:endParaRPr lang="fi-FI"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ADHD ja ADD</a:t>
            </a:r>
            <a:endParaRPr lang="fi-FI" dirty="0"/>
          </a:p>
        </p:txBody>
      </p:sp>
      <p:sp>
        <p:nvSpPr>
          <p:cNvPr id="3" name="Sisällön paikkamerkki 2"/>
          <p:cNvSpPr>
            <a:spLocks noGrp="1"/>
          </p:cNvSpPr>
          <p:nvPr>
            <p:ph idx="1"/>
          </p:nvPr>
        </p:nvSpPr>
        <p:spPr/>
        <p:txBody>
          <a:bodyPr>
            <a:normAutofit/>
          </a:bodyPr>
          <a:lstStyle/>
          <a:p>
            <a:r>
              <a:rPr lang="fi-FI" sz="1600" dirty="0" err="1" smtClean="0"/>
              <a:t>ADHD:lle</a:t>
            </a:r>
            <a:r>
              <a:rPr lang="fi-FI" sz="1600" dirty="0" smtClean="0"/>
              <a:t> tyypillisiä oireita ovat motorinen levottomuus, impulsiivisuus ja keskittymisvaikeudet. </a:t>
            </a:r>
            <a:r>
              <a:rPr lang="fi-FI" sz="1600" dirty="0" err="1" smtClean="0"/>
              <a:t>ADD:hen</a:t>
            </a:r>
            <a:r>
              <a:rPr lang="fi-FI" sz="1600" dirty="0" smtClean="0"/>
              <a:t> kuuluvat keskittymisvaikeudet ilman motorista levottomuutta ja impulsiivisuutta. Vaikeudet tulevat tyypillisesti esiin ennen viiden vuoden ikää, ja jatkuvat ainakin jossain määrin läpi elämän.</a:t>
            </a:r>
          </a:p>
          <a:p>
            <a:endParaRPr lang="fi-FI" sz="1600" dirty="0"/>
          </a:p>
          <a:p>
            <a:r>
              <a:rPr lang="fi-FI" sz="1600" dirty="0" smtClean="0"/>
              <a:t>Vääntelehtii tuolilla , liikkuu luokassa, on tapaturma-altis.</a:t>
            </a:r>
          </a:p>
          <a:p>
            <a:r>
              <a:rPr lang="fi-FI" sz="1600" dirty="0" smtClean="0"/>
              <a:t>Vaikea odottaa omaa vuoroa leikeissä, peleissä tai keskusteluissa tai kuunnella kysymystä tai toisen puheenvuoroa loppuun ennen kuin vastaa siihen.</a:t>
            </a:r>
          </a:p>
          <a:p>
            <a:r>
              <a:rPr lang="fi-FI" sz="1600" dirty="0" smtClean="0"/>
              <a:t>Vaikeus aloittaa tehtäviä ja saada tehdyksi niitä loppuun, hankaluuksia noudattaa annettuja ohjeita, vaikeus muistaa asioita ja pitää tavaroita tallessa. Haasteita ponnistelua vaativien tehtävien tekemisessä. Keskittymisvaikeudet voivat näkyä myös omaan maailmaan vetäytymisenä, "haaveilemisena". </a:t>
            </a:r>
            <a:endParaRPr lang="fi-FI"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äivänseisaus">
  <a:themeElements>
    <a:clrScheme name="Päivänseisaus">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äivänseisaus">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äivänseisaus">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TotalTime>
  <Words>474</Words>
  <Application>Microsoft Macintosh PowerPoint</Application>
  <PresentationFormat>Näytössä katseltava diaesitys (4:3)</PresentationFormat>
  <Paragraphs>48</Paragraphs>
  <Slides>4</Slides>
  <Notes>4</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vt:i4>
      </vt:variant>
    </vt:vector>
  </HeadingPairs>
  <TitlesOfParts>
    <vt:vector size="9" baseType="lpstr">
      <vt:lpstr>Calibri</vt:lpstr>
      <vt:lpstr>Gill Sans MT</vt:lpstr>
      <vt:lpstr>Verdana</vt:lpstr>
      <vt:lpstr>Wingdings 2</vt:lpstr>
      <vt:lpstr>Päivänseisaus</vt:lpstr>
      <vt:lpstr>Kielelliset erityisvaikeudet</vt:lpstr>
      <vt:lpstr>Tourette</vt:lpstr>
      <vt:lpstr>Autismikirjo</vt:lpstr>
      <vt:lpstr>ADHD ja ADD</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Kielelliset erityisvaikeudet</dc:title>
  <dc:creator>Maarit</dc:creator>
  <cp:lastModifiedBy>Minna Kultanen</cp:lastModifiedBy>
  <cp:revision>11</cp:revision>
  <dcterms:created xsi:type="dcterms:W3CDTF">2016-02-21T15:49:36Z</dcterms:created>
  <dcterms:modified xsi:type="dcterms:W3CDTF">2016-02-21T17:15:18Z</dcterms:modified>
</cp:coreProperties>
</file>