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Pad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381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5C2C3">
              <a:alpha val="63000"/>
            </a:srgbClr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2727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79E9E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6E4D7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E7E4D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4E1D9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CA99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>
              <a:alpha val="50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9AAA9"/>
              </a:solidFill>
              <a:prstDash val="solid"/>
              <a:miter lim="400000"/>
            </a:ln>
          </a:top>
          <a:bottom>
            <a:ln w="12700" cap="flat">
              <a:solidFill>
                <a:srgbClr val="A9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AA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6" d="100"/>
          <a:sy n="56" d="100"/>
        </p:scale>
        <p:origin x="2096" y="113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02-07T20:00:09.034" idx="1">
    <p:pos x="6083" y="4705"/>
    <p:text>Lomakkeet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159128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1596249"/>
            <a:ext cx="11054080" cy="3395698"/>
          </a:xfrm>
        </p:spPr>
        <p:txBody>
          <a:bodyPr anchor="b"/>
          <a:lstStyle>
            <a:lvl1pPr algn="ctr">
              <a:defRPr sz="8533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54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036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6561" y="519289"/>
            <a:ext cx="2804160" cy="82657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1" y="519289"/>
            <a:ext cx="8249920" cy="82657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7032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merki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>
            <a:lvl1pPr defTabSz="457200">
              <a:defRPr sz="72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pPr>
              <a:defRPr>
                <a:effectLst/>
              </a:defRPr>
            </a:pPr>
            <a:r>
              <a:t>Otsikkoteksti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</p:spPr>
        <p:txBody>
          <a:bodyPr/>
          <a:lstStyle>
            <a:lvl1pPr marL="571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  <a:lvl2pPr marL="11430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2pPr>
            <a:lvl3pPr marL="1714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3pPr>
            <a:lvl4pPr marL="22860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4pPr>
            <a:lvl5pPr marL="2857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6297011" y="9194800"/>
            <a:ext cx="409839" cy="454169"/>
          </a:xfrm>
          <a:prstGeom prst="rect">
            <a:avLst/>
          </a:prstGeom>
        </p:spPr>
        <p:txBody>
          <a:bodyPr/>
          <a:lstStyle>
            <a:lvl1pPr defTabSz="457200">
              <a:defRPr sz="18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088821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erki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 marL="571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  <a:lvl2pPr marL="11430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2pPr>
            <a:lvl3pPr marL="1714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3pPr>
            <a:lvl4pPr marL="22860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4pPr>
            <a:lvl5pPr marL="2857500" indent="-571500" defTabSz="457200">
              <a:buSzPct val="43000"/>
              <a:buBlip>
                <a:blip r:embed="rId3"/>
              </a:buBlip>
              <a:defRPr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27" name="Shape 127"/>
          <p:cNvSpPr>
            <a:spLocks noGrp="1"/>
          </p:cNvSpPr>
          <p:nvPr>
            <p:ph type="sldNum" sz="quarter" idx="2"/>
          </p:nvPr>
        </p:nvSpPr>
        <p:spPr>
          <a:xfrm>
            <a:off x="6297011" y="9194800"/>
            <a:ext cx="409839" cy="454169"/>
          </a:xfrm>
          <a:prstGeom prst="rect">
            <a:avLst/>
          </a:prstGeom>
        </p:spPr>
        <p:txBody>
          <a:bodyPr/>
          <a:lstStyle>
            <a:lvl1pPr defTabSz="457200">
              <a:defRPr sz="18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94585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inau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715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 defTabSz="457200">
              <a:spcBef>
                <a:spcPts val="0"/>
              </a:spcBef>
              <a:buSzTx/>
              <a:buNone/>
              <a:defRPr sz="24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– Johnny Appleseed</a:t>
            </a:r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4"/>
          </p:nvPr>
        </p:nvSpPr>
        <p:spPr>
          <a:xfrm>
            <a:off x="1270000" y="4518049"/>
            <a:ext cx="10464800" cy="71750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None/>
              <a:defRPr sz="38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”Kirjoita lainaus tähän.”</a:t>
            </a:r>
          </a:p>
        </p:txBody>
      </p:sp>
      <p:sp>
        <p:nvSpPr>
          <p:cNvPr id="136" name="Shape 136"/>
          <p:cNvSpPr>
            <a:spLocks noGrp="1"/>
          </p:cNvSpPr>
          <p:nvPr>
            <p:ph type="sldNum" sz="quarter" idx="2"/>
          </p:nvPr>
        </p:nvSpPr>
        <p:spPr>
          <a:xfrm>
            <a:off x="6297011" y="9194800"/>
            <a:ext cx="409839" cy="454169"/>
          </a:xfrm>
          <a:prstGeom prst="rect">
            <a:avLst/>
          </a:prstGeom>
        </p:spPr>
        <p:txBody>
          <a:bodyPr/>
          <a:lstStyle>
            <a:lvl1pPr defTabSz="457200">
              <a:defRPr sz="1800">
                <a:solidFill>
                  <a:srgbClr val="FFFFFF"/>
                </a:solidFill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010592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65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307" y="2431629"/>
            <a:ext cx="11216640" cy="4057226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307" y="6527239"/>
            <a:ext cx="11216640" cy="2133599"/>
          </a:xfrm>
        </p:spPr>
        <p:txBody>
          <a:bodyPr/>
          <a:lstStyle>
            <a:lvl1pPr marL="0" indent="0">
              <a:buNone/>
              <a:defRPr sz="3413">
                <a:solidFill>
                  <a:schemeClr val="tx1"/>
                </a:solidFill>
              </a:defRPr>
            </a:lvl1pPr>
            <a:lvl2pPr marL="6502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460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0" y="2596444"/>
            <a:ext cx="5527040" cy="618857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3680" y="2596444"/>
            <a:ext cx="5527040" cy="618857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473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519291"/>
            <a:ext cx="11216640" cy="188524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775" y="2390987"/>
            <a:ext cx="5501639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775" y="3562773"/>
            <a:ext cx="5501639" cy="524030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681" y="2390987"/>
            <a:ext cx="5528734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681" y="3562773"/>
            <a:ext cx="5528734" cy="524030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502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01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110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734" y="1404340"/>
            <a:ext cx="6583680" cy="6931378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474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28734" y="1404340"/>
            <a:ext cx="6583680" cy="6931378"/>
          </a:xfrm>
        </p:spPr>
        <p:txBody>
          <a:bodyPr anchor="t"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98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4080" y="519291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CF3E-9FE5-754C-8EAD-8FCB786D8D5C}" type="datetimeFigureOut">
              <a:rPr lang="fi-FI" smtClean="0"/>
              <a:t>22.2.2016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0" y="9040144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641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</p:sldLayoutIdLst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62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/>
          </p:cNvSpPr>
          <p:nvPr>
            <p:ph type="ctrTitle"/>
          </p:nvPr>
        </p:nvSpPr>
        <p:spPr>
          <a:xfrm>
            <a:off x="787400" y="38641"/>
            <a:ext cx="11430000" cy="3810001"/>
          </a:xfrm>
          <a:prstGeom prst="rect">
            <a:avLst/>
          </a:prstGeom>
        </p:spPr>
        <p:txBody>
          <a:bodyPr/>
          <a:lstStyle/>
          <a:p>
            <a:r>
              <a:rPr dirty="0"/>
              <a:t>Haastavat lapset</a:t>
            </a:r>
          </a:p>
          <a:p>
            <a:pPr>
              <a:defRPr sz="4000">
                <a:solidFill>
                  <a:srgbClr val="5E5E5E"/>
                </a:solidFill>
                <a:effectLst/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dirty="0"/>
              <a:t>Neuropsykiatrinen </a:t>
            </a:r>
            <a:r>
              <a:rPr dirty="0" smtClean="0"/>
              <a:t>näkökulma</a:t>
            </a:r>
            <a:r>
              <a:rPr lang="fi-FI" dirty="0" smtClean="0"/>
              <a:t>, 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välineitä arjen kohtaamisiin</a:t>
            </a:r>
            <a:endParaRPr dirty="0"/>
          </a:p>
        </p:txBody>
      </p:sp>
      <p:sp>
        <p:nvSpPr>
          <p:cNvPr id="146" name="Shape 146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defTabSz="432308">
              <a:defRPr sz="2960"/>
            </a:pPr>
            <a:r>
              <a:rPr dirty="0"/>
              <a:t>Forssa  25.2.2016</a:t>
            </a:r>
          </a:p>
          <a:p>
            <a:pPr defTabSz="432308">
              <a:defRPr sz="2960"/>
            </a:pPr>
            <a:r>
              <a:rPr dirty="0"/>
              <a:t>Maarit Kara</a:t>
            </a:r>
          </a:p>
          <a:p>
            <a:pPr defTabSz="432308">
              <a:defRPr sz="2960"/>
            </a:pPr>
            <a:r>
              <a:rPr dirty="0"/>
              <a:t>ft, ELO, Neuropsykiatrinen </a:t>
            </a:r>
            <a:r>
              <a:rPr dirty="0" smtClean="0"/>
              <a:t>valmentaja</a:t>
            </a:r>
            <a:endParaRPr lang="fi-FI" dirty="0"/>
          </a:p>
          <a:p>
            <a:pPr defTabSz="432308">
              <a:defRPr sz="2960"/>
            </a:pPr>
            <a:r>
              <a:rPr lang="fi-FI" dirty="0" smtClean="0"/>
              <a:t>Minna Kultanen</a:t>
            </a:r>
          </a:p>
          <a:p>
            <a:pPr defTabSz="432308">
              <a:defRPr sz="2960"/>
            </a:pPr>
            <a:r>
              <a:rPr lang="fi-FI" dirty="0" smtClean="0"/>
              <a:t>Km, ELO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Aistitiedon säätelyn häiriöt</a:t>
            </a:r>
          </a:p>
        </p:txBody>
      </p:sp>
      <p:sp>
        <p:nvSpPr>
          <p:cNvPr id="172" name="Shape 17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68630" indent="-468630" defTabSz="374904">
              <a:spcBef>
                <a:spcPts val="2900"/>
              </a:spcBef>
              <a:buBlip>
                <a:blip r:embed="rId2"/>
              </a:buBlip>
              <a:defRPr sz="2952"/>
            </a:pPr>
            <a:r>
              <a:rPr dirty="0">
                <a:solidFill>
                  <a:schemeClr val="tx1"/>
                </a:solidFill>
              </a:rPr>
              <a:t>Aistimuksia reagoidaan poikkeavalla tavalla: </a:t>
            </a:r>
            <a:r>
              <a:rPr u="sng" dirty="0">
                <a:solidFill>
                  <a:schemeClr val="tx1"/>
                </a:solidFill>
              </a:rPr>
              <a:t>aistiyliherkkyys</a:t>
            </a:r>
            <a:r>
              <a:rPr dirty="0">
                <a:solidFill>
                  <a:schemeClr val="tx1"/>
                </a:solidFill>
              </a:rPr>
              <a:t>, </a:t>
            </a:r>
            <a:r>
              <a:rPr u="sng" dirty="0">
                <a:solidFill>
                  <a:schemeClr val="tx1"/>
                </a:solidFill>
              </a:rPr>
              <a:t>aistialiherkkyys</a:t>
            </a:r>
            <a:r>
              <a:rPr dirty="0">
                <a:solidFill>
                  <a:schemeClr val="tx1"/>
                </a:solidFill>
              </a:rPr>
              <a:t> ja </a:t>
            </a:r>
            <a:r>
              <a:rPr u="sng" dirty="0">
                <a:solidFill>
                  <a:schemeClr val="tx1"/>
                </a:solidFill>
              </a:rPr>
              <a:t>aistimushakuisuus</a:t>
            </a:r>
          </a:p>
          <a:p>
            <a:pPr marL="468630" indent="-468630" defTabSz="374904">
              <a:spcBef>
                <a:spcPts val="2900"/>
              </a:spcBef>
              <a:buBlip>
                <a:blip r:embed="rId2"/>
              </a:buBlip>
              <a:defRPr sz="2952"/>
            </a:pPr>
            <a:r>
              <a:rPr dirty="0">
                <a:solidFill>
                  <a:schemeClr val="tx1"/>
                </a:solidFill>
              </a:rPr>
              <a:t>AISTIYLIHERKKÄ reagoi aistimuksia tavallista voimakkaammin, pidempään tai nopeammin. Aistimusta on vaikea sietää, saattaa kokea tavanomaiset aistimukset sietämättömän epämiellyttäviksi➡️aggressiivinen käyttäytyminen.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r>
              <a:rPr dirty="0">
                <a:solidFill>
                  <a:schemeClr val="tx1"/>
                </a:solidFill>
              </a:rPr>
              <a:t>AISTIALIHERKKÄ reagoi aistiärsykkeisiin liian heikosti tai hitaasti. Tarvitsee tavallista voimakkaampia ärsykkeitä reagoidakseen asianmukaisesti ja pysyäkseen vuorovaikutuksessa. Voi vaikuttaa passiiviselta ja omiin maailmoihinsa vetäytyneeltä.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r>
              <a:rPr dirty="0">
                <a:solidFill>
                  <a:schemeClr val="tx1"/>
                </a:solidFill>
              </a:rPr>
              <a:t>AISTIMUSHAKUINEN hakee erityisen voimakkaita ja pitkäkestoisia aistimuksia. Esim. Jatkuva liikkeessä oleminen, pyöriminen, keinuminen, esineiden suuhun vieminen, ahtaisiin paikkoihin hakeutuminen. Äärikokemusten etsiminen voi aiheuttaa riskitilanteita. (lähde: Anita Puustjärvi, luennot 12/2014)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Tulistuvat lapset</a:t>
            </a:r>
          </a:p>
        </p:txBody>
      </p:sp>
      <p:sp>
        <p:nvSpPr>
          <p:cNvPr id="179" name="Shape 179"/>
          <p:cNvSpPr>
            <a:spLocks noGrp="1"/>
          </p:cNvSpPr>
          <p:nvPr>
            <p:ph type="body" idx="1"/>
          </p:nvPr>
        </p:nvSpPr>
        <p:spPr>
          <a:xfrm>
            <a:off x="1469422" y="1515796"/>
            <a:ext cx="10464801" cy="6131576"/>
          </a:xfrm>
          <a:prstGeom prst="rect">
            <a:avLst/>
          </a:prstGeom>
        </p:spPr>
        <p:txBody>
          <a:bodyPr/>
          <a:lstStyle/>
          <a:p>
            <a:pPr marL="542925" indent="-542925" defTabSz="434340">
              <a:spcBef>
                <a:spcPts val="3400"/>
              </a:spcBef>
              <a:buBlip>
                <a:blip r:embed="rId2"/>
              </a:buBlip>
              <a:defRPr sz="3420"/>
            </a:pPr>
            <a:endParaRPr dirty="0">
              <a:solidFill>
                <a:schemeClr val="tx1"/>
              </a:solidFill>
            </a:endParaRPr>
          </a:p>
          <a:p>
            <a:pPr marL="542925" indent="-542925" defTabSz="434340">
              <a:spcBef>
                <a:spcPts val="3400"/>
              </a:spcBef>
              <a:buBlip>
                <a:blip r:embed="rId2"/>
              </a:buBlip>
              <a:defRPr sz="3420"/>
            </a:pPr>
            <a:r>
              <a:rPr dirty="0">
                <a:solidFill>
                  <a:schemeClr val="tx1"/>
                </a:solidFill>
              </a:rPr>
              <a:t>Raivokohtaus on seurauksena silloin, kun kognitiiviset vaatimukset ylittävät henkilön kyvyn reagoida joustavasti.</a:t>
            </a:r>
          </a:p>
          <a:p>
            <a:pPr marL="542925" indent="-542925" defTabSz="434340">
              <a:spcBef>
                <a:spcPts val="3400"/>
              </a:spcBef>
              <a:buBlip>
                <a:blip r:embed="rId2"/>
              </a:buBlip>
              <a:defRPr sz="3420"/>
            </a:pPr>
            <a:r>
              <a:rPr dirty="0">
                <a:solidFill>
                  <a:schemeClr val="tx1"/>
                </a:solidFill>
              </a:rPr>
              <a:t>Viivästynyt ajattelutaidon kehitys ➡️ajattelun joustamattomuus➡️ongelmat vuorovaikutustilanteissa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body" sz="quarter" idx="13"/>
          </p:nvPr>
        </p:nvSpPr>
        <p:spPr>
          <a:xfrm>
            <a:off x="1270000" y="3801724"/>
            <a:ext cx="10464800" cy="208672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7200"/>
            </a:lvl1pPr>
          </a:lstStyle>
          <a:p>
            <a:r>
              <a:rPr dirty="0">
                <a:solidFill>
                  <a:schemeClr val="tx1"/>
                </a:solidFill>
              </a:rPr>
              <a:t>”Kiitä usein, vahvista hyvää."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ctrTitle"/>
          </p:nvPr>
        </p:nvSpPr>
        <p:spPr>
          <a:xfrm>
            <a:off x="986822" y="628586"/>
            <a:ext cx="11430001" cy="8220305"/>
          </a:xfrm>
          <a:prstGeom prst="rect">
            <a:avLst/>
          </a:prstGeom>
        </p:spPr>
        <p:txBody>
          <a:bodyPr/>
          <a:lstStyle/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r>
              <a:t>- "Mikään diagnoosi ei oikeuta huonoon käytökseen"</a:t>
            </a:r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endParaRPr/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r>
              <a:t>-Tehokkaiden tukitoimien löytämiseksi on selvitettävä, mistä lapsen haastava käyttäytyminen voisi johtua. (havainnointi, seuranta, lomakkeet</a:t>
            </a:r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endParaRPr/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r>
              <a:t>- Lapset toimisivat oikein, jos he vain osaisivat.</a:t>
            </a:r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endParaRPr/>
          </a:p>
          <a:p>
            <a:pPr algn="l" defTabSz="321310">
              <a:defRPr sz="4290">
                <a:effectLst>
                  <a:outerShdw blurRad="34925" dist="6985" dir="5400000" rotWithShape="0">
                    <a:srgbClr val="000000">
                      <a:alpha val="30000"/>
                    </a:srgbClr>
                  </a:outerShdw>
                </a:effectLst>
              </a:defRPr>
            </a:pPr>
            <a:r>
              <a:t>- Hoivaavia kokemuksia saanut lapsi ottaa myös herkemmin vastaan kasvattajan asettamat rajat omalle käyttäytymiselleen ja tunteiden ilmaisulleen.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Neuropsykiatrinen häiriö</a:t>
            </a:r>
          </a:p>
        </p:txBody>
      </p:sp>
      <p:sp>
        <p:nvSpPr>
          <p:cNvPr id="151" name="Shape 1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85775" indent="-485775" defTabSz="388620">
              <a:spcBef>
                <a:spcPts val="3000"/>
              </a:spcBef>
              <a:buBlip>
                <a:blip r:embed="rId2"/>
              </a:buBlip>
              <a:defRPr sz="3060"/>
            </a:pPr>
            <a:r>
              <a:rPr dirty="0">
                <a:solidFill>
                  <a:schemeClr val="tx1"/>
                </a:solidFill>
              </a:rPr>
              <a:t>Aivotoiminnan poikkeavuus, joka heijastuu tapaan hahmottaa maailmaa ja toimia siinä</a:t>
            </a:r>
          </a:p>
          <a:p>
            <a:pPr marL="485775" indent="-485775" defTabSz="388620">
              <a:spcBef>
                <a:spcPts val="3000"/>
              </a:spcBef>
              <a:buBlip>
                <a:blip r:embed="rId2"/>
              </a:buBlip>
              <a:defRPr sz="3060"/>
            </a:pPr>
            <a:r>
              <a:rPr dirty="0">
                <a:solidFill>
                  <a:schemeClr val="tx1"/>
                </a:solidFill>
              </a:rPr>
              <a:t>Neurologinen ongelma, johon liittyy tai josta johtuu ongelmallista käytöstä tai psyykkisiä oireita</a:t>
            </a:r>
          </a:p>
          <a:p>
            <a:pPr marL="485775" indent="-485775" defTabSz="388620">
              <a:spcBef>
                <a:spcPts val="3000"/>
              </a:spcBef>
              <a:buBlip>
                <a:blip r:embed="rId2"/>
              </a:buBlip>
              <a:defRPr sz="3060"/>
            </a:pPr>
            <a:r>
              <a:rPr dirty="0">
                <a:solidFill>
                  <a:schemeClr val="tx1"/>
                </a:solidFill>
              </a:rPr>
              <a:t>Olennainen on aivojen toiminnallinen ja rakeenteellinen poikkeavuus (lähde: Anita Puustjärvi 2010)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33756">
              <a:defRPr sz="5256"/>
            </a:lvl1pPr>
          </a:lstStyle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Yleisimpiä  neuropsykiatrisia haasteita</a:t>
            </a:r>
          </a:p>
        </p:txBody>
      </p:sp>
      <p:sp useBgFill="1">
        <p:nvSpPr>
          <p:cNvPr id="154" name="Shape 154"/>
          <p:cNvSpPr>
            <a:spLocks noGrp="1"/>
          </p:cNvSpPr>
          <p:nvPr>
            <p:ph type="body" idx="1"/>
          </p:nvPr>
        </p:nvSpPr>
        <p:spPr>
          <a:xfrm>
            <a:off x="1270000" y="3134074"/>
            <a:ext cx="10464800" cy="5230260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Kielen kehityksen erityisvaikeus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Touretten oireyhtymä 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ADHD ja ADD 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Autismikirjo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/>
          </p:cNvSpPr>
          <p:nvPr>
            <p:ph type="title"/>
          </p:nvPr>
        </p:nvSpPr>
        <p:spPr>
          <a:xfrm>
            <a:off x="1125332" y="203200"/>
            <a:ext cx="10464801" cy="2540000"/>
          </a:xfrm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Tukitoimia...</a:t>
            </a:r>
          </a:p>
        </p:txBody>
      </p:sp>
      <p:sp>
        <p:nvSpPr>
          <p:cNvPr id="157" name="Shape 157"/>
          <p:cNvSpPr>
            <a:spLocks noGrp="1"/>
          </p:cNvSpPr>
          <p:nvPr>
            <p:ph type="body" idx="1"/>
          </p:nvPr>
        </p:nvSpPr>
        <p:spPr>
          <a:xfrm>
            <a:off x="1102490" y="1543962"/>
            <a:ext cx="10510485" cy="6440894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endParaRPr dirty="0"/>
          </a:p>
          <a:p>
            <a:pPr>
              <a:buBlip>
                <a:blip r:embed="rId2"/>
              </a:buBlip>
            </a:pPr>
            <a:r>
              <a:rPr u="sng" dirty="0">
                <a:solidFill>
                  <a:schemeClr val="tx1"/>
                </a:solidFill>
              </a:rPr>
              <a:t>Tukitoimet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u="sng" dirty="0">
                <a:solidFill>
                  <a:schemeClr val="tx1"/>
                </a:solidFill>
              </a:rPr>
              <a:t>oppimisympäristössä</a:t>
            </a:r>
            <a:r>
              <a:rPr dirty="0">
                <a:solidFill>
                  <a:schemeClr val="tx1"/>
                </a:solidFill>
              </a:rPr>
              <a:t> mm. erilaiset opetusjärjestelyt, ympäristön muokkaus- ei liikaa ärsykkeitä, struktuurit, ennakoitavuus, rutiinit, istumapaikka, rauhallinen työskentelytila, välitön palaute.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/>
              <a:t>...</a:t>
            </a:r>
            <a:r>
              <a:rPr dirty="0">
                <a:solidFill>
                  <a:schemeClr val="tx1"/>
                </a:solidFill>
              </a:rPr>
              <a:t>tukitoimia</a:t>
            </a:r>
          </a:p>
        </p:txBody>
      </p:sp>
      <p:sp>
        <p:nvSpPr>
          <p:cNvPr id="160" name="Shape 160"/>
          <p:cNvSpPr>
            <a:spLocks noGrp="1"/>
          </p:cNvSpPr>
          <p:nvPr>
            <p:ph type="body" idx="1"/>
          </p:nvPr>
        </p:nvSpPr>
        <p:spPr>
          <a:xfrm>
            <a:off x="1243342" y="2767572"/>
            <a:ext cx="10384281" cy="5696232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rPr u="sng" dirty="0">
                <a:solidFill>
                  <a:schemeClr val="tx1"/>
                </a:solidFill>
              </a:rPr>
              <a:t>Toiminnanohjauksen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u="sng" dirty="0">
                <a:solidFill>
                  <a:schemeClr val="tx1"/>
                </a:solidFill>
              </a:rPr>
              <a:t>tukeminen</a:t>
            </a:r>
            <a:r>
              <a:rPr dirty="0">
                <a:solidFill>
                  <a:schemeClr val="tx1"/>
                </a:solidFill>
              </a:rPr>
              <a:t>, ohjaava opetuskeskustelu, " kuivaharjoittelu" esim. Miten uimahallissa toimitaan, kuvalliset/kirjalliset ohjeet työmuistin tukena, ääneen ajattelu työskentelyn apuna, pilko tehtävät pieniin osiin, lyhyet ohjeet, oppimateriaalin selkeys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Lisää tukemisen muotoja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Sosiaaliset tarinat haastavien tilanteiden jälkeen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Tarinallisuus. Ongelman/ diagnoosin ulkoistaminen. ( esim. Herra T.)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Rentoutuminen, Mindfulness</a:t>
            </a:r>
          </a:p>
          <a:p>
            <a:pPr>
              <a:buBlip>
                <a:blip r:embed="rId2"/>
              </a:buBlip>
            </a:pPr>
            <a:r>
              <a:rPr dirty="0">
                <a:solidFill>
                  <a:schemeClr val="tx1"/>
                </a:solidFill>
              </a:rPr>
              <a:t>Vaihtoehtoiset välitunnit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"Juuttumista" helpottamaan</a:t>
            </a:r>
          </a:p>
        </p:txBody>
      </p:sp>
      <p:sp>
        <p:nvSpPr>
          <p:cNvPr id="166" name="Shape 16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91490" indent="-491490" defTabSz="393192">
              <a:spcBef>
                <a:spcPts val="3000"/>
              </a:spcBef>
              <a:buBlip>
                <a:blip r:embed="rId2"/>
              </a:buBlip>
              <a:defRPr sz="3096"/>
            </a:pPr>
            <a:r>
              <a:rPr dirty="0">
                <a:solidFill>
                  <a:schemeClr val="tx1"/>
                </a:solidFill>
              </a:rPr>
              <a:t>Ongelman tunnistaminen ja ymmärtäminen</a:t>
            </a:r>
          </a:p>
          <a:p>
            <a:pPr marL="491490" indent="-491490" defTabSz="393192">
              <a:spcBef>
                <a:spcPts val="3000"/>
              </a:spcBef>
              <a:buBlip>
                <a:blip r:embed="rId2"/>
              </a:buBlip>
              <a:defRPr sz="3096"/>
            </a:pPr>
            <a:r>
              <a:rPr dirty="0">
                <a:solidFill>
                  <a:schemeClr val="tx1"/>
                </a:solidFill>
              </a:rPr>
              <a:t>Tilanteiden läpikäynti etukäteen</a:t>
            </a:r>
          </a:p>
          <a:p>
            <a:pPr marL="491490" indent="-491490" defTabSz="393192">
              <a:spcBef>
                <a:spcPts val="3000"/>
              </a:spcBef>
              <a:buBlip>
                <a:blip r:embed="rId2"/>
              </a:buBlip>
              <a:defRPr sz="3096"/>
            </a:pPr>
            <a:r>
              <a:rPr dirty="0">
                <a:solidFill>
                  <a:schemeClr val="tx1"/>
                </a:solidFill>
              </a:rPr>
              <a:t>Visualisointi ( kuvakortit ohjaamassa toimintaa)</a:t>
            </a:r>
          </a:p>
          <a:p>
            <a:pPr marL="491490" indent="-491490" defTabSz="393192">
              <a:spcBef>
                <a:spcPts val="3000"/>
              </a:spcBef>
              <a:buBlip>
                <a:blip r:embed="rId2"/>
              </a:buBlip>
              <a:defRPr sz="3096"/>
            </a:pPr>
            <a:r>
              <a:rPr dirty="0">
                <a:solidFill>
                  <a:schemeClr val="tx1"/>
                </a:solidFill>
              </a:rPr>
              <a:t>Time timer ( ajankulun visualisointi)</a:t>
            </a:r>
          </a:p>
          <a:p>
            <a:pPr marL="491490" indent="-491490" defTabSz="393192">
              <a:spcBef>
                <a:spcPts val="3000"/>
              </a:spcBef>
              <a:buBlip>
                <a:blip r:embed="rId2"/>
              </a:buBlip>
              <a:defRPr sz="3096"/>
            </a:pPr>
            <a:r>
              <a:rPr dirty="0">
                <a:solidFill>
                  <a:schemeClr val="tx1"/>
                </a:solidFill>
              </a:rPr>
              <a:t>Hyväksyvä ilmapiiri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r>
              <a:rPr dirty="0">
                <a:solidFill>
                  <a:schemeClr val="tx1"/>
                </a:solidFill>
              </a:rPr>
              <a:t>Palaute</a:t>
            </a:r>
          </a:p>
        </p:txBody>
      </p:sp>
      <p:sp>
        <p:nvSpPr>
          <p:cNvPr id="169" name="Shape 169"/>
          <p:cNvSpPr>
            <a:spLocks noGrp="1"/>
          </p:cNvSpPr>
          <p:nvPr>
            <p:ph type="body" idx="1"/>
          </p:nvPr>
        </p:nvSpPr>
        <p:spPr>
          <a:xfrm>
            <a:off x="1270000" y="2380283"/>
            <a:ext cx="10464800" cy="6760684"/>
          </a:xfrm>
          <a:prstGeom prst="rect">
            <a:avLst/>
          </a:prstGeom>
        </p:spPr>
        <p:txBody>
          <a:bodyPr/>
          <a:lstStyle/>
          <a:p>
            <a:pPr marL="548640" indent="-548640" defTabSz="438911">
              <a:spcBef>
                <a:spcPts val="3400"/>
              </a:spcBef>
              <a:defRPr sz="3455"/>
            </a:pPr>
            <a:r>
              <a:rPr dirty="0" smtClean="0">
                <a:solidFill>
                  <a:schemeClr val="tx1"/>
                </a:solidFill>
              </a:rPr>
              <a:t>TA</a:t>
            </a:r>
            <a:r>
              <a:rPr lang="fi-FI" dirty="0" err="1">
                <a:solidFill>
                  <a:schemeClr val="tx1"/>
                </a:solidFill>
              </a:rPr>
              <a:t>Nepsy</a:t>
            </a:r>
            <a:r>
              <a:rPr lang="fi-FI" dirty="0">
                <a:solidFill>
                  <a:schemeClr val="tx1"/>
                </a:solidFill>
              </a:rPr>
              <a:t>- lapsi tarvitsee tuekseen myönteistä huomiota asioissa, joissa </a:t>
            </a:r>
            <a:r>
              <a:rPr lang="fi-FI" dirty="0" err="1">
                <a:solidFill>
                  <a:schemeClr val="tx1"/>
                </a:solidFill>
              </a:rPr>
              <a:t>samanikäiset</a:t>
            </a:r>
            <a:r>
              <a:rPr lang="fi-FI" dirty="0">
                <a:solidFill>
                  <a:schemeClr val="tx1"/>
                </a:solidFill>
              </a:rPr>
              <a:t> lapset eivät sitä enää tarvitse.</a:t>
            </a:r>
          </a:p>
          <a:p>
            <a:pPr marL="548640" indent="-548640" defTabSz="438911">
              <a:spcBef>
                <a:spcPts val="3400"/>
              </a:spcBef>
              <a:defRPr sz="3455"/>
            </a:pPr>
            <a:r>
              <a:rPr lang="fi-FI" dirty="0">
                <a:solidFill>
                  <a:schemeClr val="tx1"/>
                </a:solidFill>
              </a:rPr>
              <a:t>Ympäristöstä tuleva palaute merkittävää käyttäytymisen säätelyssä.</a:t>
            </a:r>
          </a:p>
          <a:p>
            <a:pPr marL="548640" indent="-548640" defTabSz="438911">
              <a:spcBef>
                <a:spcPts val="3400"/>
              </a:spcBef>
              <a:buBlip>
                <a:blip r:embed="rId2"/>
              </a:buBlip>
              <a:defRPr sz="3455"/>
            </a:pPr>
            <a:r>
              <a:rPr dirty="0" smtClean="0">
                <a:solidFill>
                  <a:schemeClr val="tx1"/>
                </a:solidFill>
              </a:rPr>
              <a:t>VOITTEENA </a:t>
            </a:r>
            <a:r>
              <a:rPr dirty="0">
                <a:solidFill>
                  <a:schemeClr val="tx1"/>
                </a:solidFill>
              </a:rPr>
              <a:t>muuttaa ulkoinen motivaatio sisäiseksi--- pienin askelin</a:t>
            </a:r>
          </a:p>
        </p:txBody>
      </p:sp>
    </p:spTree>
  </p:cSld>
  <p:clrMapOvr>
    <a:masterClrMapping/>
  </p:clrMapOvr>
  <p:transition spd="slow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Harmony">
  <a:themeElements>
    <a:clrScheme name="Harmony">
      <a:dk1>
        <a:srgbClr val="000000"/>
      </a:dk1>
      <a:lt1>
        <a:srgbClr val="FFFFFF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422</Words>
  <Application>Microsoft Macintosh PowerPoint</Application>
  <PresentationFormat>Mukautettu</PresentationFormat>
  <Paragraphs>53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Calibri</vt:lpstr>
      <vt:lpstr>Calibri Light</vt:lpstr>
      <vt:lpstr>Chalkduster</vt:lpstr>
      <vt:lpstr>Helvetica Neue</vt:lpstr>
      <vt:lpstr>Hoefler Text</vt:lpstr>
      <vt:lpstr>Arial</vt:lpstr>
      <vt:lpstr>Office Theme</vt:lpstr>
      <vt:lpstr>Haastavat lapset Neuropsykiatrinen näkökulma,  välineitä arjen kohtaamisiin</vt:lpstr>
      <vt:lpstr>- "Mikään diagnoosi ei oikeuta huonoon käytökseen"  -Tehokkaiden tukitoimien löytämiseksi on selvitettävä, mistä lapsen haastava käyttäytyminen voisi johtua. (havainnointi, seuranta, lomakkeet  - Lapset toimisivat oikein, jos he vain osaisivat.  - Hoivaavia kokemuksia saanut lapsi ottaa myös herkemmin vastaan kasvattajan asettamat rajat omalle käyttäytymiselleen ja tunteiden ilmaisulleen.</vt:lpstr>
      <vt:lpstr>Neuropsykiatrinen häiriö</vt:lpstr>
      <vt:lpstr>Yleisimpiä  neuropsykiatrisia haasteita</vt:lpstr>
      <vt:lpstr>Tukitoimia...</vt:lpstr>
      <vt:lpstr>...tukitoimia</vt:lpstr>
      <vt:lpstr>Lisää tukemisen muotoja</vt:lpstr>
      <vt:lpstr>"Juuttumista" helpottamaan</vt:lpstr>
      <vt:lpstr>Palaute</vt:lpstr>
      <vt:lpstr>Aistitiedon säätelyn häiriöt</vt:lpstr>
      <vt:lpstr>PowerPoint-esitys</vt:lpstr>
      <vt:lpstr>PowerPoint-esitys</vt:lpstr>
      <vt:lpstr>Tulistuvat lapset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Haastavat lapset Neuropsykiatrinen näkökulma</dc:title>
  <dc:creator>Minna Kultanen</dc:creator>
  <cp:lastModifiedBy>Minna Kultanen</cp:lastModifiedBy>
  <cp:revision>3</cp:revision>
  <cp:lastPrinted>2016-02-22T21:01:20Z</cp:lastPrinted>
  <dcterms:modified xsi:type="dcterms:W3CDTF">2016-02-22T21:06:10Z</dcterms:modified>
</cp:coreProperties>
</file>