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7" r:id="rId3"/>
    <p:sldId id="258" r:id="rId4"/>
    <p:sldId id="259" r:id="rId5"/>
    <p:sldId id="260" r:id="rId6"/>
    <p:sldId id="266" r:id="rId7"/>
    <p:sldId id="261" r:id="rId8"/>
    <p:sldId id="264" r:id="rId9"/>
    <p:sldId id="263" r:id="rId10"/>
    <p:sldId id="262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4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73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473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5734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61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77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6030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007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5898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950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7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794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88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7899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162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994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01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8149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5BAF362-5FC8-4E8F-97FC-E3206DE5E75A}" type="datetimeFigureOut">
              <a:rPr lang="fi-FI" smtClean="0"/>
              <a:t>7.6.2018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3660B-1BC8-49F4-9E20-A869F76E31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0139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lousverkko.fi/mika-on-tase-ja-mita-se-kertoo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Q_NC1yrWq0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kmFC5kmYOa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Yrittäjyys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Ja kilpailumallit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26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Yrityksen talouden mittarit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Liikevaihto kertoo yrityksen tulot</a:t>
            </a:r>
          </a:p>
          <a:p>
            <a:r>
              <a:rPr lang="fi-FI" dirty="0" smtClean="0"/>
              <a:t>Tilikauden tulos: kertoo kannattavuudesta (liikevaihto – menot), vuosittain tilinpäätös</a:t>
            </a:r>
          </a:p>
          <a:p>
            <a:r>
              <a:rPr lang="fi-FI" dirty="0" smtClean="0"/>
              <a:t>Maksuvalmius eli likviditeetti: kuinka yritys selviää jokapäiväisistä menoista</a:t>
            </a:r>
          </a:p>
          <a:p>
            <a:r>
              <a:rPr lang="fi-FI" dirty="0" smtClean="0"/>
              <a:t>Vakavaraisuusaste (oma/vieras pääoma)</a:t>
            </a:r>
          </a:p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www.talousverkko.fi/mika-on-tase-ja-mita-se-kertoo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207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280042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7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Perusta yritys?</a:t>
            </a:r>
            <a:r>
              <a:rPr lang="fi-FI" sz="2000" dirty="0"/>
              <a:t> </a:t>
            </a:r>
            <a:r>
              <a:rPr lang="fi-FI" sz="2000" dirty="0" smtClean="0"/>
              <a:t> </a:t>
            </a:r>
            <a:r>
              <a:rPr lang="fi-FI" sz="2000" dirty="0"/>
              <a:t/>
            </a:r>
            <a:br>
              <a:rPr lang="fi-FI" sz="2000" dirty="0"/>
            </a:br>
            <a:endParaRPr lang="fi-FI" sz="20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3648" y="1819486"/>
            <a:ext cx="59114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30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Startup</a:t>
            </a:r>
            <a:r>
              <a:rPr lang="fi-FI" dirty="0" smtClean="0"/>
              <a:t> ja </a:t>
            </a:r>
            <a:r>
              <a:rPr lang="fi-FI" dirty="0" err="1" smtClean="0"/>
              <a:t>Slush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www.youtube.com/watch?v=Q_NC1yrWq0E</a:t>
            </a:r>
            <a:r>
              <a:rPr lang="fi-FI" dirty="0" smtClean="0"/>
              <a:t>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959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566079"/>
              </p:ext>
            </p:extLst>
          </p:nvPr>
        </p:nvGraphicFramePr>
        <p:xfrm>
          <a:off x="0" y="260648"/>
          <a:ext cx="8964487" cy="6739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0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72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18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306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14272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Täydellinen kilpailu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Oligopolinen kilpailu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Monopolistinen kilpailu</a:t>
                      </a:r>
                      <a:endParaRPr lang="fi-FI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2000" dirty="0" smtClean="0"/>
                        <a:t>Monopoli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38941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Mitä tarkoittaa?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Paljon myyjiä, kaikilla tieto hinnasta, markkinoille helppo tulla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Muutama yritys hallitsee markkinoita, toimii hintajohtajana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Valmistetaan erikoistuotteita</a:t>
                      </a:r>
                    </a:p>
                    <a:p>
                      <a:r>
                        <a:rPr lang="fi-FI" dirty="0" smtClean="0"/>
                        <a:t>Markkina-asema</a:t>
                      </a:r>
                      <a:r>
                        <a:rPr lang="fi-FI" baseline="0" dirty="0" smtClean="0"/>
                        <a:t> määrittelee hinnan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Yksi yritys,</a:t>
                      </a:r>
                      <a:r>
                        <a:rPr lang="fi-FI" baseline="0" dirty="0" smtClean="0"/>
                        <a:t> päättää hinnat, tuote ainutlaatuinen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4139">
                <a:tc>
                  <a:txBody>
                    <a:bodyPr/>
                    <a:lstStyle/>
                    <a:p>
                      <a:r>
                        <a:rPr lang="fi-FI" sz="2400" dirty="0" smtClean="0"/>
                        <a:t>Missä toteutuu/toimii?</a:t>
                      </a:r>
                      <a:endParaRPr lang="fi-FI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Torikauppa,</a:t>
                      </a:r>
                    </a:p>
                    <a:p>
                      <a:r>
                        <a:rPr lang="fi-FI" dirty="0" smtClean="0"/>
                        <a:t>Yleisesti</a:t>
                      </a:r>
                      <a:r>
                        <a:rPr lang="fi-FI" baseline="0" dirty="0" smtClean="0"/>
                        <a:t> toteutuu huonosti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Bensiini, vakuutus-</a:t>
                      </a:r>
                      <a:r>
                        <a:rPr lang="fi-FI" baseline="0" dirty="0" smtClean="0"/>
                        <a:t> tai pankkiala</a:t>
                      </a:r>
                    </a:p>
                    <a:p>
                      <a:r>
                        <a:rPr lang="fi-FI" baseline="0" dirty="0" smtClean="0"/>
                        <a:t>Uusien yritysten vaikea tulla markkinoille </a:t>
                      </a:r>
                    </a:p>
                    <a:p>
                      <a:r>
                        <a:rPr lang="fi-FI" baseline="0" dirty="0" smtClean="0"/>
                        <a:t>Vaarana kartellit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Useilla aloilla, </a:t>
                      </a:r>
                    </a:p>
                    <a:p>
                      <a:r>
                        <a:rPr lang="fi-FI" dirty="0" smtClean="0"/>
                        <a:t>paljon</a:t>
                      </a:r>
                      <a:r>
                        <a:rPr lang="fi-FI" baseline="0" dirty="0" smtClean="0"/>
                        <a:t> kilpailua</a:t>
                      </a:r>
                    </a:p>
                    <a:p>
                      <a:endParaRPr lang="fi-FI" baseline="0" dirty="0" smtClean="0"/>
                    </a:p>
                    <a:p>
                      <a:r>
                        <a:rPr lang="fi-FI" baseline="0" dirty="0" smtClean="0"/>
                        <a:t>Suurin osa yrityksistä joko Mon. tai </a:t>
                      </a:r>
                      <a:r>
                        <a:rPr lang="fi-FI" baseline="0" dirty="0" err="1" smtClean="0"/>
                        <a:t>Olig</a:t>
                      </a:r>
                      <a:r>
                        <a:rPr lang="fi-FI" baseline="0" dirty="0" smtClean="0"/>
                        <a:t>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Kilpailulainsäädännön</a:t>
                      </a:r>
                      <a:r>
                        <a:rPr lang="fi-FI" baseline="0" dirty="0" smtClean="0"/>
                        <a:t> vastainen.</a:t>
                      </a:r>
                    </a:p>
                    <a:p>
                      <a:r>
                        <a:rPr lang="fi-FI" baseline="0" dirty="0" smtClean="0"/>
                        <a:t>Kuitenkin esim. Alko ja VR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380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Yritysmuodot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Toiminimi – yksin, itse vastuussa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Avoin yhtiö – vähintään kaksi, molemmat vastuussa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Kommandiittiyhtiö – Vastuulliset ja äänettömät yhtiömiehet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Osakeyhtiö – hallitus johtaa, päätösvalta riippuu omistuksen koosta, </a:t>
            </a:r>
            <a:r>
              <a:rPr lang="fi-FI" smtClean="0"/>
              <a:t>jakaa osinkoa </a:t>
            </a:r>
            <a:r>
              <a:rPr lang="fi-FI" dirty="0" smtClean="0"/>
              <a:t>voitosta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Osuuskunta – taloudellinen yhteenliittymä, jäsenmaksut, osuuspääoma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dirty="0" smtClean="0"/>
              <a:t>Franchising – valmis liikeidea, jossa yrittäjä noudattaa franchising-ketjun antamia ohjeita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7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Tavoite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Pyrkimys voittoon – korvaus riskistä, s.52 kirja</a:t>
            </a:r>
          </a:p>
          <a:p>
            <a:pPr marL="0" indent="0">
              <a:buNone/>
            </a:pPr>
            <a:r>
              <a:rPr lang="fi-FI" dirty="0" smtClean="0"/>
              <a:t>→ Pienelle </a:t>
            </a:r>
            <a:r>
              <a:rPr lang="fi-FI" dirty="0"/>
              <a:t>yritykselle saattaa riittää toiminnan </a:t>
            </a:r>
            <a:r>
              <a:rPr lang="fi-FI" dirty="0" smtClean="0"/>
              <a:t>jatkuvuus, suuri </a:t>
            </a:r>
            <a:r>
              <a:rPr lang="fi-FI" dirty="0"/>
              <a:t>pörssiyhtiö tavoittelee huomattavia voittoja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5976664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Yrittäjyys Suomessa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Ei ole kovin suosittua – arkuus?</a:t>
            </a:r>
          </a:p>
          <a:p>
            <a:r>
              <a:rPr lang="fi-FI" dirty="0" smtClean="0"/>
              <a:t>Julkinen talous osallistuu voimakkaasti palveluiden tuottamiseen</a:t>
            </a:r>
          </a:p>
          <a:p>
            <a:r>
              <a:rPr lang="fi-FI" dirty="0" smtClean="0"/>
              <a:t>Sukupolvenvaihdokset vaikeita, kuvatehtävä s.56</a:t>
            </a:r>
          </a:p>
          <a:p>
            <a:r>
              <a:rPr lang="fi-FI" dirty="0" smtClean="0"/>
              <a:t>Kansainvälinen kilpailu kiristyy</a:t>
            </a:r>
          </a:p>
          <a:p>
            <a:pPr marL="137160" indent="0">
              <a:buNone/>
            </a:pPr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20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7911737" cy="59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8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Yrittäjyyden tukeminen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Starttirahat ja muut avustukset</a:t>
            </a:r>
          </a:p>
          <a:p>
            <a:r>
              <a:rPr lang="fi-FI" dirty="0"/>
              <a:t>V</a:t>
            </a:r>
            <a:r>
              <a:rPr lang="fi-FI" dirty="0" smtClean="0"/>
              <a:t>eroratkaisut </a:t>
            </a:r>
          </a:p>
          <a:p>
            <a:r>
              <a:rPr lang="fi-FI" dirty="0" smtClean="0"/>
              <a:t>Kotitalousvähennys madaltaa kynnystä teettää työ muilla</a:t>
            </a:r>
          </a:p>
          <a:p>
            <a:r>
              <a:rPr lang="fi-FI" dirty="0" smtClean="0"/>
              <a:t>Erilaiset elinkeinoelämää tukevat keskukset </a:t>
            </a:r>
          </a:p>
          <a:p>
            <a:r>
              <a:rPr lang="fi-FI" dirty="0" smtClean="0"/>
              <a:t>Yrittäjyyskasvatus kouluissa</a:t>
            </a:r>
          </a:p>
          <a:p>
            <a:pPr marL="137160" indent="0">
              <a:buNone/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82936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16663" cy="59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Kirjanpidosta</a:t>
            </a:r>
            <a:br>
              <a:rPr lang="fi-FI" dirty="0" smtClean="0"/>
            </a:br>
            <a:r>
              <a:rPr lang="fi-FI" sz="1400" dirty="0">
                <a:hlinkClick r:id="rId2"/>
              </a:rPr>
              <a:t>https://</a:t>
            </a:r>
            <a:r>
              <a:rPr lang="fi-FI" sz="1400" dirty="0" smtClean="0">
                <a:hlinkClick r:id="rId2"/>
              </a:rPr>
              <a:t>www.youtube.com/watch?v=kmFC5kmYOac</a:t>
            </a:r>
            <a:r>
              <a:rPr lang="fi-FI" sz="1400" dirty="0" smtClean="0"/>
              <a:t> </a:t>
            </a:r>
            <a:endParaRPr lang="fi-FI" sz="14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30400" y="2255044"/>
            <a:ext cx="450532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">
  <a:themeElements>
    <a:clrScheme name="Ioni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i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324</TotalTime>
  <Words>249</Words>
  <Application>Microsoft Office PowerPoint</Application>
  <PresentationFormat>Näytössä katseltava diaesitys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Ioni</vt:lpstr>
      <vt:lpstr>Yrittäjyys</vt:lpstr>
      <vt:lpstr>PowerPoint-esitys</vt:lpstr>
      <vt:lpstr>Yritysmuodot</vt:lpstr>
      <vt:lpstr>Tavoite</vt:lpstr>
      <vt:lpstr>Yrittäjyys Suomessa</vt:lpstr>
      <vt:lpstr>PowerPoint-esitys</vt:lpstr>
      <vt:lpstr>Yrittäjyyden tukeminen</vt:lpstr>
      <vt:lpstr>PowerPoint-esitys</vt:lpstr>
      <vt:lpstr>Kirjanpidosta https://www.youtube.com/watch?v=kmFC5kmYOac </vt:lpstr>
      <vt:lpstr>Yrityksen talouden mittarit</vt:lpstr>
      <vt:lpstr>PowerPoint-esitys</vt:lpstr>
      <vt:lpstr>Perusta yritys?   </vt:lpstr>
      <vt:lpstr>Startup ja Slush</vt:lpstr>
    </vt:vector>
  </TitlesOfParts>
  <Company>Kaakkois-Suomen Tieto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Yrittäjyys</dc:title>
  <dc:creator>niki.helenius@edukouvola.fi</dc:creator>
  <cp:lastModifiedBy>Helenius Niki</cp:lastModifiedBy>
  <cp:revision>23</cp:revision>
  <dcterms:created xsi:type="dcterms:W3CDTF">2014-06-05T08:31:35Z</dcterms:created>
  <dcterms:modified xsi:type="dcterms:W3CDTF">2018-06-07T08:24:56Z</dcterms:modified>
</cp:coreProperties>
</file>