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handoutMasterIdLst>
    <p:handoutMasterId r:id="rId48"/>
  </p:handoutMasterIdLst>
  <p:sldIdLst>
    <p:sldId id="256" r:id="rId2"/>
    <p:sldId id="457" r:id="rId3"/>
    <p:sldId id="502" r:id="rId4"/>
    <p:sldId id="788" r:id="rId5"/>
    <p:sldId id="583" r:id="rId6"/>
    <p:sldId id="533" r:id="rId7"/>
    <p:sldId id="513" r:id="rId8"/>
    <p:sldId id="703" r:id="rId9"/>
    <p:sldId id="582" r:id="rId10"/>
    <p:sldId id="704" r:id="rId11"/>
    <p:sldId id="705" r:id="rId12"/>
    <p:sldId id="257" r:id="rId13"/>
    <p:sldId id="789" r:id="rId14"/>
    <p:sldId id="706" r:id="rId15"/>
    <p:sldId id="790" r:id="rId16"/>
    <p:sldId id="791" r:id="rId17"/>
    <p:sldId id="792" r:id="rId18"/>
    <p:sldId id="793" r:id="rId19"/>
    <p:sldId id="794" r:id="rId20"/>
    <p:sldId id="795" r:id="rId21"/>
    <p:sldId id="796" r:id="rId22"/>
    <p:sldId id="797" r:id="rId23"/>
    <p:sldId id="798" r:id="rId24"/>
    <p:sldId id="799" r:id="rId25"/>
    <p:sldId id="800" r:id="rId26"/>
    <p:sldId id="801" r:id="rId27"/>
    <p:sldId id="802" r:id="rId28"/>
    <p:sldId id="803" r:id="rId29"/>
    <p:sldId id="804" r:id="rId30"/>
    <p:sldId id="805" r:id="rId31"/>
    <p:sldId id="806" r:id="rId32"/>
    <p:sldId id="807" r:id="rId33"/>
    <p:sldId id="808" r:id="rId34"/>
    <p:sldId id="809" r:id="rId35"/>
    <p:sldId id="810" r:id="rId36"/>
    <p:sldId id="811" r:id="rId37"/>
    <p:sldId id="812" r:id="rId38"/>
    <p:sldId id="813" r:id="rId39"/>
    <p:sldId id="814" r:id="rId40"/>
    <p:sldId id="815" r:id="rId41"/>
    <p:sldId id="816" r:id="rId42"/>
    <p:sldId id="817" r:id="rId43"/>
    <p:sldId id="818" r:id="rId44"/>
    <p:sldId id="819" r:id="rId45"/>
    <p:sldId id="820" r:id="rId46"/>
  </p:sldIdLst>
  <p:sldSz cx="9144000" cy="6858000" type="screen4x3"/>
  <p:notesSz cx="6669088" cy="9774238"/>
  <p:defaultTextStyle>
    <a:defPPr>
      <a:defRPr lang="fi-FI"/>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80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09" autoAdjust="0"/>
    <p:restoredTop sz="94660"/>
  </p:normalViewPr>
  <p:slideViewPr>
    <p:cSldViewPr>
      <p:cViewPr>
        <p:scale>
          <a:sx n="100" d="100"/>
          <a:sy n="100" d="100"/>
        </p:scale>
        <p:origin x="-1592"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handoutMaster" Target="handoutMasters/handoutMaster1.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682" name="Rectangle 2"/>
          <p:cNvSpPr>
            <a:spLocks noGrp="1" noChangeArrowheads="1"/>
          </p:cNvSpPr>
          <p:nvPr>
            <p:ph type="hdr" sz="quarter"/>
          </p:nvPr>
        </p:nvSpPr>
        <p:spPr bwMode="auto">
          <a:xfrm>
            <a:off x="0" y="0"/>
            <a:ext cx="2890838" cy="488950"/>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defTabSz="898525">
              <a:defRPr sz="1200"/>
            </a:lvl1pPr>
          </a:lstStyle>
          <a:p>
            <a:endParaRPr lang="fi-FI"/>
          </a:p>
        </p:txBody>
      </p:sp>
      <p:sp>
        <p:nvSpPr>
          <p:cNvPr id="327683" name="Rectangle 3"/>
          <p:cNvSpPr>
            <a:spLocks noGrp="1" noChangeArrowheads="1"/>
          </p:cNvSpPr>
          <p:nvPr>
            <p:ph type="dt" sz="quarter" idx="1"/>
          </p:nvPr>
        </p:nvSpPr>
        <p:spPr bwMode="auto">
          <a:xfrm>
            <a:off x="3776663" y="0"/>
            <a:ext cx="2890837" cy="488950"/>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algn="r" defTabSz="898525">
              <a:defRPr sz="1200"/>
            </a:lvl1pPr>
          </a:lstStyle>
          <a:p>
            <a:endParaRPr lang="fi-FI"/>
          </a:p>
        </p:txBody>
      </p:sp>
      <p:sp>
        <p:nvSpPr>
          <p:cNvPr id="327684" name="Rectangle 4"/>
          <p:cNvSpPr>
            <a:spLocks noGrp="1" noChangeArrowheads="1"/>
          </p:cNvSpPr>
          <p:nvPr>
            <p:ph type="ftr" sz="quarter" idx="2"/>
          </p:nvPr>
        </p:nvSpPr>
        <p:spPr bwMode="auto">
          <a:xfrm>
            <a:off x="0" y="9283700"/>
            <a:ext cx="2890838" cy="488950"/>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defTabSz="898525">
              <a:defRPr sz="1200"/>
            </a:lvl1pPr>
          </a:lstStyle>
          <a:p>
            <a:endParaRPr lang="fi-FI"/>
          </a:p>
        </p:txBody>
      </p:sp>
      <p:sp>
        <p:nvSpPr>
          <p:cNvPr id="327685" name="Rectangle 5"/>
          <p:cNvSpPr>
            <a:spLocks noGrp="1" noChangeArrowheads="1"/>
          </p:cNvSpPr>
          <p:nvPr>
            <p:ph type="sldNum" sz="quarter" idx="3"/>
          </p:nvPr>
        </p:nvSpPr>
        <p:spPr bwMode="auto">
          <a:xfrm>
            <a:off x="3776663" y="9283700"/>
            <a:ext cx="2890837" cy="488950"/>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algn="r" defTabSz="898525">
              <a:defRPr sz="1200"/>
            </a:lvl1pPr>
          </a:lstStyle>
          <a:p>
            <a:fld id="{3D89CD06-D3B3-4199-AD5F-A0F593D9C731}" type="slidenum">
              <a:rPr lang="fi-FI"/>
              <a:pPr/>
              <a:t>‹#›</a:t>
            </a:fld>
            <a:endParaRPr lang="fi-FI"/>
          </a:p>
        </p:txBody>
      </p:sp>
    </p:spTree>
    <p:extLst>
      <p:ext uri="{BB962C8B-B14F-4D97-AF65-F5344CB8AC3E}">
        <p14:creationId xmlns:p14="http://schemas.microsoft.com/office/powerpoint/2010/main" val="33154567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890838" cy="488950"/>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defTabSz="898525">
              <a:defRPr sz="1200"/>
            </a:lvl1pPr>
          </a:lstStyle>
          <a:p>
            <a:endParaRPr lang="fi-FI"/>
          </a:p>
        </p:txBody>
      </p:sp>
      <p:sp>
        <p:nvSpPr>
          <p:cNvPr id="13315" name="Rectangle 3"/>
          <p:cNvSpPr>
            <a:spLocks noGrp="1" noChangeArrowheads="1"/>
          </p:cNvSpPr>
          <p:nvPr>
            <p:ph type="dt" idx="1"/>
          </p:nvPr>
        </p:nvSpPr>
        <p:spPr bwMode="auto">
          <a:xfrm>
            <a:off x="3776663" y="0"/>
            <a:ext cx="2890837" cy="488950"/>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algn="r" defTabSz="898525">
              <a:defRPr sz="1200"/>
            </a:lvl1pPr>
          </a:lstStyle>
          <a:p>
            <a:endParaRPr lang="fi-FI"/>
          </a:p>
        </p:txBody>
      </p:sp>
      <p:sp>
        <p:nvSpPr>
          <p:cNvPr id="13316" name="Rectangle 4"/>
          <p:cNvSpPr>
            <a:spLocks noGrp="1" noRot="1" noChangeAspect="1" noChangeArrowheads="1" noTextEdit="1"/>
          </p:cNvSpPr>
          <p:nvPr>
            <p:ph type="sldImg" idx="2"/>
          </p:nvPr>
        </p:nvSpPr>
        <p:spPr bwMode="auto">
          <a:xfrm>
            <a:off x="892175" y="733425"/>
            <a:ext cx="4884738" cy="3663950"/>
          </a:xfrm>
          <a:prstGeom prst="rect">
            <a:avLst/>
          </a:prstGeom>
          <a:noFill/>
          <a:ln w="9525">
            <a:solidFill>
              <a:srgbClr val="000000"/>
            </a:solidFill>
            <a:miter lim="800000"/>
            <a:headEnd/>
            <a:tailEnd/>
          </a:ln>
          <a:effectLst/>
        </p:spPr>
      </p:sp>
      <p:sp>
        <p:nvSpPr>
          <p:cNvPr id="13317" name="Rectangle 5"/>
          <p:cNvSpPr>
            <a:spLocks noGrp="1" noChangeArrowheads="1"/>
          </p:cNvSpPr>
          <p:nvPr>
            <p:ph type="body" sz="quarter" idx="3"/>
          </p:nvPr>
        </p:nvSpPr>
        <p:spPr bwMode="auto">
          <a:xfrm>
            <a:off x="666750" y="4643438"/>
            <a:ext cx="5335588" cy="4397375"/>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13318" name="Rectangle 6"/>
          <p:cNvSpPr>
            <a:spLocks noGrp="1" noChangeArrowheads="1"/>
          </p:cNvSpPr>
          <p:nvPr>
            <p:ph type="ftr" sz="quarter" idx="4"/>
          </p:nvPr>
        </p:nvSpPr>
        <p:spPr bwMode="auto">
          <a:xfrm>
            <a:off x="0" y="9283700"/>
            <a:ext cx="2890838" cy="488950"/>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defTabSz="898525">
              <a:defRPr sz="1200"/>
            </a:lvl1pPr>
          </a:lstStyle>
          <a:p>
            <a:endParaRPr lang="fi-FI"/>
          </a:p>
        </p:txBody>
      </p:sp>
      <p:sp>
        <p:nvSpPr>
          <p:cNvPr id="13319" name="Rectangle 7"/>
          <p:cNvSpPr>
            <a:spLocks noGrp="1" noChangeArrowheads="1"/>
          </p:cNvSpPr>
          <p:nvPr>
            <p:ph type="sldNum" sz="quarter" idx="5"/>
          </p:nvPr>
        </p:nvSpPr>
        <p:spPr bwMode="auto">
          <a:xfrm>
            <a:off x="3776663" y="9283700"/>
            <a:ext cx="2890837" cy="488950"/>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algn="r" defTabSz="898525">
              <a:defRPr sz="1200"/>
            </a:lvl1pPr>
          </a:lstStyle>
          <a:p>
            <a:fld id="{1ABED892-ED13-4B6A-B58A-F9B5C3DF17B3}" type="slidenum">
              <a:rPr lang="fi-FI"/>
              <a:pPr/>
              <a:t>‹#›</a:t>
            </a:fld>
            <a:endParaRPr lang="fi-FI"/>
          </a:p>
        </p:txBody>
      </p:sp>
    </p:spTree>
    <p:extLst>
      <p:ext uri="{BB962C8B-B14F-4D97-AF65-F5344CB8AC3E}">
        <p14:creationId xmlns:p14="http://schemas.microsoft.com/office/powerpoint/2010/main" val="17873159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E7C213-48C3-46B6-AC8B-841F8057CBB4}" type="slidenum">
              <a:rPr lang="fi-FI"/>
              <a:pPr/>
              <a:t>1</a:t>
            </a:fld>
            <a:endParaRPr lang="fi-FI"/>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1ABED892-ED13-4B6A-B58A-F9B5C3DF17B3}" type="slidenum">
              <a:rPr lang="fi-FI" smtClean="0"/>
              <a:pPr/>
              <a:t>2</a:t>
            </a:fld>
            <a:endParaRPr lang="fi-FI"/>
          </a:p>
        </p:txBody>
      </p:sp>
    </p:spTree>
    <p:extLst>
      <p:ext uri="{BB962C8B-B14F-4D97-AF65-F5344CB8AC3E}">
        <p14:creationId xmlns:p14="http://schemas.microsoft.com/office/powerpoint/2010/main" val="2637966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1ABED892-ED13-4B6A-B58A-F9B5C3DF17B3}" type="slidenum">
              <a:rPr lang="fi-FI" smtClean="0"/>
              <a:pPr/>
              <a:t>5</a:t>
            </a:fld>
            <a:endParaRPr lang="fi-FI"/>
          </a:p>
        </p:txBody>
      </p:sp>
    </p:spTree>
    <p:extLst>
      <p:ext uri="{BB962C8B-B14F-4D97-AF65-F5344CB8AC3E}">
        <p14:creationId xmlns:p14="http://schemas.microsoft.com/office/powerpoint/2010/main" val="1434744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1ABED892-ED13-4B6A-B58A-F9B5C3DF17B3}" type="slidenum">
              <a:rPr lang="fi-FI" smtClean="0"/>
              <a:pPr/>
              <a:t>6</a:t>
            </a:fld>
            <a:endParaRPr lang="fi-FI"/>
          </a:p>
        </p:txBody>
      </p:sp>
    </p:spTree>
    <p:extLst>
      <p:ext uri="{BB962C8B-B14F-4D97-AF65-F5344CB8AC3E}">
        <p14:creationId xmlns:p14="http://schemas.microsoft.com/office/powerpoint/2010/main" val="725127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190D5408-AC93-46C5-9DA0-B1BFFA0A52E6}" type="slidenum">
              <a:rPr lang="fi-FI"/>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023F6BF1-48AE-4534-A7B1-7FDE87AAAFB0}" type="slidenum">
              <a:rPr lang="fi-FI"/>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515100" y="620713"/>
            <a:ext cx="1943100" cy="561657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685800" y="620713"/>
            <a:ext cx="5676900" cy="561657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80981E7A-9CA8-499F-A417-BF2D07C7018F}" type="slidenum">
              <a:rPr lang="fi-FI"/>
              <a:pPr/>
              <a:t>‹#›</a:t>
            </a:fld>
            <a:endParaRPr lang="fi-F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Otsikko ja taulukko">
    <p:spTree>
      <p:nvGrpSpPr>
        <p:cNvPr id="1" name=""/>
        <p:cNvGrpSpPr/>
        <p:nvPr/>
      </p:nvGrpSpPr>
      <p:grpSpPr>
        <a:xfrm>
          <a:off x="0" y="0"/>
          <a:ext cx="0" cy="0"/>
          <a:chOff x="0" y="0"/>
          <a:chExt cx="0" cy="0"/>
        </a:xfrm>
      </p:grpSpPr>
      <p:sp>
        <p:nvSpPr>
          <p:cNvPr id="2" name="Otsikko 1"/>
          <p:cNvSpPr>
            <a:spLocks noGrp="1"/>
          </p:cNvSpPr>
          <p:nvPr>
            <p:ph type="title"/>
          </p:nvPr>
        </p:nvSpPr>
        <p:spPr>
          <a:xfrm>
            <a:off x="685800" y="620713"/>
            <a:ext cx="7772400" cy="1143000"/>
          </a:xfrm>
        </p:spPr>
        <p:txBody>
          <a:bodyPr/>
          <a:lstStyle/>
          <a:p>
            <a:r>
              <a:rPr lang="fi-FI" smtClean="0"/>
              <a:t>Muokkaa perustyyl. napsautt.</a:t>
            </a:r>
            <a:endParaRPr lang="fi-FI"/>
          </a:p>
        </p:txBody>
      </p:sp>
      <p:sp>
        <p:nvSpPr>
          <p:cNvPr id="3" name="Taulukon paikkamerkki 2"/>
          <p:cNvSpPr>
            <a:spLocks noGrp="1"/>
          </p:cNvSpPr>
          <p:nvPr>
            <p:ph type="tbl" idx="1"/>
          </p:nvPr>
        </p:nvSpPr>
        <p:spPr>
          <a:xfrm>
            <a:off x="685800" y="1844675"/>
            <a:ext cx="7772400" cy="4392613"/>
          </a:xfrm>
        </p:spPr>
        <p:txBody>
          <a:bodyPr/>
          <a:lstStyle/>
          <a:p>
            <a:endParaRPr lang="fi-FI"/>
          </a:p>
        </p:txBody>
      </p:sp>
      <p:sp>
        <p:nvSpPr>
          <p:cNvPr id="4" name="Päivämäärän paikkamerkki 3"/>
          <p:cNvSpPr>
            <a:spLocks noGrp="1"/>
          </p:cNvSpPr>
          <p:nvPr>
            <p:ph type="dt" sz="half" idx="10"/>
          </p:nvPr>
        </p:nvSpPr>
        <p:spPr>
          <a:xfrm>
            <a:off x="539750" y="6381750"/>
            <a:ext cx="1905000" cy="323850"/>
          </a:xfrm>
        </p:spPr>
        <p:txBody>
          <a:bodyPr/>
          <a:lstStyle>
            <a:lvl1pPr>
              <a:defRPr/>
            </a:lvl1pPr>
          </a:lstStyle>
          <a:p>
            <a:r>
              <a:rPr lang="fi-FI" smtClean="0"/>
              <a:t>ADHD-oireinen oppilas koulussa; Forssa 2014; 2. päivä</a:t>
            </a:r>
            <a:endParaRPr lang="fi-FI"/>
          </a:p>
        </p:txBody>
      </p:sp>
      <p:sp>
        <p:nvSpPr>
          <p:cNvPr id="5" name="Alatunnisteen paikkamerkki 4"/>
          <p:cNvSpPr>
            <a:spLocks noGrp="1"/>
          </p:cNvSpPr>
          <p:nvPr>
            <p:ph type="ftr" sz="quarter" idx="11"/>
          </p:nvPr>
        </p:nvSpPr>
        <p:spPr>
          <a:xfrm>
            <a:off x="3124200" y="6381750"/>
            <a:ext cx="2895600" cy="323850"/>
          </a:xfrm>
        </p:spPr>
        <p:txBody>
          <a:bodyPr/>
          <a:lstStyle>
            <a:lvl1pPr>
              <a:defRPr/>
            </a:lvl1pPr>
          </a:lstStyle>
          <a:p>
            <a:endParaRPr lang="fi-FI"/>
          </a:p>
        </p:txBody>
      </p:sp>
      <p:sp>
        <p:nvSpPr>
          <p:cNvPr id="6" name="Dian numeron paikkamerkki 5"/>
          <p:cNvSpPr>
            <a:spLocks noGrp="1"/>
          </p:cNvSpPr>
          <p:nvPr>
            <p:ph type="sldNum" sz="quarter" idx="12"/>
          </p:nvPr>
        </p:nvSpPr>
        <p:spPr>
          <a:xfrm>
            <a:off x="6770688" y="6381750"/>
            <a:ext cx="1905000" cy="323850"/>
          </a:xfrm>
        </p:spPr>
        <p:txBody>
          <a:bodyPr/>
          <a:lstStyle>
            <a:lvl1pPr>
              <a:defRPr/>
            </a:lvl1pPr>
          </a:lstStyle>
          <a:p>
            <a:fld id="{F7882E89-2AAD-43B1-BA59-2D0093D8045B}" type="slidenum">
              <a:rPr lang="fi-FI"/>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BB0E8C72-3C21-4368-A7BC-38AE20A85BBC}" type="slidenum">
              <a:rPr lang="fi-FI"/>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4263A6F8-D4D4-4B85-8194-CE802D514CC5}" type="slidenum">
              <a:rPr lang="fi-FI"/>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685800" y="1844675"/>
            <a:ext cx="3810000" cy="4392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844675"/>
            <a:ext cx="3810000" cy="4392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5EA367E2-C405-41D7-BE4F-52B3EC94168E}" type="slidenum">
              <a:rPr lang="fi-FI"/>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8" name="Alatunnisteen paikkamerkki 7"/>
          <p:cNvSpPr>
            <a:spLocks noGrp="1"/>
          </p:cNvSpPr>
          <p:nvPr>
            <p:ph type="ftr" sz="quarter" idx="11"/>
          </p:nvPr>
        </p:nvSpPr>
        <p:spPr/>
        <p:txBody>
          <a:bodyPr/>
          <a:lstStyle>
            <a:lvl1pPr>
              <a:defRPr/>
            </a:lvl1pPr>
          </a:lstStyle>
          <a:p>
            <a:endParaRPr lang="fi-FI"/>
          </a:p>
        </p:txBody>
      </p:sp>
      <p:sp>
        <p:nvSpPr>
          <p:cNvPr id="9" name="Dian numeron paikkamerkki 8"/>
          <p:cNvSpPr>
            <a:spLocks noGrp="1"/>
          </p:cNvSpPr>
          <p:nvPr>
            <p:ph type="sldNum" sz="quarter" idx="12"/>
          </p:nvPr>
        </p:nvSpPr>
        <p:spPr/>
        <p:txBody>
          <a:bodyPr/>
          <a:lstStyle>
            <a:lvl1pPr>
              <a:defRPr/>
            </a:lvl1pPr>
          </a:lstStyle>
          <a:p>
            <a:fld id="{3A8FF604-981B-43CF-A39C-76E8732CE774}" type="slidenum">
              <a:rPr lang="fi-FI"/>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4" name="Alatunnisteen paikkamerkki 3"/>
          <p:cNvSpPr>
            <a:spLocks noGrp="1"/>
          </p:cNvSpPr>
          <p:nvPr>
            <p:ph type="ftr" sz="quarter" idx="11"/>
          </p:nvPr>
        </p:nvSpPr>
        <p:spPr/>
        <p:txBody>
          <a:bodyPr/>
          <a:lstStyle>
            <a:lvl1pPr>
              <a:defRPr/>
            </a:lvl1pPr>
          </a:lstStyle>
          <a:p>
            <a:endParaRPr lang="fi-FI"/>
          </a:p>
        </p:txBody>
      </p:sp>
      <p:sp>
        <p:nvSpPr>
          <p:cNvPr id="5" name="Dian numeron paikkamerkki 4"/>
          <p:cNvSpPr>
            <a:spLocks noGrp="1"/>
          </p:cNvSpPr>
          <p:nvPr>
            <p:ph type="sldNum" sz="quarter" idx="12"/>
          </p:nvPr>
        </p:nvSpPr>
        <p:spPr/>
        <p:txBody>
          <a:bodyPr/>
          <a:lstStyle>
            <a:lvl1pPr>
              <a:defRPr/>
            </a:lvl1pPr>
          </a:lstStyle>
          <a:p>
            <a:fld id="{74A41AC1-71A4-468E-ABBB-D49401B0FCA4}" type="slidenum">
              <a:rPr lang="fi-FI"/>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3" name="Alatunnisteen paikkamerkki 2"/>
          <p:cNvSpPr>
            <a:spLocks noGrp="1"/>
          </p:cNvSpPr>
          <p:nvPr>
            <p:ph type="ftr" sz="quarter" idx="11"/>
          </p:nvPr>
        </p:nvSpPr>
        <p:spPr/>
        <p:txBody>
          <a:bodyPr/>
          <a:lstStyle>
            <a:lvl1pPr>
              <a:defRPr/>
            </a:lvl1pPr>
          </a:lstStyle>
          <a:p>
            <a:endParaRPr lang="fi-FI"/>
          </a:p>
        </p:txBody>
      </p:sp>
      <p:sp>
        <p:nvSpPr>
          <p:cNvPr id="4" name="Dian numeron paikkamerkki 3"/>
          <p:cNvSpPr>
            <a:spLocks noGrp="1"/>
          </p:cNvSpPr>
          <p:nvPr>
            <p:ph type="sldNum" sz="quarter" idx="12"/>
          </p:nvPr>
        </p:nvSpPr>
        <p:spPr/>
        <p:txBody>
          <a:bodyPr/>
          <a:lstStyle>
            <a:lvl1pPr>
              <a:defRPr/>
            </a:lvl1pPr>
          </a:lstStyle>
          <a:p>
            <a:fld id="{DC98083A-39DC-4215-A978-D6611A679E9C}" type="slidenum">
              <a:rPr lang="fi-FI"/>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0C1B8C84-B5E3-4A84-AE35-CCBD089DF086}" type="slidenum">
              <a:rPr lang="fi-FI"/>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lvl1pPr>
              <a:defRPr/>
            </a:lvl1pPr>
          </a:lstStyle>
          <a:p>
            <a:r>
              <a:rPr lang="fi-FI" smtClean="0"/>
              <a:t>ADHD-oireinen oppilas koulussa; Forssa 2014; 2. päivä</a:t>
            </a:r>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6A12E6F7-D24B-4992-B93B-11553B98DC9F}" type="slidenum">
              <a:rPr lang="fi-FI"/>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userDrawn="1"/>
        </p:nvSpPr>
        <p:spPr bwMode="auto">
          <a:xfrm>
            <a:off x="457200" y="6324600"/>
            <a:ext cx="8686800" cy="533400"/>
          </a:xfrm>
          <a:prstGeom prst="rect">
            <a:avLst/>
          </a:prstGeom>
          <a:gradFill rotWithShape="0">
            <a:gsLst>
              <a:gs pos="0">
                <a:srgbClr val="FFFFFF"/>
              </a:gs>
              <a:gs pos="100000">
                <a:schemeClr val="hlink"/>
              </a:gs>
            </a:gsLst>
            <a:lin ang="0" scaled="1"/>
          </a:gradFill>
          <a:ln w="9525">
            <a:noFill/>
            <a:miter lim="800000"/>
            <a:headEnd/>
            <a:tailEnd/>
          </a:ln>
          <a:effectLst/>
        </p:spPr>
        <p:txBody>
          <a:bodyPr wrap="none" anchor="ctr"/>
          <a:lstStyle/>
          <a:p>
            <a:endParaRPr lang="fi-FI"/>
          </a:p>
        </p:txBody>
      </p:sp>
      <p:sp>
        <p:nvSpPr>
          <p:cNvPr id="1026" name="Rectangle 2"/>
          <p:cNvSpPr>
            <a:spLocks noGrp="1" noChangeArrowheads="1"/>
          </p:cNvSpPr>
          <p:nvPr>
            <p:ph type="title"/>
          </p:nvPr>
        </p:nvSpPr>
        <p:spPr bwMode="auto">
          <a:xfrm>
            <a:off x="685800" y="6207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i-FI" smtClean="0"/>
              <a:t>Muokkaa otsikon perustyyliä napsauttamalla</a:t>
            </a:r>
          </a:p>
        </p:txBody>
      </p:sp>
      <p:sp>
        <p:nvSpPr>
          <p:cNvPr id="1027" name="Rectangle 3"/>
          <p:cNvSpPr>
            <a:spLocks noGrp="1" noChangeArrowheads="1"/>
          </p:cNvSpPr>
          <p:nvPr>
            <p:ph type="body" idx="1"/>
          </p:nvPr>
        </p:nvSpPr>
        <p:spPr bwMode="auto">
          <a:xfrm>
            <a:off x="685800" y="1844675"/>
            <a:ext cx="7772400" cy="4392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1028" name="Rectangle 4"/>
          <p:cNvSpPr>
            <a:spLocks noGrp="1" noChangeArrowheads="1"/>
          </p:cNvSpPr>
          <p:nvPr>
            <p:ph type="dt" sz="half" idx="2"/>
          </p:nvPr>
        </p:nvSpPr>
        <p:spPr bwMode="auto">
          <a:xfrm>
            <a:off x="539750" y="6381750"/>
            <a:ext cx="19050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mn-lt"/>
              </a:defRPr>
            </a:lvl1pPr>
          </a:lstStyle>
          <a:p>
            <a:r>
              <a:rPr lang="fi-FI" smtClean="0"/>
              <a:t>ADHD-oireinen oppilas koulussa; Forssa 2014; 2. päivä</a:t>
            </a:r>
            <a:endParaRPr lang="fi-FI"/>
          </a:p>
        </p:txBody>
      </p:sp>
      <p:sp>
        <p:nvSpPr>
          <p:cNvPr id="1029" name="Rectangle 5"/>
          <p:cNvSpPr>
            <a:spLocks noGrp="1" noChangeArrowheads="1"/>
          </p:cNvSpPr>
          <p:nvPr>
            <p:ph type="ftr" sz="quarter" idx="3"/>
          </p:nvPr>
        </p:nvSpPr>
        <p:spPr bwMode="auto">
          <a:xfrm>
            <a:off x="3124200" y="6381750"/>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mn-lt"/>
              </a:defRPr>
            </a:lvl1pPr>
          </a:lstStyle>
          <a:p>
            <a:endParaRPr lang="fi-FI"/>
          </a:p>
        </p:txBody>
      </p:sp>
      <p:sp>
        <p:nvSpPr>
          <p:cNvPr id="1030" name="Rectangle 6"/>
          <p:cNvSpPr>
            <a:spLocks noGrp="1" noChangeArrowheads="1"/>
          </p:cNvSpPr>
          <p:nvPr>
            <p:ph type="sldNum" sz="quarter" idx="4"/>
          </p:nvPr>
        </p:nvSpPr>
        <p:spPr bwMode="auto">
          <a:xfrm>
            <a:off x="6770688" y="6381750"/>
            <a:ext cx="19050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fld id="{D93EF0AE-C515-46F6-96DC-D0BE7B4AA4BD}" type="slidenum">
              <a:rPr lang="fi-FI"/>
              <a:pPr/>
              <a:t>‹#›</a:t>
            </a:fld>
            <a:endParaRPr lang="fi-FI"/>
          </a:p>
        </p:txBody>
      </p:sp>
      <p:pic>
        <p:nvPicPr>
          <p:cNvPr id="1031" name="Picture 7"/>
          <p:cNvPicPr>
            <a:picLocks noChangeAspect="1" noChangeArrowheads="1"/>
          </p:cNvPicPr>
          <p:nvPr userDrawn="1"/>
        </p:nvPicPr>
        <p:blipFill>
          <a:blip r:embed="rId14" cstate="print"/>
          <a:srcRect/>
          <a:stretch>
            <a:fillRect/>
          </a:stretch>
        </p:blipFill>
        <p:spPr bwMode="auto">
          <a:xfrm>
            <a:off x="0" y="0"/>
            <a:ext cx="6477000" cy="601663"/>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p:txStyles>
    <p:titleStyle>
      <a:lvl1pPr algn="l" rtl="0" fontAlgn="base">
        <a:spcBef>
          <a:spcPct val="0"/>
        </a:spcBef>
        <a:spcAft>
          <a:spcPct val="0"/>
        </a:spcAft>
        <a:defRPr sz="3600" b="1">
          <a:solidFill>
            <a:schemeClr val="tx2"/>
          </a:solidFill>
          <a:latin typeface="+mj-lt"/>
          <a:ea typeface="+mj-ea"/>
          <a:cs typeface="+mj-cs"/>
        </a:defRPr>
      </a:lvl1pPr>
      <a:lvl2pPr algn="l" rtl="0" fontAlgn="base">
        <a:spcBef>
          <a:spcPct val="0"/>
        </a:spcBef>
        <a:spcAft>
          <a:spcPct val="0"/>
        </a:spcAft>
        <a:defRPr sz="3600" b="1">
          <a:solidFill>
            <a:schemeClr val="tx2"/>
          </a:solidFill>
          <a:latin typeface="Eras Bk BT" pitchFamily="34" charset="0"/>
        </a:defRPr>
      </a:lvl2pPr>
      <a:lvl3pPr algn="l" rtl="0" fontAlgn="base">
        <a:spcBef>
          <a:spcPct val="0"/>
        </a:spcBef>
        <a:spcAft>
          <a:spcPct val="0"/>
        </a:spcAft>
        <a:defRPr sz="3600" b="1">
          <a:solidFill>
            <a:schemeClr val="tx2"/>
          </a:solidFill>
          <a:latin typeface="Eras Bk BT" pitchFamily="34" charset="0"/>
        </a:defRPr>
      </a:lvl3pPr>
      <a:lvl4pPr algn="l" rtl="0" fontAlgn="base">
        <a:spcBef>
          <a:spcPct val="0"/>
        </a:spcBef>
        <a:spcAft>
          <a:spcPct val="0"/>
        </a:spcAft>
        <a:defRPr sz="3600" b="1">
          <a:solidFill>
            <a:schemeClr val="tx2"/>
          </a:solidFill>
          <a:latin typeface="Eras Bk BT" pitchFamily="34" charset="0"/>
        </a:defRPr>
      </a:lvl4pPr>
      <a:lvl5pPr algn="l" rtl="0" fontAlgn="base">
        <a:spcBef>
          <a:spcPct val="0"/>
        </a:spcBef>
        <a:spcAft>
          <a:spcPct val="0"/>
        </a:spcAft>
        <a:defRPr sz="3600" b="1">
          <a:solidFill>
            <a:schemeClr val="tx2"/>
          </a:solidFill>
          <a:latin typeface="Eras Bk BT" pitchFamily="34" charset="0"/>
        </a:defRPr>
      </a:lvl5pPr>
      <a:lvl6pPr marL="457200" algn="l" rtl="0" fontAlgn="base">
        <a:spcBef>
          <a:spcPct val="0"/>
        </a:spcBef>
        <a:spcAft>
          <a:spcPct val="0"/>
        </a:spcAft>
        <a:defRPr sz="3600" b="1">
          <a:solidFill>
            <a:schemeClr val="tx2"/>
          </a:solidFill>
          <a:latin typeface="Eras Bk BT" pitchFamily="34" charset="0"/>
        </a:defRPr>
      </a:lvl6pPr>
      <a:lvl7pPr marL="914400" algn="l" rtl="0" fontAlgn="base">
        <a:spcBef>
          <a:spcPct val="0"/>
        </a:spcBef>
        <a:spcAft>
          <a:spcPct val="0"/>
        </a:spcAft>
        <a:defRPr sz="3600" b="1">
          <a:solidFill>
            <a:schemeClr val="tx2"/>
          </a:solidFill>
          <a:latin typeface="Eras Bk BT" pitchFamily="34" charset="0"/>
        </a:defRPr>
      </a:lvl7pPr>
      <a:lvl8pPr marL="1371600" algn="l" rtl="0" fontAlgn="base">
        <a:spcBef>
          <a:spcPct val="0"/>
        </a:spcBef>
        <a:spcAft>
          <a:spcPct val="0"/>
        </a:spcAft>
        <a:defRPr sz="3600" b="1">
          <a:solidFill>
            <a:schemeClr val="tx2"/>
          </a:solidFill>
          <a:latin typeface="Eras Bk BT" pitchFamily="34" charset="0"/>
        </a:defRPr>
      </a:lvl8pPr>
      <a:lvl9pPr marL="1828800" algn="l" rtl="0" fontAlgn="base">
        <a:spcBef>
          <a:spcPct val="0"/>
        </a:spcBef>
        <a:spcAft>
          <a:spcPct val="0"/>
        </a:spcAft>
        <a:defRPr sz="3600" b="1">
          <a:solidFill>
            <a:schemeClr val="tx2"/>
          </a:solidFill>
          <a:latin typeface="Eras Bk BT" pitchFamily="34" charset="0"/>
        </a:defRPr>
      </a:lvl9pPr>
    </p:titleStyle>
    <p:bodyStyle>
      <a:lvl1pPr marL="342900" indent="-342900" algn="l" rtl="0" fontAlgn="base">
        <a:spcBef>
          <a:spcPct val="20000"/>
        </a:spcBef>
        <a:spcAft>
          <a:spcPct val="0"/>
        </a:spcAft>
        <a:buChar char="•"/>
        <a:defRPr sz="3000" b="1">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 name="Rectangle 10"/>
          <p:cNvSpPr>
            <a:spLocks noGrp="1" noChangeArrowheads="1"/>
          </p:cNvSpPr>
          <p:nvPr>
            <p:ph type="ctrTitle"/>
          </p:nvPr>
        </p:nvSpPr>
        <p:spPr/>
        <p:txBody>
          <a:bodyPr/>
          <a:lstStyle/>
          <a:p>
            <a:pPr algn="ctr"/>
            <a:r>
              <a:rPr lang="fi-FI" sz="3200"/>
              <a:t>Tarkkaavuusongelmaisten oppilaiden tukeminen tapauskuvausten avulla</a:t>
            </a:r>
          </a:p>
        </p:txBody>
      </p:sp>
      <p:sp>
        <p:nvSpPr>
          <p:cNvPr id="6155" name="Rectangle 11"/>
          <p:cNvSpPr>
            <a:spLocks noGrp="1" noChangeArrowheads="1"/>
          </p:cNvSpPr>
          <p:nvPr>
            <p:ph type="subTitle" idx="1"/>
          </p:nvPr>
        </p:nvSpPr>
        <p:spPr/>
        <p:txBody>
          <a:bodyPr/>
          <a:lstStyle/>
          <a:p>
            <a:r>
              <a:rPr lang="fi-FI"/>
              <a:t>Vesa Närhi</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AD294E55-730E-4DED-8582-80D9A0F4F679}" type="slidenum">
              <a:rPr lang="fi-FI"/>
              <a:pPr/>
              <a:t>10</a:t>
            </a:fld>
            <a:endParaRPr lang="fi-FI"/>
          </a:p>
        </p:txBody>
      </p:sp>
      <p:sp>
        <p:nvSpPr>
          <p:cNvPr id="330754" name="Rectangle 2"/>
          <p:cNvSpPr>
            <a:spLocks noGrp="1" noChangeArrowheads="1"/>
          </p:cNvSpPr>
          <p:nvPr>
            <p:ph type="title"/>
          </p:nvPr>
        </p:nvSpPr>
        <p:spPr>
          <a:xfrm>
            <a:off x="685800" y="620713"/>
            <a:ext cx="7772400" cy="576262"/>
          </a:xfrm>
        </p:spPr>
        <p:txBody>
          <a:bodyPr/>
          <a:lstStyle/>
          <a:p>
            <a:pPr algn="ctr"/>
            <a:r>
              <a:rPr lang="fi-FI" sz="2400" u="sng" dirty="0" smtClean="0"/>
              <a:t>Tukitoimet</a:t>
            </a:r>
            <a:endParaRPr lang="fi-FI" sz="2400" u="sng" dirty="0"/>
          </a:p>
        </p:txBody>
      </p:sp>
      <p:sp>
        <p:nvSpPr>
          <p:cNvPr id="330755" name="Rectangle 3"/>
          <p:cNvSpPr>
            <a:spLocks noGrp="1" noChangeArrowheads="1"/>
          </p:cNvSpPr>
          <p:nvPr>
            <p:ph type="body" idx="1"/>
          </p:nvPr>
        </p:nvSpPr>
        <p:spPr>
          <a:xfrm>
            <a:off x="685800" y="1196753"/>
            <a:ext cx="7772400" cy="5040536"/>
          </a:xfrm>
        </p:spPr>
        <p:txBody>
          <a:bodyPr/>
          <a:lstStyle/>
          <a:p>
            <a:r>
              <a:rPr lang="fi-FI" sz="2400" dirty="0"/>
              <a:t>Positiiviset </a:t>
            </a:r>
            <a:r>
              <a:rPr lang="fi-FI" sz="2400" dirty="0" smtClean="0"/>
              <a:t>palautteet</a:t>
            </a:r>
          </a:p>
          <a:p>
            <a:pPr lvl="1"/>
            <a:r>
              <a:rPr lang="fi-FI" sz="2200" dirty="0" smtClean="0"/>
              <a:t>Viitanen</a:t>
            </a:r>
          </a:p>
          <a:p>
            <a:pPr lvl="1"/>
            <a:r>
              <a:rPr lang="fi-FI" sz="2400" dirty="0" err="1"/>
              <a:t>Joutsimo</a:t>
            </a:r>
            <a:r>
              <a:rPr lang="fi-FI" sz="2400" dirty="0"/>
              <a:t> &amp; Sjöman</a:t>
            </a:r>
            <a:endParaRPr lang="fi-FI" sz="2200" dirty="0" smtClean="0"/>
          </a:p>
          <a:p>
            <a:pPr lvl="1"/>
            <a:r>
              <a:rPr lang="fi-FI" sz="2400" dirty="0"/>
              <a:t>Majuri &amp; </a:t>
            </a:r>
            <a:r>
              <a:rPr lang="fi-FI" sz="2400" dirty="0" smtClean="0"/>
              <a:t>Leppäkoski</a:t>
            </a:r>
          </a:p>
          <a:p>
            <a:pPr lvl="1"/>
            <a:r>
              <a:rPr lang="fi-FI" sz="2400" dirty="0" smtClean="0"/>
              <a:t>Ojala</a:t>
            </a:r>
          </a:p>
          <a:p>
            <a:pPr lvl="1"/>
            <a:r>
              <a:rPr lang="fi-FI" sz="2400" dirty="0" err="1" smtClean="0"/>
              <a:t>Valkas</a:t>
            </a:r>
            <a:r>
              <a:rPr lang="fi-FI" sz="2400" dirty="0" smtClean="0"/>
              <a:t> &amp; Hirvonen</a:t>
            </a:r>
          </a:p>
          <a:p>
            <a:pPr lvl="1"/>
            <a:r>
              <a:rPr lang="fi-FI" sz="2400" dirty="0" smtClean="0"/>
              <a:t>Hirvioja &amp; </a:t>
            </a:r>
            <a:r>
              <a:rPr lang="fi-FI" sz="2400" dirty="0" err="1" smtClean="0"/>
              <a:t>Silfvenius-Pura</a:t>
            </a:r>
            <a:endParaRPr lang="fi-FI" sz="2400" dirty="0"/>
          </a:p>
          <a:p>
            <a:pPr lvl="1"/>
            <a:endParaRPr lang="fi-FI" sz="2400"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AD294E55-730E-4DED-8582-80D9A0F4F679}" type="slidenum">
              <a:rPr lang="fi-FI"/>
              <a:pPr/>
              <a:t>11</a:t>
            </a:fld>
            <a:endParaRPr lang="fi-FI"/>
          </a:p>
        </p:txBody>
      </p:sp>
      <p:sp>
        <p:nvSpPr>
          <p:cNvPr id="330754" name="Rectangle 2"/>
          <p:cNvSpPr>
            <a:spLocks noGrp="1" noChangeArrowheads="1"/>
          </p:cNvSpPr>
          <p:nvPr>
            <p:ph type="title"/>
          </p:nvPr>
        </p:nvSpPr>
        <p:spPr>
          <a:xfrm>
            <a:off x="685800" y="620713"/>
            <a:ext cx="7772400" cy="576262"/>
          </a:xfrm>
        </p:spPr>
        <p:txBody>
          <a:bodyPr/>
          <a:lstStyle/>
          <a:p>
            <a:pPr algn="ctr"/>
            <a:r>
              <a:rPr lang="fi-FI" sz="2400" u="sng" dirty="0" smtClean="0"/>
              <a:t>Tukitoimet</a:t>
            </a:r>
            <a:endParaRPr lang="fi-FI" sz="2400" u="sng" dirty="0"/>
          </a:p>
        </p:txBody>
      </p:sp>
      <p:sp>
        <p:nvSpPr>
          <p:cNvPr id="330755" name="Rectangle 3"/>
          <p:cNvSpPr>
            <a:spLocks noGrp="1" noChangeArrowheads="1"/>
          </p:cNvSpPr>
          <p:nvPr>
            <p:ph type="body" idx="1"/>
          </p:nvPr>
        </p:nvSpPr>
        <p:spPr>
          <a:xfrm>
            <a:off x="685800" y="1196753"/>
            <a:ext cx="7772400" cy="5040536"/>
          </a:xfrm>
        </p:spPr>
        <p:txBody>
          <a:bodyPr/>
          <a:lstStyle/>
          <a:p>
            <a:r>
              <a:rPr lang="fi-FI" sz="2800" dirty="0"/>
              <a:t>Negatiiviset palautteet</a:t>
            </a:r>
          </a:p>
          <a:p>
            <a:pPr lvl="1"/>
            <a:r>
              <a:rPr lang="fi-FI" sz="2600" dirty="0"/>
              <a:t>Viitanen</a:t>
            </a:r>
            <a:endParaRPr lang="fi-FI" sz="2600" dirty="0" smtClean="0"/>
          </a:p>
          <a:p>
            <a:r>
              <a:rPr lang="fi-FI" sz="2800" dirty="0" smtClean="0"/>
              <a:t>Luvallinen liikkuminen</a:t>
            </a:r>
          </a:p>
          <a:p>
            <a:pPr lvl="1"/>
            <a:r>
              <a:rPr lang="fi-FI" sz="2400" dirty="0" smtClean="0"/>
              <a:t>Niemelä</a:t>
            </a:r>
          </a:p>
          <a:p>
            <a:pPr lvl="1"/>
            <a:r>
              <a:rPr lang="fi-FI" sz="2400" dirty="0"/>
              <a:t>Peltonen &amp; </a:t>
            </a:r>
            <a:r>
              <a:rPr lang="fi-FI" sz="2400" dirty="0" err="1"/>
              <a:t>Tenkanen-Kononen</a:t>
            </a:r>
            <a:endParaRPr lang="fi-FI" sz="2600" dirty="0" smtClean="0"/>
          </a:p>
          <a:p>
            <a:r>
              <a:rPr lang="fi-FI" sz="2400" dirty="0" smtClean="0"/>
              <a:t>Tunnetaitojen harjoittelu</a:t>
            </a:r>
          </a:p>
          <a:p>
            <a:pPr lvl="1"/>
            <a:r>
              <a:rPr lang="fi-FI" sz="2200" dirty="0" smtClean="0"/>
              <a:t>Nieminen</a:t>
            </a:r>
            <a:endParaRPr lang="fi-FI" sz="2200"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12</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Mikko, 12-v.; 5.-6. </a:t>
            </a:r>
            <a:r>
              <a:rPr lang="fi-FI" sz="2100" dirty="0" err="1" smtClean="0"/>
              <a:t>yhdyslka</a:t>
            </a:r>
            <a:r>
              <a:rPr lang="fi-FI" sz="2100" dirty="0" smtClean="0"/>
              <a:t>, 20 </a:t>
            </a:r>
            <a:r>
              <a:rPr lang="fi-FI" sz="2100" dirty="0" err="1" smtClean="0"/>
              <a:t>opp</a:t>
            </a:r>
            <a:r>
              <a:rPr lang="fi-FI" sz="2100" dirty="0" smtClean="0"/>
              <a:t>; paljon tukea tarvitsevia oppilaita</a:t>
            </a:r>
          </a:p>
          <a:p>
            <a:pPr marL="571500" indent="-571500">
              <a:lnSpc>
                <a:spcPct val="90000"/>
              </a:lnSpc>
            </a:pPr>
            <a:r>
              <a:rPr lang="fi-FI" sz="2100" dirty="0" smtClean="0"/>
              <a:t>vaihtanut koulua usein</a:t>
            </a:r>
          </a:p>
          <a:p>
            <a:pPr marL="571500" indent="-571500">
              <a:lnSpc>
                <a:spcPct val="90000"/>
              </a:lnSpc>
            </a:pPr>
            <a:r>
              <a:rPr lang="fi-FI" sz="2100" dirty="0" smtClean="0"/>
              <a:t>3. erityisluokalla käytöshäiriöiden vuoksi</a:t>
            </a:r>
          </a:p>
          <a:p>
            <a:pPr marL="571500" indent="-571500">
              <a:lnSpc>
                <a:spcPct val="90000"/>
              </a:lnSpc>
            </a:pPr>
            <a:r>
              <a:rPr lang="fi-FI" sz="2100" dirty="0" smtClean="0"/>
              <a:t>kaksin aikuisen kanssa työskentelee hyvin</a:t>
            </a:r>
          </a:p>
          <a:p>
            <a:pPr marL="571500" indent="-571500">
              <a:lnSpc>
                <a:spcPct val="90000"/>
              </a:lnSpc>
            </a:pPr>
            <a:r>
              <a:rPr lang="fi-FI" sz="2100" dirty="0" smtClean="0"/>
              <a:t>levoton, rauhaton, uhmakas</a:t>
            </a:r>
          </a:p>
          <a:p>
            <a:pPr marL="571500" indent="-571500">
              <a:lnSpc>
                <a:spcPct val="90000"/>
              </a:lnSpc>
            </a:pPr>
            <a:r>
              <a:rPr lang="fi-FI" sz="2100" dirty="0" smtClean="0"/>
              <a:t>ei näe omassa käyttäytymisessään vikaa</a:t>
            </a:r>
          </a:p>
          <a:p>
            <a:pPr marL="571500" indent="-571500">
              <a:lnSpc>
                <a:spcPct val="90000"/>
              </a:lnSpc>
            </a:pPr>
            <a:r>
              <a:rPr lang="fi-FI" sz="2100" dirty="0" smtClean="0">
                <a:solidFill>
                  <a:srgbClr val="FF0000"/>
                </a:solidFill>
              </a:rPr>
              <a:t>tehtäviin keskittyminen vaikeaa</a:t>
            </a:r>
            <a:r>
              <a:rPr lang="fi-FI" sz="2100" dirty="0" smtClean="0"/>
              <a:t>, ei lue ohjeita</a:t>
            </a:r>
          </a:p>
          <a:p>
            <a:pPr marL="571500" indent="-571500">
              <a:lnSpc>
                <a:spcPct val="90000"/>
              </a:lnSpc>
            </a:pPr>
            <a:r>
              <a:rPr lang="fi-FI" sz="2100" dirty="0" smtClean="0"/>
              <a:t>onnettomuusherkkä (hakee huomiota?)</a:t>
            </a:r>
          </a:p>
          <a:p>
            <a:pPr marL="571500" indent="-571500">
              <a:lnSpc>
                <a:spcPct val="90000"/>
              </a:lnSpc>
            </a:pPr>
            <a:r>
              <a:rPr lang="fi-FI" sz="2100" dirty="0" smtClean="0"/>
              <a:t>kovaotteinen kavereita kohtaan (pelissä—muuten?)</a:t>
            </a: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err="1" smtClean="0"/>
              <a:t>Arifullen</a:t>
            </a:r>
            <a:r>
              <a:rPr lang="fi-FI" sz="3200" dirty="0" smtClean="0"/>
              <a:t> &amp; Rusanen</a:t>
            </a:r>
            <a:endParaRPr lang="fi-FI" sz="3200"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13</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tehtävien tekeminen tunnilla</a:t>
            </a:r>
          </a:p>
          <a:p>
            <a:pPr marL="571500" indent="-571500">
              <a:lnSpc>
                <a:spcPct val="90000"/>
              </a:lnSpc>
            </a:pPr>
            <a:r>
              <a:rPr lang="fi-FI" sz="2100" dirty="0" smtClean="0"/>
              <a:t>tukitoimet</a:t>
            </a:r>
          </a:p>
          <a:p>
            <a:pPr marL="971550" lvl="1" indent="-571500">
              <a:lnSpc>
                <a:spcPct val="90000"/>
              </a:lnSpc>
            </a:pPr>
            <a:r>
              <a:rPr lang="fi-FI" sz="1900" dirty="0" smtClean="0"/>
              <a:t>kortti pulpetille; </a:t>
            </a:r>
            <a:r>
              <a:rPr lang="fi-FI" sz="1900" dirty="0" err="1" smtClean="0"/>
              <a:t>Lue-Tee-Tarkasta</a:t>
            </a:r>
            <a:endParaRPr lang="fi-FI" sz="1900" dirty="0" smtClean="0"/>
          </a:p>
          <a:p>
            <a:pPr marL="971550" lvl="1" indent="-571500">
              <a:lnSpc>
                <a:spcPct val="90000"/>
              </a:lnSpc>
            </a:pPr>
            <a:r>
              <a:rPr lang="fi-FI" sz="1900" dirty="0" smtClean="0"/>
              <a:t>sinitarrapallo, jota siirretään vaiheesta toiseen</a:t>
            </a:r>
          </a:p>
          <a:p>
            <a:pPr marL="971550" lvl="1" indent="-571500">
              <a:lnSpc>
                <a:spcPct val="90000"/>
              </a:lnSpc>
            </a:pPr>
            <a:r>
              <a:rPr lang="fi-FI" sz="1900" dirty="0" smtClean="0"/>
              <a:t>yrittää ensin itse</a:t>
            </a:r>
          </a:p>
          <a:p>
            <a:pPr marL="971550" lvl="1" indent="-571500">
              <a:lnSpc>
                <a:spcPct val="90000"/>
              </a:lnSpc>
            </a:pPr>
            <a:r>
              <a:rPr lang="fi-FI" sz="1900" dirty="0" smtClean="0"/>
              <a:t>opettaja välttää suullista puuttumista, käyttää kortteja</a:t>
            </a:r>
          </a:p>
          <a:p>
            <a:pPr marL="971550" lvl="1" indent="-571500">
              <a:lnSpc>
                <a:spcPct val="90000"/>
              </a:lnSpc>
            </a:pPr>
            <a:endParaRPr lang="fi-FI" sz="1900" dirty="0"/>
          </a:p>
          <a:p>
            <a:pPr marL="571500" indent="-571500">
              <a:lnSpc>
                <a:spcPct val="90000"/>
              </a:lnSpc>
            </a:pPr>
            <a:r>
              <a:rPr lang="fi-FI" sz="2100" dirty="0" smtClean="0"/>
              <a:t>kommentit</a:t>
            </a:r>
          </a:p>
          <a:p>
            <a:pPr marL="971550" lvl="1" indent="-571500">
              <a:lnSpc>
                <a:spcPct val="90000"/>
              </a:lnSpc>
            </a:pPr>
            <a:r>
              <a:rPr lang="fi-FI" sz="1900" dirty="0" smtClean="0"/>
              <a:t>hyvä suunnitelma</a:t>
            </a:r>
          </a:p>
          <a:p>
            <a:pPr marL="971550" lvl="1" indent="-571500">
              <a:lnSpc>
                <a:spcPct val="90000"/>
              </a:lnSpc>
            </a:pPr>
            <a:r>
              <a:rPr lang="fi-FI" sz="1900" dirty="0" smtClean="0"/>
              <a:t>Mikon motivaatio ponnistella?</a:t>
            </a:r>
          </a:p>
          <a:p>
            <a:pPr marL="971550" lvl="1" indent="-571500">
              <a:lnSpc>
                <a:spcPct val="90000"/>
              </a:lnSpc>
            </a:pPr>
            <a:r>
              <a:rPr lang="fi-FI" sz="1900" dirty="0" smtClean="0"/>
              <a:t>konkreetin palkkion käyttö</a:t>
            </a:r>
          </a:p>
          <a:p>
            <a:pPr marL="971550" lvl="1" indent="-571500">
              <a:lnSpc>
                <a:spcPct val="90000"/>
              </a:lnSpc>
            </a:pPr>
            <a:r>
              <a:rPr lang="fi-FI" sz="1900" dirty="0" err="1" smtClean="0"/>
              <a:t>TaSa:aan</a:t>
            </a:r>
            <a:r>
              <a:rPr lang="fi-FI" sz="1900" dirty="0" smtClean="0"/>
              <a:t>—tehtyjen tehtävien osuus?; avunpyyntöjen määrä?</a:t>
            </a: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err="1" smtClean="0"/>
              <a:t>Arifullen</a:t>
            </a:r>
            <a:r>
              <a:rPr lang="fi-FI" sz="3200" dirty="0" smtClean="0"/>
              <a:t> &amp; Rusanen</a:t>
            </a:r>
            <a:endParaRPr lang="fi-FI" sz="3200" dirty="0"/>
          </a:p>
        </p:txBody>
      </p:sp>
    </p:spTree>
    <p:extLst>
      <p:ext uri="{BB962C8B-B14F-4D97-AF65-F5344CB8AC3E}">
        <p14:creationId xmlns:p14="http://schemas.microsoft.com/office/powerpoint/2010/main" val="374901698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14</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Matti, 9-v., 2. </a:t>
            </a:r>
            <a:r>
              <a:rPr lang="fi-FI" sz="2100" dirty="0" err="1" smtClean="0"/>
              <a:t>lka</a:t>
            </a:r>
            <a:r>
              <a:rPr lang="fi-FI" sz="2100" dirty="0" smtClean="0"/>
              <a:t>, 20 opp., MA ja AI pienryhmässä (ei oppimisvaikeuksia?)</a:t>
            </a:r>
          </a:p>
          <a:p>
            <a:pPr marL="571500" indent="-571500">
              <a:lnSpc>
                <a:spcPct val="90000"/>
              </a:lnSpc>
            </a:pPr>
            <a:r>
              <a:rPr lang="fi-FI" sz="2100" dirty="0" smtClean="0"/>
              <a:t>tehtävissä eteneminen vaikeaa—vaipuu, näprää, liikehtii</a:t>
            </a:r>
          </a:p>
          <a:p>
            <a:pPr marL="571500" indent="-571500">
              <a:lnSpc>
                <a:spcPct val="90000"/>
              </a:lnSpc>
            </a:pPr>
            <a:r>
              <a:rPr lang="fi-FI" sz="2100" dirty="0" smtClean="0"/>
              <a:t>myöhästelee koulusta ja välitunneilta</a:t>
            </a:r>
          </a:p>
          <a:p>
            <a:pPr marL="571500" indent="-571500">
              <a:lnSpc>
                <a:spcPct val="90000"/>
              </a:lnSpc>
            </a:pPr>
            <a:r>
              <a:rPr lang="fi-FI" sz="2100" dirty="0" smtClean="0"/>
              <a:t>hidas, juuttuu tekemään</a:t>
            </a:r>
          </a:p>
          <a:p>
            <a:pPr marL="571500" indent="-571500">
              <a:lnSpc>
                <a:spcPct val="90000"/>
              </a:lnSpc>
            </a:pPr>
            <a:r>
              <a:rPr lang="fi-FI" sz="2100" dirty="0" smtClean="0"/>
              <a:t>lukeminen hidasta</a:t>
            </a: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Niemelä</a:t>
            </a:r>
            <a:endParaRPr lang="fi-FI" sz="3200" dirty="0"/>
          </a:p>
        </p:txBody>
      </p:sp>
    </p:spTree>
    <p:extLst>
      <p:ext uri="{BB962C8B-B14F-4D97-AF65-F5344CB8AC3E}">
        <p14:creationId xmlns:p14="http://schemas.microsoft.com/office/powerpoint/2010/main" val="343272693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15</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Muutoslista</a:t>
            </a:r>
          </a:p>
          <a:p>
            <a:r>
              <a:rPr lang="fi-FI" sz="2400" dirty="0"/>
              <a:t>1</a:t>
            </a:r>
            <a:r>
              <a:rPr lang="fi-FI" sz="2400" dirty="0">
                <a:solidFill>
                  <a:srgbClr val="FF0000"/>
                </a:solidFill>
              </a:rPr>
              <a:t>. Ei etene tehtävissään.</a:t>
            </a:r>
          </a:p>
          <a:p>
            <a:r>
              <a:rPr lang="fi-FI" sz="2400" dirty="0"/>
              <a:t>2. Tarvitsee aikuista vierelle, että tehtävät etenee.</a:t>
            </a:r>
          </a:p>
          <a:p>
            <a:r>
              <a:rPr lang="fi-FI" sz="2400" dirty="0"/>
              <a:t>3. Myöhästelee</a:t>
            </a:r>
          </a:p>
          <a:p>
            <a:r>
              <a:rPr lang="fi-FI" sz="2400" dirty="0"/>
              <a:t>4. Ääntelee</a:t>
            </a:r>
          </a:p>
          <a:p>
            <a:r>
              <a:rPr lang="fi-FI" sz="2400" dirty="0"/>
              <a:t>5. On hidas ja jää tekemään asioita, joita ei pitäisi.</a:t>
            </a:r>
          </a:p>
          <a:p>
            <a:r>
              <a:rPr lang="fi-FI" sz="2400" dirty="0"/>
              <a:t>6. Jumittaa, on mielikuvitusmaailmassaan.</a:t>
            </a:r>
          </a:p>
          <a:p>
            <a:r>
              <a:rPr lang="fi-FI" sz="2400" dirty="0"/>
              <a:t>7. Leikkii sormilla ja housun naruilla ym.</a:t>
            </a:r>
          </a:p>
          <a:p>
            <a:r>
              <a:rPr lang="fi-FI" sz="2400" dirty="0"/>
              <a:t>8. Kirjaimia puuttuu kirjoituksesta, kirjaimet ja numerot kääntyvät.</a:t>
            </a:r>
          </a:p>
          <a:p>
            <a:r>
              <a:rPr lang="fi-FI" sz="2400" dirty="0"/>
              <a:t>9. Lukeminen hidasta.</a:t>
            </a:r>
          </a:p>
          <a:p>
            <a:pPr marL="571500" indent="-571500">
              <a:lnSpc>
                <a:spcPct val="90000"/>
              </a:lnSpc>
            </a:pPr>
            <a:endParaRPr lang="fi-FI" sz="21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Niemelä</a:t>
            </a:r>
            <a:endParaRPr lang="fi-FI" sz="3200" dirty="0"/>
          </a:p>
        </p:txBody>
      </p:sp>
    </p:spTree>
    <p:extLst>
      <p:ext uri="{BB962C8B-B14F-4D97-AF65-F5344CB8AC3E}">
        <p14:creationId xmlns:p14="http://schemas.microsoft.com/office/powerpoint/2010/main" val="198338888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16</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Tukitoimet</a:t>
            </a:r>
          </a:p>
          <a:p>
            <a:pPr marL="971550" lvl="1" indent="-571500">
              <a:lnSpc>
                <a:spcPct val="90000"/>
              </a:lnSpc>
            </a:pPr>
            <a:r>
              <a:rPr lang="fi-FI" sz="2200" dirty="0"/>
              <a:t>”</a:t>
            </a:r>
            <a:r>
              <a:rPr lang="fi-FI" sz="2200" dirty="0" err="1" smtClean="0"/>
              <a:t>timetimer</a:t>
            </a:r>
            <a:r>
              <a:rPr lang="fi-FI" sz="2200" dirty="0" smtClean="0"/>
              <a:t>.” </a:t>
            </a:r>
            <a:r>
              <a:rPr lang="fi-FI" sz="2200" dirty="0"/>
              <a:t>Se voisi olla hyvä, jos hän alkaisi kilpailla kelloa vastaan ja saisi näin tehtävät nopeammin </a:t>
            </a:r>
            <a:r>
              <a:rPr lang="fi-FI" sz="2200" dirty="0" smtClean="0"/>
              <a:t>tehdyksi</a:t>
            </a:r>
          </a:p>
          <a:p>
            <a:pPr marL="971550" lvl="1" indent="-571500">
              <a:lnSpc>
                <a:spcPct val="90000"/>
              </a:lnSpc>
            </a:pPr>
            <a:r>
              <a:rPr lang="fi-FI" sz="2200" dirty="0" smtClean="0"/>
              <a:t>tehtävien jäsennys listaksi</a:t>
            </a:r>
          </a:p>
          <a:p>
            <a:pPr marL="971550" lvl="1" indent="-571500">
              <a:lnSpc>
                <a:spcPct val="90000"/>
              </a:lnSpc>
            </a:pPr>
            <a:r>
              <a:rPr lang="fi-FI" sz="2200" dirty="0" smtClean="0"/>
              <a:t>välitön positiivinen palaute</a:t>
            </a:r>
          </a:p>
          <a:p>
            <a:pPr marL="971550" lvl="1" indent="-571500">
              <a:lnSpc>
                <a:spcPct val="90000"/>
              </a:lnSpc>
            </a:pPr>
            <a:r>
              <a:rPr lang="fi-FI" sz="2200" dirty="0" smtClean="0"/>
              <a:t>tasapainotyyny</a:t>
            </a:r>
          </a:p>
          <a:p>
            <a:pPr marL="571500" indent="-571500">
              <a:lnSpc>
                <a:spcPct val="90000"/>
              </a:lnSpc>
            </a:pPr>
            <a:r>
              <a:rPr lang="fi-FI" sz="2100" dirty="0" smtClean="0"/>
              <a:t>kommentit</a:t>
            </a:r>
          </a:p>
          <a:p>
            <a:pPr marL="971550" lvl="1" indent="-571500">
              <a:lnSpc>
                <a:spcPct val="90000"/>
              </a:lnSpc>
            </a:pPr>
            <a:r>
              <a:rPr lang="fi-FI" sz="1900" dirty="0" smtClean="0"/>
              <a:t>perusteltua</a:t>
            </a:r>
          </a:p>
          <a:p>
            <a:pPr marL="971550" lvl="1" indent="-571500">
              <a:lnSpc>
                <a:spcPct val="90000"/>
              </a:lnSpc>
            </a:pPr>
            <a:r>
              <a:rPr lang="fi-FI" sz="1900" dirty="0" smtClean="0"/>
              <a:t>oppimisen vaikeuksien osuus?</a:t>
            </a:r>
          </a:p>
          <a:p>
            <a:pPr marL="971550" lvl="1" indent="-571500">
              <a:lnSpc>
                <a:spcPct val="90000"/>
              </a:lnSpc>
            </a:pPr>
            <a:r>
              <a:rPr lang="fi-FI" sz="1900" dirty="0" smtClean="0"/>
              <a:t>miten positiivinen palaute?</a:t>
            </a:r>
          </a:p>
          <a:p>
            <a:pPr marL="971550" lvl="1" indent="-571500">
              <a:lnSpc>
                <a:spcPct val="90000"/>
              </a:lnSpc>
            </a:pPr>
            <a:r>
              <a:rPr lang="fi-FI" sz="1900" dirty="0" err="1" smtClean="0"/>
              <a:t>TaSa:aan</a:t>
            </a:r>
            <a:r>
              <a:rPr lang="fi-FI" sz="1900" dirty="0" smtClean="0"/>
              <a:t> tehtyjen tehtävien osuus? Yhtäjaksoisen itsenäisen työskentelyn aika?</a:t>
            </a:r>
          </a:p>
          <a:p>
            <a:pPr marL="971550" lvl="1" indent="-571500">
              <a:lnSpc>
                <a:spcPct val="90000"/>
              </a:lnSpc>
            </a:pPr>
            <a:endParaRPr lang="fi-FI" sz="19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Niemelä</a:t>
            </a:r>
            <a:endParaRPr lang="fi-FI" sz="3200" dirty="0"/>
          </a:p>
        </p:txBody>
      </p:sp>
    </p:spTree>
    <p:extLst>
      <p:ext uri="{BB962C8B-B14F-4D97-AF65-F5344CB8AC3E}">
        <p14:creationId xmlns:p14="http://schemas.microsoft.com/office/powerpoint/2010/main" val="267073963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17</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Matti, 10-v., 4. </a:t>
            </a:r>
            <a:r>
              <a:rPr lang="fi-FI" sz="2100" dirty="0" err="1" smtClean="0"/>
              <a:t>lka</a:t>
            </a:r>
            <a:r>
              <a:rPr lang="fi-FI" sz="2100" dirty="0" smtClean="0"/>
              <a:t>, 19 </a:t>
            </a:r>
            <a:r>
              <a:rPr lang="fi-FI" sz="2100" dirty="0" err="1" smtClean="0"/>
              <a:t>opp</a:t>
            </a:r>
            <a:endParaRPr lang="fi-FI" sz="2100" dirty="0" smtClean="0"/>
          </a:p>
          <a:p>
            <a:pPr marL="571500" indent="-571500">
              <a:lnSpc>
                <a:spcPct val="90000"/>
              </a:lnSpc>
            </a:pPr>
            <a:r>
              <a:rPr lang="fi-FI" sz="2100" dirty="0" smtClean="0"/>
              <a:t>motorisesti levoton</a:t>
            </a:r>
          </a:p>
          <a:p>
            <a:pPr marL="571500" indent="-571500">
              <a:lnSpc>
                <a:spcPct val="90000"/>
              </a:lnSpc>
            </a:pPr>
            <a:r>
              <a:rPr lang="fi-FI" sz="2100" dirty="0" smtClean="0"/>
              <a:t>puhuu paljon tunneilla</a:t>
            </a:r>
          </a:p>
          <a:p>
            <a:pPr marL="571500" indent="-571500">
              <a:lnSpc>
                <a:spcPct val="90000"/>
              </a:lnSpc>
            </a:pPr>
            <a:r>
              <a:rPr lang="fi-FI" sz="2100" dirty="0" smtClean="0"/>
              <a:t>pilkkaa toisia</a:t>
            </a:r>
          </a:p>
          <a:p>
            <a:pPr marL="571500" indent="-571500">
              <a:lnSpc>
                <a:spcPct val="90000"/>
              </a:lnSpc>
            </a:pPr>
            <a:r>
              <a:rPr lang="fi-FI" sz="2100" dirty="0" smtClean="0"/>
              <a:t>”on paras kaikessa”</a:t>
            </a:r>
          </a:p>
          <a:p>
            <a:pPr marL="571500" indent="-571500">
              <a:lnSpc>
                <a:spcPct val="90000"/>
              </a:lnSpc>
            </a:pPr>
            <a:r>
              <a:rPr lang="fi-FI" sz="2100" dirty="0" smtClean="0"/>
              <a:t>aiemmin palkkiojärjestelmä (</a:t>
            </a:r>
            <a:r>
              <a:rPr lang="fi-FI" sz="2100" dirty="0" err="1" smtClean="0"/>
              <a:t>isä-Potter</a:t>
            </a:r>
            <a:r>
              <a:rPr lang="fi-FI" sz="2100" dirty="0" smtClean="0"/>
              <a:t>), joka toimi, mutta hiipui</a:t>
            </a:r>
          </a:p>
          <a:p>
            <a:pPr marL="571500" indent="-571500">
              <a:lnSpc>
                <a:spcPct val="90000"/>
              </a:lnSpc>
            </a:pPr>
            <a:endParaRPr lang="fi-FI" sz="2100" dirty="0"/>
          </a:p>
          <a:p>
            <a:pPr marL="571500" indent="-571500">
              <a:lnSpc>
                <a:spcPct val="90000"/>
              </a:lnSpc>
            </a:pPr>
            <a:r>
              <a:rPr lang="fi-FI" sz="2100" dirty="0" smtClean="0"/>
              <a:t>tavoite</a:t>
            </a:r>
          </a:p>
          <a:p>
            <a:pPr marL="971550" lvl="1" indent="-571500">
              <a:lnSpc>
                <a:spcPct val="90000"/>
              </a:lnSpc>
            </a:pPr>
            <a:r>
              <a:rPr lang="fi-FI" sz="1800" dirty="0"/>
              <a:t>vähentää pilkallista puhetta ja toisten virheisiin </a:t>
            </a:r>
            <a:r>
              <a:rPr lang="fi-FI" sz="1800" dirty="0" smtClean="0"/>
              <a:t>puuttumista</a:t>
            </a:r>
          </a:p>
          <a:p>
            <a:pPr marL="971550" lvl="1" indent="-571500">
              <a:lnSpc>
                <a:spcPct val="90000"/>
              </a:lnSpc>
            </a:pPr>
            <a:r>
              <a:rPr lang="fi-FI" sz="1800" dirty="0" smtClean="0"/>
              <a:t>vähentää </a:t>
            </a:r>
            <a:r>
              <a:rPr lang="fi-FI" sz="1800" dirty="0"/>
              <a:t>kerskailua ja toisten haastamista koulunkäynnin vastustamiseen</a:t>
            </a:r>
            <a:endParaRPr lang="fi-FI" sz="1700" dirty="0" smtClean="0"/>
          </a:p>
          <a:p>
            <a:pPr marL="571500" indent="-571500">
              <a:lnSpc>
                <a:spcPct val="90000"/>
              </a:lnSpc>
            </a:pPr>
            <a:r>
              <a:rPr lang="fi-FI" sz="2100" dirty="0" smtClean="0"/>
              <a:t>tukitoimet</a:t>
            </a:r>
          </a:p>
          <a:p>
            <a:pPr marL="971550" lvl="1" indent="-571500">
              <a:lnSpc>
                <a:spcPct val="90000"/>
              </a:lnSpc>
            </a:pPr>
            <a:r>
              <a:rPr lang="fi-FI" sz="1900" dirty="0" smtClean="0"/>
              <a:t>3 välituntia viikossa</a:t>
            </a:r>
          </a:p>
          <a:p>
            <a:pPr marL="971550" lvl="1" indent="-571500">
              <a:lnSpc>
                <a:spcPct val="90000"/>
              </a:lnSpc>
            </a:pPr>
            <a:r>
              <a:rPr lang="fi-FI" sz="1900" dirty="0" smtClean="0"/>
              <a:t>Tunteet tutuiksi -kortit</a:t>
            </a: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Nieminen</a:t>
            </a:r>
            <a:endParaRPr lang="fi-FI" sz="3200" dirty="0"/>
          </a:p>
        </p:txBody>
      </p:sp>
    </p:spTree>
    <p:extLst>
      <p:ext uri="{BB962C8B-B14F-4D97-AF65-F5344CB8AC3E}">
        <p14:creationId xmlns:p14="http://schemas.microsoft.com/office/powerpoint/2010/main" val="46821214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18</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kommentit</a:t>
            </a:r>
          </a:p>
          <a:p>
            <a:pPr marL="971550" lvl="1" indent="-571500">
              <a:lnSpc>
                <a:spcPct val="90000"/>
              </a:lnSpc>
            </a:pPr>
            <a:r>
              <a:rPr lang="fi-FI" sz="1900" dirty="0" smtClean="0"/>
              <a:t>Matin motivaatio harjoitella?</a:t>
            </a:r>
          </a:p>
          <a:p>
            <a:pPr marL="971550" lvl="1" indent="-571500">
              <a:lnSpc>
                <a:spcPct val="90000"/>
              </a:lnSpc>
            </a:pPr>
            <a:r>
              <a:rPr lang="fi-FI" sz="1900" dirty="0" smtClean="0"/>
              <a:t>saisiko koko luokan mukaan?</a:t>
            </a:r>
          </a:p>
          <a:p>
            <a:pPr marL="1371600" lvl="2" indent="-571500">
              <a:lnSpc>
                <a:spcPct val="90000"/>
              </a:lnSpc>
            </a:pPr>
            <a:r>
              <a:rPr lang="fi-FI" sz="1500" dirty="0" smtClean="0"/>
              <a:t>luokan käyttäytymistavoitteet – harjoittelu – huomio niihin asioihin, esim.</a:t>
            </a:r>
          </a:p>
          <a:p>
            <a:pPr marL="971550" lvl="1" indent="-571500">
              <a:lnSpc>
                <a:spcPct val="90000"/>
              </a:lnSpc>
            </a:pPr>
            <a:r>
              <a:rPr lang="fi-FI" sz="1900" dirty="0" smtClean="0"/>
              <a:t>liittyykö </a:t>
            </a:r>
            <a:r>
              <a:rPr lang="fi-FI" sz="1900" dirty="0" err="1" smtClean="0"/>
              <a:t>ADHD-tyyppisiin</a:t>
            </a:r>
            <a:r>
              <a:rPr lang="fi-FI" sz="1900" dirty="0" smtClean="0"/>
              <a:t> vaikeuksiin?</a:t>
            </a:r>
          </a:p>
          <a:p>
            <a:pPr marL="971550" lvl="1" indent="-571500">
              <a:lnSpc>
                <a:spcPct val="90000"/>
              </a:lnSpc>
            </a:pPr>
            <a:r>
              <a:rPr lang="fi-FI" sz="1900" dirty="0" smtClean="0"/>
              <a:t>mitä </a:t>
            </a:r>
            <a:r>
              <a:rPr lang="fi-FI" sz="1900" dirty="0" err="1" smtClean="0"/>
              <a:t>TaSa:aan</a:t>
            </a:r>
            <a:r>
              <a:rPr lang="fi-FI" sz="1900" dirty="0" smtClean="0"/>
              <a:t>?</a:t>
            </a:r>
          </a:p>
          <a:p>
            <a:pPr marL="571500" indent="-571500">
              <a:lnSpc>
                <a:spcPct val="90000"/>
              </a:lnSpc>
            </a:pPr>
            <a:endParaRPr lang="fi-FI" sz="19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Nieminen</a:t>
            </a:r>
            <a:endParaRPr lang="fi-FI" sz="3200" dirty="0"/>
          </a:p>
        </p:txBody>
      </p:sp>
    </p:spTree>
    <p:extLst>
      <p:ext uri="{BB962C8B-B14F-4D97-AF65-F5344CB8AC3E}">
        <p14:creationId xmlns:p14="http://schemas.microsoft.com/office/powerpoint/2010/main" val="375481708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19</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Poika, 10-v., 3. </a:t>
            </a:r>
            <a:r>
              <a:rPr lang="fi-FI" sz="2100" dirty="0" err="1" smtClean="0"/>
              <a:t>lka</a:t>
            </a:r>
            <a:r>
              <a:rPr lang="fi-FI" sz="2100" dirty="0" smtClean="0"/>
              <a:t>, 3.-6. </a:t>
            </a:r>
            <a:r>
              <a:rPr lang="fi-FI" sz="2100" dirty="0" err="1" smtClean="0"/>
              <a:t>yhdyslka</a:t>
            </a:r>
            <a:endParaRPr lang="fi-FI" sz="2100" dirty="0" smtClean="0"/>
          </a:p>
          <a:p>
            <a:pPr marL="571500" indent="-571500">
              <a:lnSpc>
                <a:spcPct val="90000"/>
              </a:lnSpc>
            </a:pPr>
            <a:r>
              <a:rPr lang="fi-FI" sz="2100" dirty="0" smtClean="0"/>
              <a:t>Työrauha Kaikille –käytössä luokan tasolla; toimii</a:t>
            </a:r>
          </a:p>
          <a:p>
            <a:pPr marL="971550" lvl="1" indent="-571500">
              <a:lnSpc>
                <a:spcPct val="90000"/>
              </a:lnSpc>
            </a:pPr>
            <a:r>
              <a:rPr lang="fi-FI" sz="2200" i="1" dirty="0"/>
              <a:t>”puhun oppitunnilla vain aikuisen luvalla” ja </a:t>
            </a:r>
            <a:r>
              <a:rPr lang="fi-FI" sz="2200" i="1" dirty="0" smtClean="0"/>
              <a:t>”kuuntelen </a:t>
            </a:r>
            <a:r>
              <a:rPr lang="fi-FI" sz="2200" i="1" dirty="0"/>
              <a:t>opettajan ohjeen ja teen sen mukaan”</a:t>
            </a:r>
            <a:endParaRPr lang="fi-FI" sz="1900" dirty="0"/>
          </a:p>
          <a:p>
            <a:pPr marL="571500" indent="-571500">
              <a:lnSpc>
                <a:spcPct val="90000"/>
              </a:lnSpc>
            </a:pPr>
            <a:r>
              <a:rPr lang="fi-FI" sz="2100" dirty="0" smtClean="0"/>
              <a:t>oppiaineissa taitava, keskittyminen vaikeaa (ja kertotaulu)</a:t>
            </a:r>
          </a:p>
          <a:p>
            <a:pPr marL="571500" indent="-571500">
              <a:lnSpc>
                <a:spcPct val="90000"/>
              </a:lnSpc>
            </a:pPr>
            <a:r>
              <a:rPr lang="fi-FI" sz="2100" dirty="0" smtClean="0"/>
              <a:t>muutoslista</a:t>
            </a:r>
          </a:p>
          <a:p>
            <a:pPr lvl="1"/>
            <a:r>
              <a:rPr lang="fi-FI" sz="1800" dirty="0"/>
              <a:t>Oppilas kertoo ääneen mieleen tulleita asioita.</a:t>
            </a:r>
          </a:p>
          <a:p>
            <a:pPr lvl="1"/>
            <a:r>
              <a:rPr lang="fi-FI" sz="1800" dirty="0"/>
              <a:t>Oppilas kommentoi opettajan ja muiden oppilaiden puhetta pyytämättä puheenvuoroa.</a:t>
            </a:r>
          </a:p>
          <a:p>
            <a:pPr lvl="1"/>
            <a:r>
              <a:rPr lang="fi-FI" sz="1800" dirty="0"/>
              <a:t>Oppilas lähtee omalta paikaltaan kertomaan asioita kavereille.</a:t>
            </a:r>
          </a:p>
          <a:p>
            <a:pPr lvl="1"/>
            <a:r>
              <a:rPr lang="fi-FI" sz="1800" dirty="0"/>
              <a:t>Oppilas aliarvioi muiden tekemisiä ja väheksyy muiden tavaroita.</a:t>
            </a:r>
          </a:p>
          <a:p>
            <a:pPr lvl="1"/>
            <a:r>
              <a:rPr lang="fi-FI" sz="1800" dirty="0"/>
              <a:t>Oppilas menee pulpetin alle makaamaan.</a:t>
            </a:r>
          </a:p>
          <a:p>
            <a:pPr marL="571500" indent="-571500">
              <a:lnSpc>
                <a:spcPct val="90000"/>
              </a:lnSpc>
            </a:pPr>
            <a:endParaRPr lang="fi-FI" sz="1900" dirty="0" smtClean="0"/>
          </a:p>
          <a:p>
            <a:pPr marL="571500" indent="-571500">
              <a:lnSpc>
                <a:spcPct val="90000"/>
              </a:lnSpc>
            </a:pPr>
            <a:endParaRPr lang="fi-FI" sz="19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Viitanen</a:t>
            </a:r>
            <a:endParaRPr lang="fi-FI" sz="3200" dirty="0"/>
          </a:p>
        </p:txBody>
      </p:sp>
    </p:spTree>
    <p:extLst>
      <p:ext uri="{BB962C8B-B14F-4D97-AF65-F5344CB8AC3E}">
        <p14:creationId xmlns:p14="http://schemas.microsoft.com/office/powerpoint/2010/main" val="334128132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A7D87A29-6E56-458D-B84B-866896D82B19}" type="slidenum">
              <a:rPr lang="fi-FI"/>
              <a:pPr/>
              <a:t>2</a:t>
            </a:fld>
            <a:endParaRPr lang="fi-FI"/>
          </a:p>
        </p:txBody>
      </p:sp>
      <p:sp>
        <p:nvSpPr>
          <p:cNvPr id="336898" name="Rectangle 2"/>
          <p:cNvSpPr>
            <a:spLocks noGrp="1" noChangeArrowheads="1"/>
          </p:cNvSpPr>
          <p:nvPr>
            <p:ph type="title"/>
          </p:nvPr>
        </p:nvSpPr>
        <p:spPr>
          <a:xfrm>
            <a:off x="685800" y="620713"/>
            <a:ext cx="7772400" cy="576262"/>
          </a:xfrm>
        </p:spPr>
        <p:txBody>
          <a:bodyPr/>
          <a:lstStyle/>
          <a:p>
            <a:pPr algn="ctr"/>
            <a:r>
              <a:rPr lang="fi-FI" sz="2400" u="sng"/>
              <a:t>Yleiset havainnot</a:t>
            </a:r>
          </a:p>
        </p:txBody>
      </p:sp>
      <p:sp>
        <p:nvSpPr>
          <p:cNvPr id="336899" name="Rectangle 3"/>
          <p:cNvSpPr>
            <a:spLocks noGrp="1" noChangeArrowheads="1"/>
          </p:cNvSpPr>
          <p:nvPr>
            <p:ph type="body" idx="1"/>
          </p:nvPr>
        </p:nvSpPr>
        <p:spPr>
          <a:xfrm>
            <a:off x="685800" y="1484785"/>
            <a:ext cx="7772400" cy="4752504"/>
          </a:xfrm>
        </p:spPr>
        <p:txBody>
          <a:bodyPr/>
          <a:lstStyle/>
          <a:p>
            <a:pPr>
              <a:lnSpc>
                <a:spcPct val="90000"/>
              </a:lnSpc>
            </a:pPr>
            <a:r>
              <a:rPr lang="fi-FI" sz="2500" dirty="0" smtClean="0"/>
              <a:t>hyviä, mielenkiintoisia tehtäviä</a:t>
            </a:r>
          </a:p>
          <a:p>
            <a:pPr>
              <a:lnSpc>
                <a:spcPct val="90000"/>
              </a:lnSpc>
            </a:pPr>
            <a:r>
              <a:rPr lang="fi-FI" sz="2500" dirty="0" smtClean="0"/>
              <a:t>perustellusti </a:t>
            </a:r>
            <a:r>
              <a:rPr lang="fi-FI" sz="2500" dirty="0"/>
              <a:t>valittuja </a:t>
            </a:r>
            <a:r>
              <a:rPr lang="fi-FI" sz="2500" dirty="0" smtClean="0"/>
              <a:t>kohdekäyttäytymisiä, tosin täsmentämisen varaa vielä joissakin on</a:t>
            </a:r>
          </a:p>
          <a:p>
            <a:pPr>
              <a:lnSpc>
                <a:spcPct val="90000"/>
              </a:lnSpc>
            </a:pPr>
            <a:r>
              <a:rPr lang="fi-FI" sz="2500" dirty="0" smtClean="0"/>
              <a:t>samoin tukitoimissa—yksinkertaisuudessa on voimaa</a:t>
            </a:r>
          </a:p>
          <a:p>
            <a:pPr>
              <a:lnSpc>
                <a:spcPct val="90000"/>
              </a:lnSpc>
            </a:pPr>
            <a:r>
              <a:rPr lang="fi-FI" sz="2500" dirty="0" err="1" smtClean="0"/>
              <a:t>TaSa</a:t>
            </a:r>
            <a:r>
              <a:rPr lang="fi-FI" sz="2500" dirty="0" smtClean="0"/>
              <a:t>—käyttäytymis- ja lapsikohtainen mittari—tätä mietitään tänään</a:t>
            </a:r>
          </a:p>
          <a:p>
            <a:pPr>
              <a:lnSpc>
                <a:spcPct val="90000"/>
              </a:lnSpc>
            </a:pPr>
            <a:r>
              <a:rPr lang="fi-FI" sz="2500" dirty="0" smtClean="0"/>
              <a:t>edetään</a:t>
            </a:r>
          </a:p>
          <a:p>
            <a:pPr lvl="1">
              <a:lnSpc>
                <a:spcPct val="90000"/>
              </a:lnSpc>
            </a:pPr>
            <a:r>
              <a:rPr lang="fi-FI" sz="2300" dirty="0" smtClean="0"/>
              <a:t>yleinen tuki; koko luokalle</a:t>
            </a:r>
          </a:p>
          <a:p>
            <a:pPr lvl="1">
              <a:lnSpc>
                <a:spcPct val="90000"/>
              </a:lnSpc>
            </a:pPr>
            <a:r>
              <a:rPr lang="fi-FI" sz="2300" dirty="0" smtClean="0"/>
              <a:t>tehostettu tuki; lapsikohtaisesti suunniteltua, lapsen tavanomaisen opetuksen yhteydessä toteutettua</a:t>
            </a:r>
          </a:p>
          <a:p>
            <a:pPr lvl="1">
              <a:lnSpc>
                <a:spcPct val="90000"/>
              </a:lnSpc>
            </a:pPr>
            <a:r>
              <a:rPr lang="fi-FI" sz="2300" dirty="0" smtClean="0"/>
              <a:t>(erityinen tuki—tämä vähemmälle)</a:t>
            </a:r>
            <a:endParaRPr lang="fi-FI" sz="2300" dirty="0"/>
          </a:p>
        </p:txBody>
      </p:sp>
      <p:sp>
        <p:nvSpPr>
          <p:cNvPr id="2" name="Tekstiruutu 1"/>
          <p:cNvSpPr txBox="1"/>
          <p:nvPr/>
        </p:nvSpPr>
        <p:spPr>
          <a:xfrm>
            <a:off x="7164288" y="1052736"/>
            <a:ext cx="1440160" cy="938719"/>
          </a:xfrm>
          <a:prstGeom prst="rect">
            <a:avLst/>
          </a:prstGeom>
          <a:noFill/>
        </p:spPr>
        <p:txBody>
          <a:bodyPr wrap="square" rtlCol="0">
            <a:spAutoFit/>
          </a:bodyPr>
          <a:lstStyle/>
          <a:p>
            <a:r>
              <a:rPr lang="fi-FI" sz="1100" dirty="0" smtClean="0"/>
              <a:t>luodaan ympäristöä sellaiseksi, joka säätelee vahvemmin  lapsen toivottuun käyttäytymiseen.</a:t>
            </a:r>
            <a:endParaRPr lang="fi-FI" sz="1100"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20</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tukitoimet—sidottuna koko luokan tavoitteisiin</a:t>
            </a:r>
          </a:p>
          <a:p>
            <a:pPr lvl="1"/>
            <a:r>
              <a:rPr lang="fi-FI" sz="1600" dirty="0"/>
              <a:t>Oppilaalle annetaan hänen </a:t>
            </a:r>
            <a:r>
              <a:rPr lang="fi-FI"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pulpetillaan olevaan listaan plussia ja miinuksia käyttäytymisen mukaan. Tunnin aikana</a:t>
            </a:r>
            <a:r>
              <a:rPr lang="fi-FI" sz="1600" dirty="0"/>
              <a:t> voi saada kaksi merkintää. Alkutunnista (ohjeen kuuntelu ja tehtävien aloittaminen) yhden ja tunnin päätyttyä toisen.  Plussia tulisi saada 80 % viikossa, jolloin palkkioksi saisi oppilaan itse toivoman pitkän välitunnin koko luokalle. Jos tavoitetta ei saavuteta, joutuu oppilas perjantaina ”jälki-istuntoon” harjoittelemaan hiljaa olemista ja puheenvuoron pyytämistä. Jälki-istuntoa pystyy päivittäisen onnistumisen avulla vähentämään. Mikäli maanantai on mennyt huonosti, voi sen saada kumottua tiistain aikana.</a:t>
            </a:r>
          </a:p>
          <a:p>
            <a:pPr lvl="1"/>
            <a:r>
              <a:rPr lang="fi-FI" sz="1600" dirty="0"/>
              <a:t>Lisäksi muiden opettajien tunneilla on käytössä </a:t>
            </a:r>
            <a:r>
              <a:rPr lang="fi-FI" sz="1600" dirty="0" smtClean="0"/>
              <a:t>liikennemerkkikortit </a:t>
            </a:r>
            <a:r>
              <a:rPr lang="fi-FI" sz="1600" dirty="0" smtClean="0">
                <a:solidFill>
                  <a:srgbClr val="FF0000"/>
                </a:solidFill>
              </a:rPr>
              <a:t>(punainen, keltainen, vihreä, punaisesta kortista joutuu korvaamaan) </a:t>
            </a:r>
            <a:r>
              <a:rPr lang="fi-FI" sz="1600" dirty="0" smtClean="0"/>
              <a:t>, </a:t>
            </a:r>
            <a:r>
              <a:rPr lang="fi-FI" sz="1600" dirty="0"/>
              <a:t>joilla avustaja (mahdollisuuksien mukaan) pyrkii muistuttamaan oppilasta hiljaa olemisessa (=välitön palaute).</a:t>
            </a:r>
          </a:p>
          <a:p>
            <a:pPr marL="571500" indent="-571500">
              <a:lnSpc>
                <a:spcPct val="90000"/>
              </a:lnSpc>
            </a:pPr>
            <a:endParaRPr lang="fi-FI" sz="1900" dirty="0" smtClean="0"/>
          </a:p>
          <a:p>
            <a:pPr marL="571500" indent="-571500">
              <a:lnSpc>
                <a:spcPct val="90000"/>
              </a:lnSpc>
            </a:pPr>
            <a:endParaRPr lang="fi-FI" sz="19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Viitanen</a:t>
            </a:r>
            <a:endParaRPr lang="fi-FI" sz="3200" dirty="0"/>
          </a:p>
        </p:txBody>
      </p:sp>
    </p:spTree>
    <p:extLst>
      <p:ext uri="{BB962C8B-B14F-4D97-AF65-F5344CB8AC3E}">
        <p14:creationId xmlns:p14="http://schemas.microsoft.com/office/powerpoint/2010/main" val="76273575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21</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smtClean="0"/>
              <a:t>kommentit</a:t>
            </a:r>
          </a:p>
          <a:p>
            <a:pPr marL="971550" lvl="1" indent="-571500">
              <a:lnSpc>
                <a:spcPct val="90000"/>
              </a:lnSpc>
            </a:pPr>
            <a:r>
              <a:rPr lang="fi-FI" sz="1700" dirty="0" smtClean="0"/>
              <a:t>sitominen koko luokan tavoitteisiin hyvä</a:t>
            </a:r>
          </a:p>
          <a:p>
            <a:pPr marL="971550" lvl="1" indent="-571500">
              <a:lnSpc>
                <a:spcPct val="90000"/>
              </a:lnSpc>
            </a:pPr>
            <a:r>
              <a:rPr lang="fi-FI" sz="1700" dirty="0" smtClean="0"/>
              <a:t>pojalle vahvempi ohjaus samoihin tavoitteisiin</a:t>
            </a:r>
          </a:p>
          <a:p>
            <a:pPr marL="971550" lvl="1" indent="-571500">
              <a:lnSpc>
                <a:spcPct val="90000"/>
              </a:lnSpc>
            </a:pPr>
            <a:r>
              <a:rPr lang="fi-FI" sz="1700" dirty="0" err="1" smtClean="0"/>
              <a:t>Check</a:t>
            </a:r>
            <a:r>
              <a:rPr lang="fi-FI" sz="1700" dirty="0" smtClean="0"/>
              <a:t> </a:t>
            </a:r>
            <a:r>
              <a:rPr lang="fi-FI" sz="1700" dirty="0" err="1" smtClean="0"/>
              <a:t>In-Check</a:t>
            </a:r>
            <a:r>
              <a:rPr lang="fi-FI" sz="1700" dirty="0" smtClean="0"/>
              <a:t> Out oppitunneille?</a:t>
            </a:r>
          </a:p>
          <a:p>
            <a:pPr marL="971550" lvl="1" indent="-571500">
              <a:lnSpc>
                <a:spcPct val="90000"/>
              </a:lnSpc>
            </a:pPr>
            <a:r>
              <a:rPr lang="fi-FI" sz="1700" dirty="0" smtClean="0"/>
              <a:t>yksilötukitoimia on helppo suunnitella, kun yleinen tuki on kunnossa</a:t>
            </a:r>
          </a:p>
          <a:p>
            <a:pPr marL="971550" lvl="1" indent="-571500">
              <a:lnSpc>
                <a:spcPct val="90000"/>
              </a:lnSpc>
            </a:pPr>
            <a:r>
              <a:rPr lang="fi-FI" sz="1700" dirty="0" err="1" smtClean="0"/>
              <a:t>TaSa:aan</a:t>
            </a:r>
            <a:r>
              <a:rPr lang="fi-FI" sz="1700" dirty="0" smtClean="0"/>
              <a:t> suoraan onnistumisten määrät tavoitteissa</a:t>
            </a:r>
            <a:r>
              <a:rPr lang="fi-FI" sz="1700" dirty="0" smtClean="0"/>
              <a:t>?</a:t>
            </a:r>
          </a:p>
          <a:p>
            <a:pPr marL="971550" lvl="1" indent="-571500">
              <a:lnSpc>
                <a:spcPct val="90000"/>
              </a:lnSpc>
            </a:pPr>
            <a:endParaRPr lang="fi-FI" sz="1700" dirty="0"/>
          </a:p>
          <a:p>
            <a:pPr marL="971550" lvl="1" indent="-571500">
              <a:lnSpc>
                <a:spcPct val="90000"/>
              </a:lnSpc>
            </a:pPr>
            <a:r>
              <a:rPr lang="fi-FI" sz="1700" dirty="0" smtClean="0">
                <a:solidFill>
                  <a:srgbClr val="FF0066"/>
                </a:solidFill>
              </a:rPr>
              <a:t>ennen rangaistusta huomautus, jos ei toimi seurauksena kolmen minuutin rangaistus, välitunnille meno viivästyy kolmella minuutilla oppilas luokassa, opettaja ei kiinnitä huomiota oppilaaseen, kolmen minuutin kuluttua ovi aukaistaan, oppilas päästetään ulos, välitunnin jälkeen oppilaalle annetaan positiivinen tulo luokkaan.</a:t>
            </a:r>
          </a:p>
          <a:p>
            <a:pPr marL="971550" lvl="1" indent="-571500">
              <a:lnSpc>
                <a:spcPct val="90000"/>
              </a:lnSpc>
            </a:pPr>
            <a:endParaRPr lang="fi-FI" sz="1700" dirty="0">
              <a:solidFill>
                <a:srgbClr val="FF0066"/>
              </a:solidFill>
            </a:endParaRPr>
          </a:p>
          <a:p>
            <a:pPr marL="971550" lvl="1" indent="-571500">
              <a:lnSpc>
                <a:spcPct val="90000"/>
              </a:lnSpc>
            </a:pPr>
            <a:r>
              <a:rPr lang="fi-FI" sz="1700" dirty="0" smtClean="0">
                <a:solidFill>
                  <a:srgbClr val="FF0066"/>
                </a:solidFill>
              </a:rPr>
              <a:t>sanktiot oltava oppilaille ennakkoon tiedossa.</a:t>
            </a:r>
            <a:endParaRPr lang="fi-FI" sz="1700" dirty="0" smtClean="0">
              <a:solidFill>
                <a:srgbClr val="FF0066"/>
              </a:solidFill>
            </a:endParaRP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Viitanen</a:t>
            </a:r>
            <a:endParaRPr lang="fi-FI" sz="3200" dirty="0"/>
          </a:p>
        </p:txBody>
      </p:sp>
      <p:sp>
        <p:nvSpPr>
          <p:cNvPr id="2" name="Tekstiruutu 1"/>
          <p:cNvSpPr txBox="1"/>
          <p:nvPr/>
        </p:nvSpPr>
        <p:spPr>
          <a:xfrm>
            <a:off x="5364088" y="2204864"/>
            <a:ext cx="3779912" cy="430887"/>
          </a:xfrm>
          <a:prstGeom prst="rect">
            <a:avLst/>
          </a:prstGeom>
          <a:noFill/>
        </p:spPr>
        <p:txBody>
          <a:bodyPr wrap="square" rtlCol="0">
            <a:spAutoFit/>
          </a:bodyPr>
          <a:lstStyle/>
          <a:p>
            <a:r>
              <a:rPr lang="fi-FI" sz="1100" b="1" dirty="0" smtClean="0">
                <a:solidFill>
                  <a:srgbClr val="FF0066"/>
                </a:solidFill>
              </a:rPr>
              <a:t>oppilaalle annetaan oppitunnin alussa muistutus toivotusta käytöksestä ja lopuksi arviointi miten mennyt.</a:t>
            </a:r>
            <a:endParaRPr lang="fi-FI" sz="1100" b="1" dirty="0">
              <a:solidFill>
                <a:srgbClr val="FF0066"/>
              </a:solidFill>
            </a:endParaRPr>
          </a:p>
        </p:txBody>
      </p:sp>
    </p:spTree>
    <p:extLst>
      <p:ext uri="{BB962C8B-B14F-4D97-AF65-F5344CB8AC3E}">
        <p14:creationId xmlns:p14="http://schemas.microsoft.com/office/powerpoint/2010/main" val="262827870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22</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571500" indent="-571500">
              <a:lnSpc>
                <a:spcPct val="90000"/>
              </a:lnSpc>
            </a:pPr>
            <a:r>
              <a:rPr lang="fi-FI" sz="2100" dirty="0" err="1" smtClean="0"/>
              <a:t>Jarppe</a:t>
            </a:r>
            <a:r>
              <a:rPr lang="fi-FI" sz="2100" dirty="0" smtClean="0"/>
              <a:t>, 10.-v, 4. </a:t>
            </a:r>
            <a:r>
              <a:rPr lang="fi-FI" sz="2100" dirty="0" err="1" smtClean="0"/>
              <a:t>lka</a:t>
            </a:r>
            <a:endParaRPr lang="fi-FI" sz="2100" dirty="0" smtClean="0"/>
          </a:p>
          <a:p>
            <a:pPr marL="571500" indent="-571500">
              <a:lnSpc>
                <a:spcPct val="90000"/>
              </a:lnSpc>
            </a:pPr>
            <a:r>
              <a:rPr lang="fi-FI" sz="2100" dirty="0" smtClean="0"/>
              <a:t>muutoslista</a:t>
            </a:r>
          </a:p>
          <a:p>
            <a:pPr marL="800100" lvl="1" indent="-342900">
              <a:buFont typeface="+mj-lt"/>
              <a:buAutoNum type="arabicPeriod"/>
            </a:pPr>
            <a:r>
              <a:rPr lang="fi-FI" sz="1600" dirty="0" err="1">
                <a:solidFill>
                  <a:srgbClr val="FF0000"/>
                </a:solidFill>
              </a:rPr>
              <a:t>Jarppe</a:t>
            </a:r>
            <a:r>
              <a:rPr lang="fi-FI" sz="1600" dirty="0">
                <a:solidFill>
                  <a:srgbClr val="FF0000"/>
                </a:solidFill>
              </a:rPr>
              <a:t> liikehtii äänekkäästi paikallaan kaiken aikaa, keikkuu tuolillaan ja näprää tavaroitaan. Hänellä on paljon ylimääräistä tavaraa mukana koulussa.</a:t>
            </a:r>
          </a:p>
          <a:p>
            <a:pPr marL="800100" lvl="1" indent="-342900">
              <a:buFont typeface="+mj-lt"/>
              <a:buAutoNum type="arabicPeriod"/>
            </a:pPr>
            <a:r>
              <a:rPr lang="fi-FI" sz="1600" dirty="0" err="1">
                <a:solidFill>
                  <a:srgbClr val="FF0000"/>
                </a:solidFill>
              </a:rPr>
              <a:t>Jarppe</a:t>
            </a:r>
            <a:r>
              <a:rPr lang="fi-FI" sz="1600" dirty="0">
                <a:solidFill>
                  <a:srgbClr val="FF0000"/>
                </a:solidFill>
              </a:rPr>
              <a:t> puhuu ja kysyy viittaamatta sekä opettajalta että kavereilta ääneen. </a:t>
            </a:r>
          </a:p>
          <a:p>
            <a:pPr marL="800100" lvl="1" indent="-342900">
              <a:buFont typeface="+mj-lt"/>
              <a:buAutoNum type="arabicPeriod"/>
            </a:pPr>
            <a:r>
              <a:rPr lang="fi-FI" sz="1600" dirty="0"/>
              <a:t>Kirjojen esille ottamiseen menee aikaa. Tehtävän alkuun pääseminen kestää kauan. Kun muut ovat työssä, </a:t>
            </a:r>
            <a:r>
              <a:rPr lang="fi-FI" sz="1600" dirty="0" err="1"/>
              <a:t>Jarppe</a:t>
            </a:r>
            <a:r>
              <a:rPr lang="fi-FI" sz="1600" dirty="0"/>
              <a:t> kysyy, mikä kirja otetaan ja mitä tehdään.</a:t>
            </a:r>
          </a:p>
          <a:p>
            <a:pPr marL="800100" lvl="1" indent="-342900">
              <a:buFont typeface="+mj-lt"/>
              <a:buAutoNum type="arabicPeriod"/>
            </a:pPr>
            <a:r>
              <a:rPr lang="fi-FI" sz="1600" dirty="0" err="1"/>
              <a:t>Jarppe</a:t>
            </a:r>
            <a:r>
              <a:rPr lang="fi-FI" sz="1600" dirty="0"/>
              <a:t> lähtee usein liikkeelle paikaltaan teroittamaan kynää, WC:hen ja kaverin luokse sanomaan jotakin.</a:t>
            </a:r>
          </a:p>
          <a:p>
            <a:pPr marL="800100" lvl="1" indent="-342900">
              <a:buFont typeface="+mj-lt"/>
              <a:buAutoNum type="arabicPeriod"/>
            </a:pPr>
            <a:r>
              <a:rPr lang="fi-FI" sz="1600" dirty="0" err="1"/>
              <a:t>Jarppe</a:t>
            </a:r>
            <a:r>
              <a:rPr lang="fi-FI" sz="1600" dirty="0"/>
              <a:t> unohtaa keskimääräistä enemmän kotitehtäviään</a:t>
            </a:r>
            <a:r>
              <a:rPr lang="fi-FI" sz="1600" dirty="0" smtClean="0"/>
              <a:t>.</a:t>
            </a:r>
          </a:p>
          <a:p>
            <a:pPr marL="800100" lvl="1"/>
            <a:endParaRPr lang="fi-FI" sz="1600" dirty="0"/>
          </a:p>
          <a:p>
            <a:pPr marL="971550" lvl="1" indent="-571500">
              <a:lnSpc>
                <a:spcPct val="90000"/>
              </a:lnSpc>
              <a:buFont typeface="+mj-lt"/>
              <a:buAutoNum type="arabicPeriod"/>
            </a:pPr>
            <a:endParaRPr lang="fi-FI" sz="15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Peltonen &amp; </a:t>
            </a:r>
            <a:r>
              <a:rPr lang="fi-FI" sz="3200" dirty="0" err="1" smtClean="0"/>
              <a:t>Tenkanen-Kononen</a:t>
            </a:r>
            <a:endParaRPr lang="fi-FI" sz="3200" dirty="0"/>
          </a:p>
        </p:txBody>
      </p:sp>
    </p:spTree>
    <p:extLst>
      <p:ext uri="{BB962C8B-B14F-4D97-AF65-F5344CB8AC3E}">
        <p14:creationId xmlns:p14="http://schemas.microsoft.com/office/powerpoint/2010/main" val="113010470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23</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2400" dirty="0"/>
              <a:t>tukitoimet</a:t>
            </a:r>
          </a:p>
          <a:p>
            <a:pPr lvl="1"/>
            <a:r>
              <a:rPr lang="fi-FI" sz="1800" dirty="0"/>
              <a:t>Oppilaan kanssa sovitaan sallitun liikkumisen määrä.</a:t>
            </a:r>
          </a:p>
          <a:p>
            <a:pPr lvl="1"/>
            <a:r>
              <a:rPr lang="fi-FI" sz="1800" dirty="0"/>
              <a:t> (Luokan kanssa keskustellaan yleisesti luokassa liikkumisesta ja missä tilanteissa liikkuminen on sallittua esim. WC:ssä ja juomassa käynti, kynän teroittaminen. Lisäksi keskustellaan yleisellä tasolla eroista ihmisten persoonallisuuden piirteissä esim. että toiset tarvittavat enemmän ”toimenpiteitä” keskittyäkseen ja että keskittyminen voi vaatia myös jonkin verran paikalta poistumista.) </a:t>
            </a:r>
            <a:endParaRPr lang="fi-FI" sz="1800" dirty="0" smtClean="0"/>
          </a:p>
          <a:p>
            <a:pPr lvl="1"/>
            <a:r>
              <a:rPr lang="fi-FI" sz="1600" dirty="0"/>
              <a:t>Oppilaalle annetaan positiivista palautetta toivotusta käytöksestä eli jos hän liikkuu vain sovitusti sekä pyytää puheenvuoroa viittaamalla. </a:t>
            </a:r>
          </a:p>
          <a:p>
            <a:pPr lvl="1"/>
            <a:r>
              <a:rPr lang="fi-FI" sz="1600" dirty="0"/>
              <a:t>(Positiivinen palaute annetaan systemaattisesti ja useita kertoja tunnin aikana joko sanallisesti, ilmeillä, peukun pystyyn nostamisella, koskettamalla tms. Pyritään jättämään huomiotta oppilaan viittaamatta esitetyt kommentoinnit ja  kyselyt.)</a:t>
            </a:r>
          </a:p>
          <a:p>
            <a:pPr lvl="1"/>
            <a:endParaRPr lang="fi-FI" sz="1800" dirty="0"/>
          </a:p>
          <a:p>
            <a:pPr>
              <a:lnSpc>
                <a:spcPct val="90000"/>
              </a:lnSpc>
            </a:pPr>
            <a:endParaRPr lang="fi-FI" sz="17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Peltonen &amp; </a:t>
            </a:r>
            <a:r>
              <a:rPr lang="fi-FI" sz="3200" dirty="0" err="1" smtClean="0"/>
              <a:t>Tenkanen-Kononen</a:t>
            </a:r>
            <a:endParaRPr lang="fi-FI" sz="3200" dirty="0"/>
          </a:p>
        </p:txBody>
      </p:sp>
    </p:spTree>
    <p:extLst>
      <p:ext uri="{BB962C8B-B14F-4D97-AF65-F5344CB8AC3E}">
        <p14:creationId xmlns:p14="http://schemas.microsoft.com/office/powerpoint/2010/main" val="113010470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24</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2400" dirty="0" smtClean="0"/>
              <a:t>pohdintaa</a:t>
            </a:r>
            <a:endParaRPr lang="fi-FI" sz="2400" dirty="0"/>
          </a:p>
          <a:p>
            <a:pPr lvl="1"/>
            <a:r>
              <a:rPr lang="fi-FI" sz="1800" dirty="0"/>
              <a:t>Tukitoimien suunnittelussa jäi pohdittavaksi, missä määrin oppilaalta hyväksytään viittaamatta puhumista ja kommentointia niissä tilanteissa, joissa oppilas selkeästi innostuu käsiteltävästä asiasta ja pysyy aiheessa??? Kumpi on tarkoituksenmukaisempaa: systemaattinen sääntöjen noudattaminen vai spontaani innostus aiheesta, jolloin viittaaminen unohtuu???</a:t>
            </a:r>
          </a:p>
          <a:p>
            <a:r>
              <a:rPr lang="fi-FI" sz="2000" dirty="0" smtClean="0"/>
              <a:t>kommentit</a:t>
            </a:r>
          </a:p>
          <a:p>
            <a:pPr lvl="1"/>
            <a:r>
              <a:rPr lang="fi-FI" sz="1800" dirty="0" smtClean="0"/>
              <a:t>selkeä suunnitelma</a:t>
            </a:r>
          </a:p>
          <a:p>
            <a:pPr lvl="1"/>
            <a:r>
              <a:rPr lang="fi-FI" sz="1800" dirty="0" smtClean="0"/>
              <a:t>liikuntaseteli-idea; 3-5 seteliä/oppitunti, niitä voi käyttää paikaltaan nousemiseen sovitusti?</a:t>
            </a:r>
          </a:p>
          <a:p>
            <a:pPr lvl="1"/>
            <a:r>
              <a:rPr lang="fi-FI" sz="1800" dirty="0" smtClean="0"/>
              <a:t>pohdintaan—niinpä, tasapainoiluahan se on :-)</a:t>
            </a:r>
          </a:p>
          <a:p>
            <a:pPr lvl="1"/>
            <a:r>
              <a:rPr lang="fi-FI" sz="1800" dirty="0" err="1" smtClean="0"/>
              <a:t>TaSa:aan</a:t>
            </a:r>
            <a:r>
              <a:rPr lang="fi-FI" sz="1800" dirty="0" smtClean="0"/>
              <a:t> a) luvattomien liikkumisten määrä; b) puheenvuorojen pyytämisten määrä?</a:t>
            </a:r>
            <a:endParaRPr lang="fi-FI" sz="1800" dirty="0"/>
          </a:p>
          <a:p>
            <a:pPr>
              <a:lnSpc>
                <a:spcPct val="90000"/>
              </a:lnSpc>
            </a:pPr>
            <a:endParaRPr lang="fi-FI" sz="17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Peltonen &amp; </a:t>
            </a:r>
            <a:r>
              <a:rPr lang="fi-FI" sz="3200" dirty="0" err="1" smtClean="0"/>
              <a:t>Tenkanen-Kononen</a:t>
            </a:r>
            <a:endParaRPr lang="fi-FI" sz="3200" dirty="0"/>
          </a:p>
        </p:txBody>
      </p:sp>
    </p:spTree>
    <p:extLst>
      <p:ext uri="{BB962C8B-B14F-4D97-AF65-F5344CB8AC3E}">
        <p14:creationId xmlns:p14="http://schemas.microsoft.com/office/powerpoint/2010/main" val="135757939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25</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2400" dirty="0" smtClean="0"/>
              <a:t>Esa, 8-v., 1. </a:t>
            </a:r>
            <a:r>
              <a:rPr lang="fi-FI" sz="2400" dirty="0" err="1" smtClean="0"/>
              <a:t>lka</a:t>
            </a:r>
            <a:r>
              <a:rPr lang="fi-FI" sz="2400" dirty="0" smtClean="0"/>
              <a:t>, 14 opp.</a:t>
            </a:r>
          </a:p>
          <a:p>
            <a:pPr marL="400050"/>
            <a:r>
              <a:rPr lang="fi-FI" sz="2400" dirty="0" err="1" smtClean="0"/>
              <a:t>ADHD-dgn</a:t>
            </a:r>
            <a:r>
              <a:rPr lang="fi-FI" sz="2400" dirty="0" smtClean="0"/>
              <a:t> ja lääkitys</a:t>
            </a:r>
          </a:p>
          <a:p>
            <a:pPr marL="400050"/>
            <a:r>
              <a:rPr lang="fi-FI" sz="2400" dirty="0" smtClean="0"/>
              <a:t>nyt työskentely sujuu kohtuullisesti</a:t>
            </a:r>
          </a:p>
          <a:p>
            <a:pPr marL="400050"/>
            <a:r>
              <a:rPr lang="fi-FI" sz="2400" dirty="0" smtClean="0"/>
              <a:t>piirtely auttaa opetuksen seuraamista</a:t>
            </a:r>
          </a:p>
          <a:p>
            <a:pPr marL="400050"/>
            <a:r>
              <a:rPr lang="fi-FI" sz="2400" dirty="0" smtClean="0"/>
              <a:t>muutoslista</a:t>
            </a:r>
          </a:p>
          <a:p>
            <a:pPr marL="800100" lvl="1" indent="-342900" hangingPunct="0">
              <a:buFont typeface="+mj-lt"/>
              <a:buAutoNum type="arabicPeriod"/>
            </a:pPr>
            <a:r>
              <a:rPr lang="fi-FI" sz="1600" dirty="0">
                <a:solidFill>
                  <a:srgbClr val="FF0000"/>
                </a:solidFill>
              </a:rPr>
              <a:t>Esa heittelee kirjat, kynät ja kumin lattialle, kun ei onnistu tehtävässä.</a:t>
            </a:r>
          </a:p>
          <a:p>
            <a:pPr marL="800100" lvl="1" indent="-342900" hangingPunct="0">
              <a:buFont typeface="+mj-lt"/>
              <a:buAutoNum type="arabicPeriod"/>
            </a:pPr>
            <a:r>
              <a:rPr lang="fi-FI" sz="1600" dirty="0"/>
              <a:t>Esa itkee, kun joku luokkakavereista menee jonossa hänen eteensä.</a:t>
            </a:r>
          </a:p>
          <a:p>
            <a:pPr marL="800100" lvl="1" indent="-342900" hangingPunct="0">
              <a:buFont typeface="+mj-lt"/>
              <a:buAutoNum type="arabicPeriod"/>
            </a:pPr>
            <a:r>
              <a:rPr lang="fi-FI" sz="1600" dirty="0"/>
              <a:t>Esa kiskoo takin/repun/luistinkassin vetoketjua, kun jotain on sen välissä.</a:t>
            </a:r>
          </a:p>
          <a:p>
            <a:pPr marL="800100" lvl="1" indent="-342900" hangingPunct="0">
              <a:buFont typeface="+mj-lt"/>
              <a:buAutoNum type="arabicPeriod"/>
            </a:pPr>
            <a:r>
              <a:rPr lang="fi-FI" sz="1600" dirty="0"/>
              <a:t>Esa repii hiuksiaan parkuen, kun kirjoitustehtävä ei suju</a:t>
            </a:r>
            <a:r>
              <a:rPr lang="fi-FI" sz="1600" dirty="0" smtClean="0"/>
              <a:t>.</a:t>
            </a:r>
          </a:p>
          <a:p>
            <a:pPr marL="400050" hangingPunct="0"/>
            <a:r>
              <a:rPr lang="fi-FI" sz="2400" dirty="0" smtClean="0"/>
              <a:t>tukitoimet suunnittelun alla</a:t>
            </a:r>
            <a:endParaRPr lang="fi-FI" sz="2400" dirty="0"/>
          </a:p>
          <a:p>
            <a:pPr marL="400050"/>
            <a:r>
              <a:rPr lang="fi-FI" sz="1800" dirty="0" smtClean="0"/>
              <a:t> kommentit</a:t>
            </a:r>
            <a:endParaRPr lang="fi-FI" sz="1800" dirty="0"/>
          </a:p>
          <a:p>
            <a:pPr>
              <a:lnSpc>
                <a:spcPct val="90000"/>
              </a:lnSpc>
            </a:pPr>
            <a:endParaRPr lang="fi-FI" sz="17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Ojansuu</a:t>
            </a:r>
            <a:endParaRPr lang="fi-FI" sz="3200" dirty="0"/>
          </a:p>
        </p:txBody>
      </p:sp>
    </p:spTree>
    <p:extLst>
      <p:ext uri="{BB962C8B-B14F-4D97-AF65-F5344CB8AC3E}">
        <p14:creationId xmlns:p14="http://schemas.microsoft.com/office/powerpoint/2010/main" val="139602953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26</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2400" dirty="0" smtClean="0"/>
              <a:t>kommentit</a:t>
            </a:r>
            <a:endParaRPr lang="fi-FI" sz="2400" dirty="0"/>
          </a:p>
          <a:p>
            <a:pPr lvl="1">
              <a:lnSpc>
                <a:spcPct val="90000"/>
              </a:lnSpc>
            </a:pPr>
            <a:r>
              <a:rPr lang="fi-FI" sz="1800" dirty="0" smtClean="0"/>
              <a:t>heittely suhteellisen harvinaista (n. 1/vko)</a:t>
            </a:r>
          </a:p>
          <a:p>
            <a:pPr lvl="1">
              <a:lnSpc>
                <a:spcPct val="90000"/>
              </a:lnSpc>
            </a:pPr>
            <a:r>
              <a:rPr lang="fi-FI" sz="1800" dirty="0" smtClean="0"/>
              <a:t>pystytkö ennakoimaan sitä?—eli valmistautuminen tilanteeseen, Esan pysäyttäminen ennen sitä?</a:t>
            </a:r>
          </a:p>
          <a:p>
            <a:pPr lvl="1">
              <a:lnSpc>
                <a:spcPct val="90000"/>
              </a:lnSpc>
            </a:pPr>
            <a:r>
              <a:rPr lang="fi-FI" sz="1800" dirty="0" err="1" smtClean="0"/>
              <a:t>TaSa:aan</a:t>
            </a:r>
            <a:r>
              <a:rPr lang="fi-FI" sz="1800" dirty="0" smtClean="0"/>
              <a:t>—harvinainen käyttäytyminen, oletettavasti kurssin seuranta-aika ei riitä muutoksen luotettavaan havaitsemiseen</a:t>
            </a: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Ojansuu</a:t>
            </a:r>
            <a:endParaRPr lang="fi-FI" sz="3200" dirty="0"/>
          </a:p>
        </p:txBody>
      </p:sp>
    </p:spTree>
    <p:extLst>
      <p:ext uri="{BB962C8B-B14F-4D97-AF65-F5344CB8AC3E}">
        <p14:creationId xmlns:p14="http://schemas.microsoft.com/office/powerpoint/2010/main" val="58698860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27</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1800" dirty="0" smtClean="0"/>
              <a:t>poika, 7-v., 1. </a:t>
            </a:r>
            <a:r>
              <a:rPr lang="fi-FI" sz="1800" dirty="0" err="1" smtClean="0"/>
              <a:t>lka</a:t>
            </a:r>
            <a:r>
              <a:rPr lang="fi-FI" sz="1800" dirty="0" smtClean="0"/>
              <a:t>, 20 </a:t>
            </a:r>
            <a:r>
              <a:rPr lang="fi-FI" sz="1800" dirty="0" err="1" smtClean="0"/>
              <a:t>opp</a:t>
            </a:r>
            <a:endParaRPr lang="fi-FI" sz="1800" dirty="0" smtClean="0"/>
          </a:p>
          <a:p>
            <a:pPr marL="400050"/>
            <a:r>
              <a:rPr lang="fi-FI" sz="1800" dirty="0" smtClean="0"/>
              <a:t>kotikieli turkki, puhuu suomea sujuvasti</a:t>
            </a:r>
          </a:p>
          <a:p>
            <a:pPr marL="400050"/>
            <a:r>
              <a:rPr lang="fi-FI" sz="1800" dirty="0" smtClean="0"/>
              <a:t>itseluottamus hyvä</a:t>
            </a:r>
          </a:p>
          <a:p>
            <a:pPr marL="400050"/>
            <a:r>
              <a:rPr lang="fi-FI" sz="1800" dirty="0" smtClean="0"/>
              <a:t>oppiminen sujuu</a:t>
            </a:r>
          </a:p>
          <a:p>
            <a:pPr marL="400050"/>
            <a:r>
              <a:rPr lang="fi-FI" sz="1800" dirty="0" smtClean="0"/>
              <a:t>muutoslista</a:t>
            </a:r>
          </a:p>
          <a:p>
            <a:pPr marL="400050" lvl="1" indent="0">
              <a:buNone/>
            </a:pPr>
            <a:r>
              <a:rPr lang="fi-FI" sz="1800" dirty="0">
                <a:solidFill>
                  <a:srgbClr val="FF0000"/>
                </a:solidFill>
              </a:rPr>
              <a:t>1. ei kuuntele ohjeita</a:t>
            </a:r>
          </a:p>
          <a:p>
            <a:pPr marL="400050" lvl="1" indent="0">
              <a:buNone/>
            </a:pPr>
            <a:r>
              <a:rPr lang="fi-FI" sz="1800" dirty="0">
                <a:solidFill>
                  <a:srgbClr val="FF0000"/>
                </a:solidFill>
              </a:rPr>
              <a:t>2. töiden aloittaminen</a:t>
            </a:r>
          </a:p>
          <a:p>
            <a:pPr marL="400050" lvl="1" indent="0">
              <a:buNone/>
            </a:pPr>
            <a:r>
              <a:rPr lang="fi-FI" sz="1800" dirty="0"/>
              <a:t>3. kynät ja kumit kadoksissa</a:t>
            </a:r>
          </a:p>
          <a:p>
            <a:pPr marL="400050" lvl="1" indent="0">
              <a:buNone/>
            </a:pPr>
            <a:r>
              <a:rPr lang="fi-FI" sz="1800" dirty="0"/>
              <a:t>4. tavarat lojuvat pitkin lattioita</a:t>
            </a:r>
          </a:p>
          <a:p>
            <a:pPr marL="400050" lvl="1" indent="0">
              <a:buNone/>
            </a:pPr>
            <a:r>
              <a:rPr lang="fi-FI" sz="1800" dirty="0"/>
              <a:t>5. jatkuvasti äänessä</a:t>
            </a:r>
          </a:p>
          <a:p>
            <a:pPr marL="400050" lvl="1" indent="0">
              <a:buNone/>
            </a:pPr>
            <a:r>
              <a:rPr lang="fi-FI" sz="1800" dirty="0"/>
              <a:t>6. jonottaminen vaikeaa</a:t>
            </a:r>
          </a:p>
          <a:p>
            <a:pPr marL="400050" lvl="1" indent="0">
              <a:buNone/>
            </a:pPr>
            <a:r>
              <a:rPr lang="fi-FI" sz="1800" dirty="0"/>
              <a:t>7. kävely ympäri luokkaa</a:t>
            </a:r>
          </a:p>
          <a:p>
            <a:pPr marL="400050"/>
            <a:endParaRPr lang="fi-FI" sz="18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err="1" smtClean="0"/>
              <a:t>Joutsimo</a:t>
            </a:r>
            <a:r>
              <a:rPr lang="fi-FI" sz="3200" dirty="0" smtClean="0"/>
              <a:t> &amp; Sjöman</a:t>
            </a:r>
            <a:endParaRPr lang="fi-FI" sz="3200" dirty="0"/>
          </a:p>
        </p:txBody>
      </p:sp>
    </p:spTree>
    <p:extLst>
      <p:ext uri="{BB962C8B-B14F-4D97-AF65-F5344CB8AC3E}">
        <p14:creationId xmlns:p14="http://schemas.microsoft.com/office/powerpoint/2010/main" val="150020216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28</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1800" dirty="0"/>
              <a:t>Tavoitteena on parantaa ensimmäisen luokan oppilaan keskittymistä toisen puheeseen sekä saamaan rutiiniksi työnaloittamisen samaan aikaan muiden oppilaiden kanssa.</a:t>
            </a:r>
            <a:endParaRPr lang="fi-FI" sz="1800" dirty="0" smtClean="0"/>
          </a:p>
          <a:p>
            <a:pPr marL="400050"/>
            <a:r>
              <a:rPr lang="fi-FI" sz="1800" dirty="0" smtClean="0"/>
              <a:t>tukitoimet</a:t>
            </a:r>
          </a:p>
          <a:p>
            <a:pPr marL="800100" lvl="1"/>
            <a:r>
              <a:rPr lang="fi-FI" sz="1800" dirty="0"/>
              <a:t>Oppilaalle rakennetaan </a:t>
            </a:r>
            <a:r>
              <a:rPr lang="fi-FI" sz="1800" dirty="0" smtClean="0"/>
              <a:t>palkitsemisjärjestelmä</a:t>
            </a:r>
            <a:r>
              <a:rPr lang="fi-FI" sz="1800" dirty="0"/>
              <a:t>, jossa hän saa välittömän palautteen hyvästä työskentelystä. Palkitsemisjärjestelmässä annetaan oppilaalle hyvästä suorituksesta hymynaama. Keräämällä hymynaamoja X kpl saa hän suorituksestaan tarran. Tavoitteena on kerätä mahdollisimman paljon tarroja. Oppilas on innostunut ulkoisesta palkitsemisesta</a:t>
            </a:r>
            <a:r>
              <a:rPr lang="fi-FI" sz="1800" dirty="0" smtClean="0"/>
              <a:t>.</a:t>
            </a:r>
          </a:p>
          <a:p>
            <a:pPr marL="400050"/>
            <a:r>
              <a:rPr lang="fi-FI" sz="2000" dirty="0" smtClean="0"/>
              <a:t>kommentit</a:t>
            </a:r>
          </a:p>
          <a:p>
            <a:pPr marL="800100" lvl="1"/>
            <a:r>
              <a:rPr lang="fi-FI" sz="1800" dirty="0" smtClean="0"/>
              <a:t>perustelulta kuulostaa</a:t>
            </a:r>
          </a:p>
          <a:p>
            <a:pPr marL="800100" lvl="1"/>
            <a:r>
              <a:rPr lang="fi-FI" sz="1800" dirty="0" smtClean="0"/>
              <a:t>mikä on hymynaaman kriteeri?</a:t>
            </a:r>
          </a:p>
          <a:p>
            <a:pPr marL="800100" lvl="1"/>
            <a:r>
              <a:rPr lang="fi-FI" sz="1800" dirty="0" err="1" smtClean="0"/>
              <a:t>TaSa:aan</a:t>
            </a:r>
            <a:r>
              <a:rPr lang="fi-FI" sz="1800" dirty="0" smtClean="0"/>
              <a:t>—ajallaan aloitettujen tehtävien osuus/päivä?</a:t>
            </a:r>
            <a:endParaRPr lang="fi-FI" sz="1800" dirty="0"/>
          </a:p>
          <a:p>
            <a:pPr marL="400050"/>
            <a:endParaRPr lang="fi-FI" sz="1800" dirty="0"/>
          </a:p>
          <a:p>
            <a:pPr marL="400050"/>
            <a:endParaRPr lang="fi-FI" sz="18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err="1" smtClean="0"/>
              <a:t>Joutsimo</a:t>
            </a:r>
            <a:r>
              <a:rPr lang="fi-FI" sz="3200" dirty="0" smtClean="0"/>
              <a:t> &amp; Sjöman</a:t>
            </a:r>
            <a:endParaRPr lang="fi-FI" sz="3200" dirty="0"/>
          </a:p>
        </p:txBody>
      </p:sp>
    </p:spTree>
    <p:extLst>
      <p:ext uri="{BB962C8B-B14F-4D97-AF65-F5344CB8AC3E}">
        <p14:creationId xmlns:p14="http://schemas.microsoft.com/office/powerpoint/2010/main" val="152913441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29</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1800" dirty="0" smtClean="0"/>
              <a:t>Jere, 8-v., 2. </a:t>
            </a:r>
            <a:r>
              <a:rPr lang="fi-FI" sz="1800" dirty="0" err="1" smtClean="0"/>
              <a:t>lka</a:t>
            </a:r>
            <a:r>
              <a:rPr lang="fi-FI" sz="1800" dirty="0" smtClean="0"/>
              <a:t>, 20 </a:t>
            </a:r>
            <a:r>
              <a:rPr lang="fi-FI" sz="1800" dirty="0" err="1" smtClean="0"/>
              <a:t>opp</a:t>
            </a:r>
            <a:r>
              <a:rPr lang="fi-FI" sz="1800" dirty="0" smtClean="0"/>
              <a:t>, useita levottomia oppilaita</a:t>
            </a:r>
          </a:p>
          <a:p>
            <a:pPr marL="400050"/>
            <a:r>
              <a:rPr lang="fi-FI" sz="1800" dirty="0" smtClean="0"/>
              <a:t>oppiminen </a:t>
            </a:r>
            <a:r>
              <a:rPr lang="fi-FI" sz="1800" dirty="0" err="1" smtClean="0"/>
              <a:t>suht</a:t>
            </a:r>
            <a:r>
              <a:rPr lang="fi-FI" sz="1800" dirty="0" smtClean="0"/>
              <a:t> ok</a:t>
            </a:r>
          </a:p>
          <a:p>
            <a:pPr marL="400050"/>
            <a:r>
              <a:rPr lang="fi-FI" sz="1800" dirty="0" smtClean="0"/>
              <a:t>kommentoi</a:t>
            </a:r>
          </a:p>
          <a:p>
            <a:pPr marL="400050"/>
            <a:r>
              <a:rPr lang="fi-FI" sz="1800" dirty="0" smtClean="0"/>
              <a:t>uhmakas, näsäviisas</a:t>
            </a:r>
          </a:p>
          <a:p>
            <a:pPr marL="400050"/>
            <a:r>
              <a:rPr lang="fi-FI" sz="1800" dirty="0" smtClean="0"/>
              <a:t>huolehtii kotitehtävistään hyvin</a:t>
            </a:r>
          </a:p>
          <a:p>
            <a:pPr marL="400050"/>
            <a:r>
              <a:rPr lang="fi-FI" sz="1800" dirty="0" smtClean="0"/>
              <a:t>muutoslista</a:t>
            </a:r>
          </a:p>
          <a:p>
            <a:pPr marL="400050" lvl="1" indent="0">
              <a:buNone/>
            </a:pPr>
            <a:r>
              <a:rPr lang="fi-FI" sz="1600" dirty="0">
                <a:solidFill>
                  <a:srgbClr val="FF0000"/>
                </a:solidFill>
              </a:rPr>
              <a:t>1. Kommentoi ja vastailee tunnilla viittaamatta.</a:t>
            </a:r>
          </a:p>
          <a:p>
            <a:pPr marL="400050" lvl="1" indent="0">
              <a:buNone/>
            </a:pPr>
            <a:r>
              <a:rPr lang="fi-FI" sz="1600" dirty="0"/>
              <a:t>2. Pitää ääntä suullaan tai kolistelee pulpettia.</a:t>
            </a:r>
          </a:p>
          <a:p>
            <a:pPr marL="400050" lvl="1" indent="0">
              <a:buNone/>
            </a:pPr>
            <a:r>
              <a:rPr lang="fi-FI" sz="1600" dirty="0"/>
              <a:t>3. Väittää aikuiselle vastaan.</a:t>
            </a:r>
          </a:p>
          <a:p>
            <a:pPr marL="400050" lvl="1" indent="0">
              <a:buNone/>
            </a:pPr>
            <a:r>
              <a:rPr lang="fi-FI" sz="1600" dirty="0"/>
              <a:t>4. Menee piiloon.</a:t>
            </a:r>
          </a:p>
          <a:p>
            <a:pPr marL="400050" lvl="1" indent="0">
              <a:buNone/>
            </a:pPr>
            <a:r>
              <a:rPr lang="fi-FI" sz="1600" dirty="0"/>
              <a:t>5. Konttailee tunnilla.</a:t>
            </a:r>
          </a:p>
          <a:p>
            <a:pPr marL="400050"/>
            <a:endParaRPr lang="fi-FI" sz="1800" dirty="0"/>
          </a:p>
          <a:p>
            <a:pPr marL="400050"/>
            <a:endParaRPr lang="fi-FI" sz="18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Majuri &amp; Leppäkoski</a:t>
            </a:r>
            <a:endParaRPr lang="fi-FI" sz="3200" dirty="0"/>
          </a:p>
        </p:txBody>
      </p:sp>
    </p:spTree>
    <p:extLst>
      <p:ext uri="{BB962C8B-B14F-4D97-AF65-F5344CB8AC3E}">
        <p14:creationId xmlns:p14="http://schemas.microsoft.com/office/powerpoint/2010/main" val="209855944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63CBA043-CA1B-4156-95B8-7AA96B22BA82}" type="slidenum">
              <a:rPr lang="fi-FI"/>
              <a:pPr/>
              <a:t>3</a:t>
            </a:fld>
            <a:endParaRPr lang="fi-FI"/>
          </a:p>
        </p:txBody>
      </p:sp>
      <p:sp>
        <p:nvSpPr>
          <p:cNvPr id="391170" name="Rectangle 2"/>
          <p:cNvSpPr>
            <a:spLocks noGrp="1" noChangeArrowheads="1"/>
          </p:cNvSpPr>
          <p:nvPr>
            <p:ph type="title"/>
          </p:nvPr>
        </p:nvSpPr>
        <p:spPr>
          <a:xfrm>
            <a:off x="685800" y="620713"/>
            <a:ext cx="7772400" cy="576262"/>
          </a:xfrm>
        </p:spPr>
        <p:txBody>
          <a:bodyPr/>
          <a:lstStyle/>
          <a:p>
            <a:pPr algn="ctr"/>
            <a:r>
              <a:rPr lang="fi-FI" sz="2400" u="sng"/>
              <a:t>Yleiset havainnot</a:t>
            </a:r>
          </a:p>
        </p:txBody>
      </p:sp>
      <p:sp>
        <p:nvSpPr>
          <p:cNvPr id="391171" name="Rectangle 3"/>
          <p:cNvSpPr>
            <a:spLocks noGrp="1" noChangeArrowheads="1"/>
          </p:cNvSpPr>
          <p:nvPr>
            <p:ph type="body" idx="1"/>
          </p:nvPr>
        </p:nvSpPr>
        <p:spPr/>
        <p:txBody>
          <a:bodyPr/>
          <a:lstStyle/>
          <a:p>
            <a:r>
              <a:rPr lang="fi-FI" sz="2400" dirty="0" smtClean="0"/>
              <a:t>tukitoimien periaatteet</a:t>
            </a:r>
          </a:p>
          <a:p>
            <a:pPr marL="457200" indent="-457200">
              <a:buFont typeface="+mj-lt"/>
              <a:buAutoNum type="arabicPeriod"/>
            </a:pPr>
            <a:r>
              <a:rPr lang="fi-FI" sz="2400" dirty="0" smtClean="0"/>
              <a:t>käyttäytymistä edeltävät </a:t>
            </a:r>
            <a:r>
              <a:rPr lang="fi-FI" sz="2400" dirty="0" err="1" smtClean="0"/>
              <a:t>tekijät--ohjaavat</a:t>
            </a:r>
            <a:r>
              <a:rPr lang="fi-FI" sz="2400" dirty="0" smtClean="0"/>
              <a:t> käyttäytymistä tilanteessa</a:t>
            </a:r>
          </a:p>
          <a:p>
            <a:pPr marL="457200" indent="-457200">
              <a:buFont typeface="+mj-lt"/>
              <a:buAutoNum type="arabicPeriod"/>
            </a:pPr>
            <a:r>
              <a:rPr lang="fi-FI" sz="2400" dirty="0" smtClean="0"/>
              <a:t>käyttäytymistä seuraavat tekijät—vaikuttavat käyttäytymisen todennäköisyyteen tulevaisuudessa</a:t>
            </a:r>
          </a:p>
          <a:p>
            <a:r>
              <a:rPr lang="fi-FI" sz="2400" dirty="0" smtClean="0"/>
              <a:t>tukitoimet tarkoittavat sitä, että aikuiset muuttavat näitä tekijöitä</a:t>
            </a:r>
            <a:endParaRPr lang="fi-FI" sz="2400"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30</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1800" dirty="0" smtClean="0"/>
              <a:t>tukitoimet</a:t>
            </a:r>
          </a:p>
          <a:p>
            <a:pPr lvl="1"/>
            <a:r>
              <a:rPr lang="fi-FI" sz="1800" dirty="0"/>
              <a:t>Puheenvuoron pyytämisen kertaus koko luokalle. Liikennevalot.</a:t>
            </a:r>
          </a:p>
          <a:p>
            <a:pPr lvl="1"/>
            <a:r>
              <a:rPr lang="fi-FI" sz="1800" dirty="0"/>
              <a:t>Luokan päivittäinen lukujärjestys näkyvillä.</a:t>
            </a:r>
          </a:p>
          <a:p>
            <a:pPr lvl="1"/>
            <a:r>
              <a:rPr lang="fi-FI" sz="1800" dirty="0"/>
              <a:t>Henkilökohtainen keskustelu tavoitteista oppilaan kanssa.</a:t>
            </a:r>
          </a:p>
          <a:p>
            <a:pPr lvl="1"/>
            <a:r>
              <a:rPr lang="fi-FI" sz="1800" dirty="0"/>
              <a:t>Positiivisen palautteen lisääminen (pyritään antamaan palaute oppitunnilla vartin pätkistä). Huutelun huomiotta jättäminen.</a:t>
            </a:r>
          </a:p>
          <a:p>
            <a:pPr lvl="1"/>
            <a:r>
              <a:rPr lang="fi-FI" sz="1800" dirty="0"/>
              <a:t>Yhteistyö kodin kanssa, käydään läpi tavoite ja keinot, </a:t>
            </a:r>
            <a:r>
              <a:rPr lang="fi-FI" sz="1800" dirty="0" err="1"/>
              <a:t>Wilmaan</a:t>
            </a:r>
            <a:r>
              <a:rPr lang="fi-FI" sz="1800" dirty="0"/>
              <a:t> palautetta edistymisestä.</a:t>
            </a:r>
          </a:p>
          <a:p>
            <a:pPr marL="400050"/>
            <a:r>
              <a:rPr lang="fi-FI" sz="1800" dirty="0" smtClean="0"/>
              <a:t>kommentit</a:t>
            </a:r>
          </a:p>
          <a:p>
            <a:pPr marL="800100" lvl="1"/>
            <a:r>
              <a:rPr lang="fi-FI" sz="1600" dirty="0" smtClean="0"/>
              <a:t>perusteltua</a:t>
            </a:r>
          </a:p>
          <a:p>
            <a:pPr marL="800100" lvl="1"/>
            <a:r>
              <a:rPr lang="fi-FI" sz="1600" dirty="0" smtClean="0"/>
              <a:t>miten koko luokalle sovellus?—yhteiset käyttäytymistavoitteet</a:t>
            </a:r>
          </a:p>
          <a:p>
            <a:pPr marL="800100" lvl="1"/>
            <a:r>
              <a:rPr lang="fi-FI" sz="1600" dirty="0" err="1" smtClean="0"/>
              <a:t>TaSa:aan</a:t>
            </a:r>
            <a:r>
              <a:rPr lang="fi-FI" sz="1600" dirty="0" smtClean="0"/>
              <a:t>—viitatut puheenvuorot?; viittaamatta puhumiset?</a:t>
            </a:r>
            <a:endParaRPr lang="fi-FI" sz="1600" dirty="0"/>
          </a:p>
          <a:p>
            <a:pPr marL="400050"/>
            <a:endParaRPr lang="fi-FI" sz="18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Majuri &amp; Leppäkoski</a:t>
            </a:r>
            <a:endParaRPr lang="fi-FI" sz="3200" dirty="0"/>
          </a:p>
        </p:txBody>
      </p:sp>
    </p:spTree>
    <p:extLst>
      <p:ext uri="{BB962C8B-B14F-4D97-AF65-F5344CB8AC3E}">
        <p14:creationId xmlns:p14="http://schemas.microsoft.com/office/powerpoint/2010/main" val="303575168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31</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1800" dirty="0" smtClean="0"/>
              <a:t>Aku, 16-v., 9. </a:t>
            </a:r>
            <a:r>
              <a:rPr lang="fi-FI" sz="1800" dirty="0" err="1" smtClean="0"/>
              <a:t>lka</a:t>
            </a:r>
            <a:r>
              <a:rPr lang="fi-FI" sz="1800" dirty="0" smtClean="0"/>
              <a:t>, 13 opp.</a:t>
            </a:r>
          </a:p>
          <a:p>
            <a:pPr marL="400050"/>
            <a:r>
              <a:rPr lang="fi-FI" sz="1800" dirty="0" smtClean="0"/>
              <a:t>vilkas koko kouluajan</a:t>
            </a:r>
          </a:p>
          <a:p>
            <a:pPr marL="400050"/>
            <a:r>
              <a:rPr lang="fi-FI" sz="1800" dirty="0" smtClean="0"/>
              <a:t>nyt erityisesti MA hankalaa—yksilöllistäminen 9. </a:t>
            </a:r>
            <a:r>
              <a:rPr lang="fi-FI" sz="1800" dirty="0" err="1" smtClean="0"/>
              <a:t>lkalla</a:t>
            </a:r>
            <a:endParaRPr lang="fi-FI" sz="1800" dirty="0" smtClean="0"/>
          </a:p>
          <a:p>
            <a:pPr marL="400050"/>
            <a:r>
              <a:rPr lang="fi-FI" sz="1800" dirty="0" smtClean="0"/>
              <a:t>myöhästelee</a:t>
            </a:r>
          </a:p>
          <a:p>
            <a:pPr marL="400050"/>
            <a:r>
              <a:rPr lang="fi-FI" sz="1800" dirty="0" smtClean="0"/>
              <a:t>puhuu päälle</a:t>
            </a:r>
          </a:p>
          <a:p>
            <a:pPr marL="400050"/>
            <a:r>
              <a:rPr lang="fi-FI" sz="1800" dirty="0" smtClean="0"/>
              <a:t>liikkuu luokassa</a:t>
            </a:r>
          </a:p>
          <a:p>
            <a:pPr marL="400050"/>
            <a:r>
              <a:rPr lang="fi-FI" sz="1800" dirty="0" smtClean="0"/>
              <a:t>muutoslista</a:t>
            </a:r>
          </a:p>
          <a:p>
            <a:r>
              <a:rPr lang="fi-FI" sz="1600" dirty="0"/>
              <a:t>keskeyttää opettajan puheen ja vastaa </a:t>
            </a:r>
            <a:r>
              <a:rPr lang="fi-FI" sz="1600" dirty="0" smtClean="0"/>
              <a:t>viittaamatta</a:t>
            </a:r>
            <a:endParaRPr lang="fi-FI" sz="1600" dirty="0"/>
          </a:p>
          <a:p>
            <a:r>
              <a:rPr lang="fi-FI" sz="1600" dirty="0"/>
              <a:t>höpöttelee omia asioitaan kesken </a:t>
            </a:r>
            <a:r>
              <a:rPr lang="fi-FI" sz="1600" dirty="0" smtClean="0"/>
              <a:t>oppitunnin</a:t>
            </a:r>
          </a:p>
          <a:p>
            <a:r>
              <a:rPr lang="fi-FI" sz="1600" dirty="0" smtClean="0">
                <a:solidFill>
                  <a:srgbClr val="FF0000"/>
                </a:solidFill>
              </a:rPr>
              <a:t>keskittyminen </a:t>
            </a:r>
            <a:r>
              <a:rPr lang="fi-FI" sz="1600" dirty="0">
                <a:solidFill>
                  <a:srgbClr val="FF0000"/>
                </a:solidFill>
              </a:rPr>
              <a:t>tehtävien tekemiseen herpaantuu </a:t>
            </a:r>
            <a:r>
              <a:rPr lang="fi-FI" sz="1600" dirty="0" smtClean="0">
                <a:solidFill>
                  <a:srgbClr val="FF0000"/>
                </a:solidFill>
              </a:rPr>
              <a:t>herkästi</a:t>
            </a:r>
            <a:endParaRPr lang="fi-FI" sz="1600" dirty="0">
              <a:solidFill>
                <a:srgbClr val="FF0000"/>
              </a:solidFill>
            </a:endParaRPr>
          </a:p>
          <a:p>
            <a:r>
              <a:rPr lang="fi-FI" sz="1600" dirty="0"/>
              <a:t>häiritsee liikkumisellaan </a:t>
            </a:r>
            <a:r>
              <a:rPr lang="fi-FI" sz="1600" dirty="0" smtClean="0"/>
              <a:t>luokassa</a:t>
            </a:r>
            <a:endParaRPr lang="fi-FI" sz="1600" dirty="0"/>
          </a:p>
          <a:p>
            <a:r>
              <a:rPr lang="fi-FI" sz="1600" dirty="0"/>
              <a:t>myöhästyy oppitunneilta	</a:t>
            </a:r>
          </a:p>
          <a:p>
            <a:r>
              <a:rPr lang="fi-FI" sz="1600" dirty="0"/>
              <a:t>metelöi käytävällä ja vapaissa </a:t>
            </a:r>
            <a:r>
              <a:rPr lang="fi-FI" sz="1600" dirty="0" smtClean="0"/>
              <a:t>tilanteissa</a:t>
            </a:r>
            <a:endParaRPr lang="fi-FI" sz="1600" dirty="0"/>
          </a:p>
          <a:p>
            <a:r>
              <a:rPr lang="fi-FI" sz="1600" dirty="0"/>
              <a:t>läksyt tekemättä usein 	</a:t>
            </a:r>
          </a:p>
          <a:p>
            <a:r>
              <a:rPr lang="fi-FI" sz="1600" dirty="0"/>
              <a:t>räplää kännykkää </a:t>
            </a:r>
            <a:r>
              <a:rPr lang="fi-FI" sz="1600" dirty="0" smtClean="0"/>
              <a:t>tunnilla</a:t>
            </a:r>
            <a:endParaRPr lang="fi-FI" sz="1600" dirty="0"/>
          </a:p>
          <a:p>
            <a:r>
              <a:rPr lang="fi-FI" sz="1600" dirty="0"/>
              <a:t> </a:t>
            </a:r>
          </a:p>
          <a:p>
            <a:pPr marL="400050"/>
            <a:endParaRPr lang="fi-FI" sz="1600" dirty="0"/>
          </a:p>
          <a:p>
            <a:pPr marL="400050"/>
            <a:endParaRPr lang="fi-FI" sz="18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Haukka &amp; Pääjärvi</a:t>
            </a:r>
            <a:endParaRPr lang="fi-FI" sz="3200" dirty="0"/>
          </a:p>
        </p:txBody>
      </p:sp>
    </p:spTree>
    <p:extLst>
      <p:ext uri="{BB962C8B-B14F-4D97-AF65-F5344CB8AC3E}">
        <p14:creationId xmlns:p14="http://schemas.microsoft.com/office/powerpoint/2010/main" val="269507455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32</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1800" dirty="0" smtClean="0"/>
              <a:t>tukitoimet</a:t>
            </a:r>
          </a:p>
          <a:p>
            <a:pPr lvl="1"/>
            <a:r>
              <a:rPr lang="fi-FI" sz="1600" dirty="0"/>
              <a:t>Akulle vielä esitellään tavoite ja sovitaan yhdessä keskittymistä tukevista keinoista. Tarkoitus on motivoida Akua sitoutumaan samalla tavoitteeseen. Tukikeinoiksi ehdotetaan esimerkiksi:</a:t>
            </a:r>
          </a:p>
          <a:p>
            <a:pPr lvl="1"/>
            <a:r>
              <a:rPr lang="fi-FI" sz="1600" dirty="0"/>
              <a:t> </a:t>
            </a:r>
            <a:r>
              <a:rPr lang="fi-FI" sz="1600" dirty="0" smtClean="0"/>
              <a:t>lupaa </a:t>
            </a:r>
            <a:r>
              <a:rPr lang="fi-FI" sz="1600" dirty="0"/>
              <a:t>kuunnella musiikkia tehtävätyöskentelyn aikana kuulokkeilla tai - koulunkäynninohjaajan / opettajan antamaa muistutusta tai merkkiä keskittymisen siirtämiseksi takaisin tehtäviin. Merkki voi olla esimerkiksi kosketus olkapäähän tai viereen </a:t>
            </a:r>
            <a:r>
              <a:rPr lang="fi-FI" sz="1600" dirty="0" smtClean="0"/>
              <a:t>tuleminen </a:t>
            </a:r>
            <a:r>
              <a:rPr lang="fi-FI" sz="1600" dirty="0"/>
              <a:t>tehtävätyöskentelyn </a:t>
            </a:r>
            <a:r>
              <a:rPr lang="fi-FI" sz="1600" dirty="0" smtClean="0"/>
              <a:t>aikana</a:t>
            </a:r>
          </a:p>
          <a:p>
            <a:r>
              <a:rPr lang="fi-FI" sz="1800" dirty="0" smtClean="0"/>
              <a:t>kommentit</a:t>
            </a:r>
          </a:p>
          <a:p>
            <a:pPr lvl="1"/>
            <a:r>
              <a:rPr lang="fi-FI" sz="1600" dirty="0" smtClean="0"/>
              <a:t>Akun motivaatio?</a:t>
            </a:r>
          </a:p>
          <a:p>
            <a:pPr lvl="1"/>
            <a:r>
              <a:rPr lang="fi-FI" sz="1600" dirty="0" smtClean="0"/>
              <a:t>hyvä hakea juuri noin Akun omia keinoja</a:t>
            </a:r>
          </a:p>
          <a:p>
            <a:pPr lvl="1"/>
            <a:r>
              <a:rPr lang="fi-FI" sz="1600" dirty="0" err="1" smtClean="0"/>
              <a:t>TaSa:aan</a:t>
            </a:r>
            <a:r>
              <a:rPr lang="fi-FI" sz="1600" dirty="0" smtClean="0"/>
              <a:t>—tehtyjen tehtävien prosenttiosuus?</a:t>
            </a: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Haukka &amp; Pääjärvi</a:t>
            </a:r>
            <a:endParaRPr lang="fi-FI" sz="3200" dirty="0"/>
          </a:p>
        </p:txBody>
      </p:sp>
    </p:spTree>
    <p:extLst>
      <p:ext uri="{BB962C8B-B14F-4D97-AF65-F5344CB8AC3E}">
        <p14:creationId xmlns:p14="http://schemas.microsoft.com/office/powerpoint/2010/main" val="269507455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33</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marL="400050"/>
            <a:r>
              <a:rPr lang="fi-FI" sz="1800" dirty="0" smtClean="0"/>
              <a:t>Kalle, 7-v., 1. </a:t>
            </a:r>
            <a:r>
              <a:rPr lang="fi-FI" sz="1800" dirty="0" err="1" smtClean="0"/>
              <a:t>lka</a:t>
            </a:r>
            <a:r>
              <a:rPr lang="fi-FI" sz="1800" dirty="0" smtClean="0"/>
              <a:t>, 15 </a:t>
            </a:r>
            <a:r>
              <a:rPr lang="fi-FI" sz="1800" dirty="0" err="1" smtClean="0"/>
              <a:t>opp</a:t>
            </a:r>
            <a:r>
              <a:rPr lang="fi-FI" sz="1800" dirty="0" smtClean="0"/>
              <a:t>, rauhallinen luokka</a:t>
            </a:r>
          </a:p>
          <a:p>
            <a:pPr marL="400050"/>
            <a:r>
              <a:rPr lang="fi-FI" sz="1800" dirty="0" smtClean="0"/>
              <a:t>urheilullinen</a:t>
            </a:r>
          </a:p>
          <a:p>
            <a:pPr marL="400050"/>
            <a:r>
              <a:rPr lang="fi-FI" sz="1800" dirty="0" smtClean="0"/>
              <a:t>alkuun sujui hyvin koulussa</a:t>
            </a:r>
          </a:p>
          <a:p>
            <a:pPr marL="400050"/>
            <a:r>
              <a:rPr lang="fi-FI" sz="1800" dirty="0" smtClean="0"/>
              <a:t>MA hyvää, AI hankalampaa</a:t>
            </a:r>
          </a:p>
          <a:p>
            <a:pPr marL="400050"/>
            <a:r>
              <a:rPr lang="fi-FI" sz="1800" dirty="0" smtClean="0"/>
              <a:t>muutoslista</a:t>
            </a:r>
          </a:p>
          <a:p>
            <a:pPr>
              <a:buFont typeface="+mj-lt"/>
              <a:buAutoNum type="arabicPeriod"/>
            </a:pPr>
            <a:r>
              <a:rPr lang="fi-FI" sz="1600" b="0" dirty="0" smtClean="0">
                <a:solidFill>
                  <a:srgbClr val="FF0000"/>
                </a:solidFill>
              </a:rPr>
              <a:t> </a:t>
            </a:r>
            <a:r>
              <a:rPr lang="fi-FI" sz="1600" b="0" dirty="0">
                <a:solidFill>
                  <a:srgbClr val="FF0000"/>
                </a:solidFill>
              </a:rPr>
              <a:t>"möläyttelee" eli loukkaa muiden lasten tunteita sanomalla jotain ilkeää tai kommentoimalla esim. </a:t>
            </a:r>
            <a:r>
              <a:rPr lang="fi-FI" sz="1600" b="0" dirty="0" smtClean="0">
                <a:solidFill>
                  <a:srgbClr val="FF0000"/>
                </a:solidFill>
              </a:rPr>
              <a:t>ulkonäköä</a:t>
            </a:r>
          </a:p>
          <a:p>
            <a:pPr>
              <a:buFont typeface="+mj-lt"/>
              <a:buAutoNum type="arabicPeriod"/>
            </a:pPr>
            <a:r>
              <a:rPr lang="fi-FI" sz="1600" b="0" dirty="0" smtClean="0"/>
              <a:t>ajautuu </a:t>
            </a:r>
            <a:r>
              <a:rPr lang="fi-FI" sz="1600" b="0" dirty="0"/>
              <a:t>välitunnilla kahnauksiin </a:t>
            </a:r>
            <a:endParaRPr lang="fi-FI" sz="1600" dirty="0"/>
          </a:p>
          <a:p>
            <a:pPr>
              <a:buFont typeface="+mj-lt"/>
              <a:buAutoNum type="arabicPeriod"/>
            </a:pPr>
            <a:r>
              <a:rPr lang="fi-FI" sz="1600" b="0" dirty="0" smtClean="0"/>
              <a:t>puhuu </a:t>
            </a:r>
            <a:r>
              <a:rPr lang="fi-FI" sz="1600" b="0" dirty="0"/>
              <a:t>tunnilla opettajan/muiden oppilaiden kanssa samaan aikaan </a:t>
            </a:r>
          </a:p>
          <a:p>
            <a:pPr>
              <a:buFont typeface="+mj-lt"/>
              <a:buAutoNum type="arabicPeriod"/>
            </a:pPr>
            <a:r>
              <a:rPr lang="fi-FI" sz="1600" b="0" dirty="0" smtClean="0"/>
              <a:t>vaeltaa </a:t>
            </a:r>
            <a:r>
              <a:rPr lang="fi-FI" sz="1600" b="0" dirty="0"/>
              <a:t>luokassa tai vessareissujen </a:t>
            </a:r>
            <a:r>
              <a:rPr lang="fi-FI" sz="1600" b="0" dirty="0" smtClean="0"/>
              <a:t>aikana</a:t>
            </a:r>
          </a:p>
          <a:p>
            <a:pPr>
              <a:buFont typeface="+mj-lt"/>
              <a:buAutoNum type="arabicPeriod"/>
            </a:pPr>
            <a:endParaRPr lang="fi-FI" sz="1600" b="0" dirty="0"/>
          </a:p>
          <a:p>
            <a:r>
              <a:rPr lang="fi-FI" sz="1800" dirty="0" smtClean="0"/>
              <a:t>tukitoimet</a:t>
            </a:r>
            <a:endParaRPr lang="fi-FI" sz="18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Ojala</a:t>
            </a:r>
            <a:endParaRPr lang="fi-FI" sz="3200" dirty="0"/>
          </a:p>
        </p:txBody>
      </p:sp>
    </p:spTree>
    <p:extLst>
      <p:ext uri="{BB962C8B-B14F-4D97-AF65-F5344CB8AC3E}">
        <p14:creationId xmlns:p14="http://schemas.microsoft.com/office/powerpoint/2010/main" val="203764669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34</a:t>
            </a:fld>
            <a:endParaRPr lang="fi-FI"/>
          </a:p>
        </p:txBody>
      </p:sp>
      <p:sp>
        <p:nvSpPr>
          <p:cNvPr id="9219" name="Rectangle 3"/>
          <p:cNvSpPr>
            <a:spLocks noGrp="1" noChangeArrowheads="1"/>
          </p:cNvSpPr>
          <p:nvPr>
            <p:ph type="body" idx="1"/>
          </p:nvPr>
        </p:nvSpPr>
        <p:spPr>
          <a:xfrm>
            <a:off x="827088" y="1340769"/>
            <a:ext cx="7772400" cy="4896520"/>
          </a:xfrm>
        </p:spPr>
        <p:txBody>
          <a:bodyPr/>
          <a:lstStyle/>
          <a:p>
            <a:r>
              <a:rPr lang="fi-FI" sz="1800" dirty="0" smtClean="0"/>
              <a:t>tukitoimet</a:t>
            </a:r>
          </a:p>
          <a:p>
            <a:pPr lvl="1"/>
            <a:r>
              <a:rPr lang="fi-FI" sz="1800" dirty="0" err="1" smtClean="0"/>
              <a:t>Fair</a:t>
            </a:r>
            <a:r>
              <a:rPr lang="fi-FI" sz="1800" dirty="0" smtClean="0"/>
              <a:t> </a:t>
            </a:r>
            <a:r>
              <a:rPr lang="fi-FI" sz="1800" dirty="0"/>
              <a:t>Play-pelaaja kriteerien miettiminen yhdessä aikuisen kanssa. Kun ne on määritelty otetaan käyttöön </a:t>
            </a:r>
            <a:r>
              <a:rPr lang="fi-FI" sz="1800" dirty="0" err="1"/>
              <a:t>Fair</a:t>
            </a:r>
            <a:r>
              <a:rPr lang="fi-FI" sz="1800" dirty="0"/>
              <a:t> Play-pelaajakortti, johon kerätään tarroja aina kun noudattaa </a:t>
            </a:r>
            <a:r>
              <a:rPr lang="fi-FI" sz="1800" dirty="0" err="1"/>
              <a:t>Fair</a:t>
            </a:r>
            <a:r>
              <a:rPr lang="fi-FI" sz="1800" dirty="0"/>
              <a:t> Play-pelaajan kriteerejä, eli on reilu, ystävällinen, kannustava jne. muita kohtaan. Tietty tarramäärä oikeuttaa palkintoon, joka on ennalta sovittu Kallen kanssa. </a:t>
            </a:r>
            <a:r>
              <a:rPr lang="fi-FI" sz="1800" b="0" dirty="0"/>
              <a:t>	</a:t>
            </a:r>
          </a:p>
          <a:p>
            <a:r>
              <a:rPr lang="fi-FI" sz="1800" dirty="0" smtClean="0"/>
              <a:t>kommentit</a:t>
            </a:r>
          </a:p>
          <a:p>
            <a:pPr lvl="1"/>
            <a:r>
              <a:rPr lang="fi-FI" sz="1600" dirty="0" smtClean="0"/>
              <a:t>onko kokemusta jo </a:t>
            </a:r>
            <a:r>
              <a:rPr lang="fi-FI" sz="1600" dirty="0" err="1" smtClean="0"/>
              <a:t>Fair</a:t>
            </a:r>
            <a:r>
              <a:rPr lang="fi-FI" sz="1600" dirty="0" smtClean="0"/>
              <a:t> </a:t>
            </a:r>
            <a:r>
              <a:rPr lang="fi-FI" sz="1600" dirty="0" err="1" smtClean="0"/>
              <a:t>Play:stä</a:t>
            </a:r>
            <a:r>
              <a:rPr lang="fi-FI" sz="1600" dirty="0" smtClean="0"/>
              <a:t>?</a:t>
            </a:r>
          </a:p>
          <a:p>
            <a:pPr lvl="1"/>
            <a:r>
              <a:rPr lang="fi-FI" sz="1600" dirty="0" smtClean="0"/>
              <a:t>miten sovellus koko luokan kanssa?</a:t>
            </a:r>
          </a:p>
          <a:p>
            <a:pPr lvl="1"/>
            <a:r>
              <a:rPr lang="fi-FI" sz="1600" dirty="0" err="1" smtClean="0"/>
              <a:t>TaSa:aan</a:t>
            </a:r>
            <a:r>
              <a:rPr lang="fi-FI" sz="1600" dirty="0" smtClean="0"/>
              <a:t>—”möläyttelyjen” määrä/oppitunti?</a:t>
            </a:r>
            <a:endParaRPr lang="fi-FI" sz="16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Ojala</a:t>
            </a:r>
            <a:endParaRPr lang="fi-FI" sz="3200" dirty="0"/>
          </a:p>
        </p:txBody>
      </p:sp>
    </p:spTree>
    <p:extLst>
      <p:ext uri="{BB962C8B-B14F-4D97-AF65-F5344CB8AC3E}">
        <p14:creationId xmlns:p14="http://schemas.microsoft.com/office/powerpoint/2010/main" val="357838795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35</a:t>
            </a:fld>
            <a:endParaRPr lang="fi-FI"/>
          </a:p>
        </p:txBody>
      </p:sp>
      <p:sp>
        <p:nvSpPr>
          <p:cNvPr id="9219" name="Rectangle 3"/>
          <p:cNvSpPr>
            <a:spLocks noGrp="1" noChangeArrowheads="1"/>
          </p:cNvSpPr>
          <p:nvPr>
            <p:ph type="body" idx="1"/>
          </p:nvPr>
        </p:nvSpPr>
        <p:spPr>
          <a:xfrm>
            <a:off x="827088" y="1340769"/>
            <a:ext cx="7772400" cy="4896520"/>
          </a:xfrm>
        </p:spPr>
        <p:txBody>
          <a:bodyPr/>
          <a:lstStyle/>
          <a:p>
            <a:r>
              <a:rPr lang="fi-FI" sz="1800" dirty="0" smtClean="0"/>
              <a:t>Jeppe, 12-v., 6. </a:t>
            </a:r>
            <a:r>
              <a:rPr lang="fi-FI" sz="1800" dirty="0" err="1" smtClean="0"/>
              <a:t>lka</a:t>
            </a:r>
            <a:r>
              <a:rPr lang="fi-FI" sz="1800" dirty="0" smtClean="0"/>
              <a:t>, 5.-6. 30 </a:t>
            </a:r>
            <a:r>
              <a:rPr lang="fi-FI" sz="1800" dirty="0" err="1" smtClean="0"/>
              <a:t>opp</a:t>
            </a:r>
            <a:endParaRPr lang="fi-FI" sz="1800" dirty="0" smtClean="0"/>
          </a:p>
          <a:p>
            <a:r>
              <a:rPr lang="fi-FI" sz="1800" dirty="0" smtClean="0"/>
              <a:t>syksyllä koulu-koti –palauteseuranta, jolla jonkin verran muutosta, opettaja lopetti, koska ei ollut tyytyväinen</a:t>
            </a:r>
          </a:p>
          <a:p>
            <a:r>
              <a:rPr lang="fi-FI" sz="1800" dirty="0" smtClean="0"/>
              <a:t>koulu-koti yhteistyö toimii hyvin</a:t>
            </a:r>
          </a:p>
          <a:p>
            <a:endParaRPr lang="fi-FI" sz="1800" dirty="0"/>
          </a:p>
          <a:p>
            <a:r>
              <a:rPr lang="fi-FI" sz="1800" dirty="0" smtClean="0"/>
              <a:t>muutoslista</a:t>
            </a:r>
          </a:p>
          <a:p>
            <a:pPr marL="400050" lvl="1" indent="0">
              <a:buNone/>
            </a:pPr>
            <a:r>
              <a:rPr lang="fi-FI" sz="1800" dirty="0"/>
              <a:t>1) Oppilas häiritsee tunnilla juttelemalla muille</a:t>
            </a:r>
          </a:p>
          <a:p>
            <a:pPr marL="400050" lvl="1" indent="0">
              <a:buNone/>
            </a:pPr>
            <a:r>
              <a:rPr lang="fi-FI" sz="1800" dirty="0"/>
              <a:t>2) Oppilas ei kuuntele ohjeita</a:t>
            </a:r>
          </a:p>
          <a:p>
            <a:pPr marL="400050" lvl="1" indent="0">
              <a:buNone/>
            </a:pPr>
            <a:r>
              <a:rPr lang="fi-FI" sz="1800" dirty="0">
                <a:solidFill>
                  <a:srgbClr val="FF0000"/>
                </a:solidFill>
              </a:rPr>
              <a:t>3) Oppilas ei keskity tehtäviinsä/aloita tehtäviä</a:t>
            </a:r>
          </a:p>
          <a:p>
            <a:pPr marL="400050" lvl="1" indent="0">
              <a:buNone/>
            </a:pPr>
            <a:r>
              <a:rPr lang="fi-FI" sz="1800" dirty="0"/>
              <a:t>5) Oppilas haluaa väitellä asiasta kuin asiasta</a:t>
            </a:r>
          </a:p>
          <a:p>
            <a:pPr marL="400050" lvl="1" indent="0">
              <a:buNone/>
            </a:pPr>
            <a:r>
              <a:rPr lang="fi-FI" sz="1800" dirty="0"/>
              <a:t>6) Oppilas kuvittelee, että hänellä on valtaa koulussa</a:t>
            </a:r>
          </a:p>
          <a:p>
            <a:pPr marL="400050" lvl="1" indent="0">
              <a:buNone/>
            </a:pPr>
            <a:r>
              <a:rPr lang="fi-FI" sz="1800" dirty="0"/>
              <a:t>4) Oppilas ei aina huolehdi läksyistään eikä mene sovitusti läksyparkkiin/jälki-istuntoon</a:t>
            </a:r>
          </a:p>
          <a:p>
            <a:endParaRPr lang="fi-FI" sz="16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err="1" smtClean="0"/>
              <a:t>Valkas</a:t>
            </a:r>
            <a:r>
              <a:rPr lang="fi-FI" sz="3200" dirty="0" smtClean="0"/>
              <a:t> &amp; Hirvonen</a:t>
            </a:r>
            <a:endParaRPr lang="fi-FI" sz="3200" dirty="0"/>
          </a:p>
        </p:txBody>
      </p:sp>
    </p:spTree>
    <p:extLst>
      <p:ext uri="{BB962C8B-B14F-4D97-AF65-F5344CB8AC3E}">
        <p14:creationId xmlns:p14="http://schemas.microsoft.com/office/powerpoint/2010/main" val="752944698"/>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36</a:t>
            </a:fld>
            <a:endParaRPr lang="fi-FI"/>
          </a:p>
        </p:txBody>
      </p:sp>
      <p:sp>
        <p:nvSpPr>
          <p:cNvPr id="9219" name="Rectangle 3"/>
          <p:cNvSpPr>
            <a:spLocks noGrp="1" noChangeArrowheads="1"/>
          </p:cNvSpPr>
          <p:nvPr>
            <p:ph type="body" idx="1"/>
          </p:nvPr>
        </p:nvSpPr>
        <p:spPr>
          <a:xfrm>
            <a:off x="827088" y="1340769"/>
            <a:ext cx="7772400" cy="4896520"/>
          </a:xfrm>
        </p:spPr>
        <p:txBody>
          <a:bodyPr/>
          <a:lstStyle/>
          <a:p>
            <a:r>
              <a:rPr lang="fi-FI" sz="1800" dirty="0" smtClean="0"/>
              <a:t>tukitoimet</a:t>
            </a:r>
          </a:p>
          <a:p>
            <a:pPr lvl="1"/>
            <a:r>
              <a:rPr lang="fi-FI" sz="1800" dirty="0"/>
              <a:t>Positiivisen palautteen antaminen viisi kertaa oppitunnin aikana. Palautetta annetaan erityisesti tilanteissa, jotka liittyvät tehtävien tekemiseen: ohjeiden noudattaminen, tehtävien aloittaminen, yksittäisen tehtävän valmiiksi saaminen ja tehtävien pidempikestoinen tekeminen.</a:t>
            </a:r>
          </a:p>
          <a:p>
            <a:r>
              <a:rPr lang="fi-FI" sz="2000" dirty="0" smtClean="0"/>
              <a:t>kommentit</a:t>
            </a:r>
          </a:p>
          <a:p>
            <a:pPr lvl="1"/>
            <a:r>
              <a:rPr lang="fi-FI" sz="1800" dirty="0" smtClean="0"/>
              <a:t>joko menossa?</a:t>
            </a:r>
          </a:p>
          <a:p>
            <a:pPr lvl="1"/>
            <a:r>
              <a:rPr lang="fi-FI" sz="1800" dirty="0" smtClean="0"/>
              <a:t>onnistuuko opettajalta positiivisen palautteen antaminen?</a:t>
            </a:r>
          </a:p>
          <a:p>
            <a:pPr lvl="1"/>
            <a:r>
              <a:rPr lang="fi-FI" sz="1800" dirty="0" err="1" smtClean="0"/>
              <a:t>TaSa:aan</a:t>
            </a:r>
            <a:r>
              <a:rPr lang="fi-FI" sz="1800" dirty="0" smtClean="0"/>
              <a:t>—tehtyjen tehtävien prosenttiosuus?</a:t>
            </a:r>
            <a:endParaRPr lang="fi-FI" sz="18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err="1" smtClean="0"/>
              <a:t>Valkas</a:t>
            </a:r>
            <a:r>
              <a:rPr lang="fi-FI" sz="3200" dirty="0" smtClean="0"/>
              <a:t> &amp; Hirvonen</a:t>
            </a:r>
            <a:endParaRPr lang="fi-FI" sz="3200" dirty="0"/>
          </a:p>
        </p:txBody>
      </p:sp>
    </p:spTree>
    <p:extLst>
      <p:ext uri="{BB962C8B-B14F-4D97-AF65-F5344CB8AC3E}">
        <p14:creationId xmlns:p14="http://schemas.microsoft.com/office/powerpoint/2010/main" val="323124915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37</a:t>
            </a:fld>
            <a:endParaRPr lang="fi-FI"/>
          </a:p>
        </p:txBody>
      </p:sp>
      <p:sp>
        <p:nvSpPr>
          <p:cNvPr id="9219" name="Rectangle 3"/>
          <p:cNvSpPr>
            <a:spLocks noGrp="1" noChangeArrowheads="1"/>
          </p:cNvSpPr>
          <p:nvPr>
            <p:ph type="body" idx="1"/>
          </p:nvPr>
        </p:nvSpPr>
        <p:spPr>
          <a:xfrm>
            <a:off x="827088" y="1340769"/>
            <a:ext cx="7772400" cy="4896520"/>
          </a:xfrm>
        </p:spPr>
        <p:txBody>
          <a:bodyPr/>
          <a:lstStyle/>
          <a:p>
            <a:pPr indent="-285750"/>
            <a:r>
              <a:rPr lang="fi-FI" sz="2000" dirty="0" smtClean="0"/>
              <a:t>tavoite</a:t>
            </a:r>
          </a:p>
          <a:p>
            <a:pPr lvl="1"/>
            <a:r>
              <a:rPr lang="fi-FI" sz="1800" dirty="0"/>
              <a:t>Joonas saa oppitunneilla aiempaa enemmän aikaan (esim. matematiikan tunnin aikana oppikirjan aukeama, äidinkielen tunneilla ennalta sovittu määrä tehtäviä). Työskentely pysähtelee vähemmän tai ainakin Joonas palaa pysähtymisen jälkeen nopeammin tehtävien pariin</a:t>
            </a:r>
            <a:r>
              <a:rPr lang="fi-FI" sz="1800" dirty="0" smtClean="0"/>
              <a:t>.</a:t>
            </a:r>
          </a:p>
          <a:p>
            <a:r>
              <a:rPr lang="fi-FI" sz="2000" dirty="0" smtClean="0"/>
              <a:t>tukitoimet</a:t>
            </a:r>
          </a:p>
          <a:p>
            <a:pPr lvl="1"/>
            <a:r>
              <a:rPr lang="fi-FI" sz="1800" dirty="0" smtClean="0"/>
              <a:t>Lisätty </a:t>
            </a:r>
            <a:r>
              <a:rPr lang="fi-FI" sz="1800" dirty="0"/>
              <a:t>positiivinen palaute, kun tehtävät edistyvät (välitön suullinen palaute, leimat ja tarrat)</a:t>
            </a:r>
          </a:p>
          <a:p>
            <a:pPr lvl="1"/>
            <a:r>
              <a:rPr lang="fi-FI" sz="1800" dirty="0" smtClean="0"/>
              <a:t>Time </a:t>
            </a:r>
            <a:r>
              <a:rPr lang="fi-FI" sz="1800" dirty="0" err="1"/>
              <a:t>timerin</a:t>
            </a:r>
            <a:r>
              <a:rPr lang="fi-FI" sz="1800" dirty="0"/>
              <a:t> kanssa kilpaileminen (yhdessä sovittu aikaraja/tehtävä, jonka saavuttamisesta positiivinen palaute)</a:t>
            </a:r>
          </a:p>
          <a:p>
            <a:pPr lvl="1"/>
            <a:r>
              <a:rPr lang="fi-FI" sz="1800" dirty="0" smtClean="0"/>
              <a:t>Tehtävien </a:t>
            </a:r>
            <a:r>
              <a:rPr lang="fi-FI" sz="1800" dirty="0"/>
              <a:t>ja tilanteiden jäsentäminen ja osittaminen, </a:t>
            </a:r>
            <a:r>
              <a:rPr lang="fi-FI" sz="1800" dirty="0" err="1"/>
              <a:t>esim</a:t>
            </a:r>
            <a:r>
              <a:rPr lang="fi-FI" sz="1800" dirty="0"/>
              <a:t> : </a:t>
            </a:r>
            <a:r>
              <a:rPr lang="fi-FI" sz="1800" dirty="0" smtClean="0"/>
              <a:t>*</a:t>
            </a:r>
            <a:r>
              <a:rPr lang="fi-FI" sz="1800" dirty="0"/>
              <a:t>Tehtävät, (esimerkiksi matematiikan laskutehtävien numerot), </a:t>
            </a:r>
            <a:r>
              <a:rPr lang="fi-FI" sz="1800" dirty="0" smtClean="0"/>
              <a:t>laitetaan </a:t>
            </a:r>
            <a:r>
              <a:rPr lang="fi-FI" sz="1800" dirty="0"/>
              <a:t>kortteihin, jotka käännetään nurin päin, kun tehtävä on </a:t>
            </a:r>
            <a:r>
              <a:rPr lang="fi-FI" sz="1800" dirty="0" smtClean="0"/>
              <a:t>tehty</a:t>
            </a:r>
            <a:r>
              <a:rPr lang="fi-FI" sz="1800" dirty="0"/>
              <a:t>.                                  </a:t>
            </a:r>
          </a:p>
          <a:p>
            <a:endParaRPr lang="fi-FI" sz="20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Pohjonen</a:t>
            </a:r>
            <a:endParaRPr lang="fi-FI" sz="3200" dirty="0"/>
          </a:p>
        </p:txBody>
      </p:sp>
    </p:spTree>
    <p:extLst>
      <p:ext uri="{BB962C8B-B14F-4D97-AF65-F5344CB8AC3E}">
        <p14:creationId xmlns:p14="http://schemas.microsoft.com/office/powerpoint/2010/main" val="154087221"/>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38</a:t>
            </a:fld>
            <a:endParaRPr lang="fi-FI"/>
          </a:p>
        </p:txBody>
      </p:sp>
      <p:sp>
        <p:nvSpPr>
          <p:cNvPr id="9219" name="Rectangle 3"/>
          <p:cNvSpPr>
            <a:spLocks noGrp="1" noChangeArrowheads="1"/>
          </p:cNvSpPr>
          <p:nvPr>
            <p:ph type="body" idx="1"/>
          </p:nvPr>
        </p:nvSpPr>
        <p:spPr>
          <a:xfrm>
            <a:off x="827088" y="1340769"/>
            <a:ext cx="7772400" cy="4896520"/>
          </a:xfrm>
        </p:spPr>
        <p:txBody>
          <a:bodyPr/>
          <a:lstStyle/>
          <a:p>
            <a:r>
              <a:rPr lang="fi-FI" sz="2000" dirty="0" smtClean="0"/>
              <a:t>tukitoimet (jatkuu)</a:t>
            </a:r>
          </a:p>
          <a:p>
            <a:pPr lvl="1"/>
            <a:r>
              <a:rPr lang="fi-FI" sz="1800" dirty="0"/>
              <a:t> </a:t>
            </a:r>
            <a:r>
              <a:rPr lang="fi-FI" sz="1800" dirty="0" smtClean="0"/>
              <a:t>Tehtävälista</a:t>
            </a:r>
            <a:r>
              <a:rPr lang="fi-FI" sz="1800" dirty="0"/>
              <a:t>, josta vedetään tehtävä yli, kun se on tehty</a:t>
            </a:r>
          </a:p>
          <a:p>
            <a:pPr lvl="1"/>
            <a:r>
              <a:rPr lang="fi-FI" sz="1800" dirty="0"/>
              <a:t> </a:t>
            </a:r>
            <a:r>
              <a:rPr lang="fi-FI" sz="1800" dirty="0" smtClean="0"/>
              <a:t>Toiminnanohjauskortit </a:t>
            </a:r>
            <a:r>
              <a:rPr lang="fi-FI" sz="1800" dirty="0"/>
              <a:t>( Lue ohje, mieti, tee, tarkista)</a:t>
            </a:r>
          </a:p>
          <a:p>
            <a:pPr lvl="2"/>
            <a:r>
              <a:rPr lang="fi-FI" sz="1400" dirty="0"/>
              <a:t> </a:t>
            </a:r>
            <a:r>
              <a:rPr lang="fi-FI" sz="1400" dirty="0" smtClean="0"/>
              <a:t>Kortit </a:t>
            </a:r>
            <a:r>
              <a:rPr lang="fi-FI" sz="1400" dirty="0"/>
              <a:t>käännetään aina, kun yksi vaihe on tehty.</a:t>
            </a:r>
          </a:p>
          <a:p>
            <a:pPr lvl="1"/>
            <a:r>
              <a:rPr lang="fi-FI" sz="1800" dirty="0" smtClean="0"/>
              <a:t>Tehtävien </a:t>
            </a:r>
            <a:r>
              <a:rPr lang="fi-FI" sz="1800" dirty="0"/>
              <a:t>vaikeustasoa tarkkaillaan ja tarvittaessa tehtäviä helpotetaan, jottei pysähtelemistä aiheudu siitä, ettei Joonas taidollisesti suoriudu tehtävistä.  </a:t>
            </a:r>
          </a:p>
          <a:p>
            <a:pPr lvl="1"/>
            <a:r>
              <a:rPr lang="fi-FI" sz="1800" dirty="0" smtClean="0"/>
              <a:t> </a:t>
            </a:r>
            <a:r>
              <a:rPr lang="fi-FI" sz="1800" dirty="0"/>
              <a:t>Määritellään tavoite selkeästi ennen tehtävien aloittamista. Sovitaan yhdessä, mihin saakka pitäisi edetä tunnin aikana. Tavoitteen saavuttamisesta annetaan positiivinen palaute. </a:t>
            </a:r>
          </a:p>
          <a:p>
            <a:r>
              <a:rPr lang="fi-FI" sz="2000" dirty="0" smtClean="0"/>
              <a:t>kommentit</a:t>
            </a:r>
          </a:p>
          <a:p>
            <a:pPr lvl="1"/>
            <a:r>
              <a:rPr lang="fi-FI" sz="1800" dirty="0" smtClean="0"/>
              <a:t>perusteltua</a:t>
            </a:r>
          </a:p>
          <a:p>
            <a:pPr lvl="1"/>
            <a:r>
              <a:rPr lang="fi-FI" sz="1800" dirty="0" smtClean="0"/>
              <a:t>oppimisen vaikeuksien osuus vaikeuksissa?</a:t>
            </a:r>
          </a:p>
          <a:p>
            <a:pPr lvl="1"/>
            <a:r>
              <a:rPr lang="fi-FI" sz="1800" dirty="0" err="1" smtClean="0"/>
              <a:t>TaSa:aan</a:t>
            </a:r>
            <a:r>
              <a:rPr lang="fi-FI" sz="1800" dirty="0" smtClean="0"/>
              <a:t> tehtyjen tehtävien prosenttiosuus?</a:t>
            </a: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Pohjonen</a:t>
            </a:r>
            <a:endParaRPr lang="fi-FI" sz="3200" dirty="0"/>
          </a:p>
        </p:txBody>
      </p:sp>
    </p:spTree>
    <p:extLst>
      <p:ext uri="{BB962C8B-B14F-4D97-AF65-F5344CB8AC3E}">
        <p14:creationId xmlns:p14="http://schemas.microsoft.com/office/powerpoint/2010/main" val="2188948080"/>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39</a:t>
            </a:fld>
            <a:endParaRPr lang="fi-FI"/>
          </a:p>
        </p:txBody>
      </p:sp>
      <p:sp>
        <p:nvSpPr>
          <p:cNvPr id="9219" name="Rectangle 3"/>
          <p:cNvSpPr>
            <a:spLocks noGrp="1" noChangeArrowheads="1"/>
          </p:cNvSpPr>
          <p:nvPr>
            <p:ph type="body" idx="1"/>
          </p:nvPr>
        </p:nvSpPr>
        <p:spPr>
          <a:xfrm>
            <a:off x="827088" y="1340769"/>
            <a:ext cx="7772400" cy="4896520"/>
          </a:xfrm>
        </p:spPr>
        <p:txBody>
          <a:bodyPr/>
          <a:lstStyle/>
          <a:p>
            <a:r>
              <a:rPr lang="fi-FI" sz="1800" dirty="0" smtClean="0"/>
              <a:t>Aleksi, 13-v., 7. </a:t>
            </a:r>
            <a:r>
              <a:rPr lang="fi-FI" sz="1800" dirty="0" err="1" smtClean="0"/>
              <a:t>lka</a:t>
            </a:r>
            <a:endParaRPr lang="fi-FI" sz="1800" dirty="0" smtClean="0"/>
          </a:p>
          <a:p>
            <a:r>
              <a:rPr lang="fi-FI" sz="1800" dirty="0" smtClean="0"/>
              <a:t>tarkkaavuuden ongelmia koko kouluajan</a:t>
            </a:r>
          </a:p>
          <a:p>
            <a:r>
              <a:rPr lang="fi-FI" sz="1800" dirty="0" smtClean="0"/>
              <a:t>läksyjen unohdukset syksyllä helpottivat hyvällä jäsentämisellä</a:t>
            </a:r>
          </a:p>
          <a:p>
            <a:r>
              <a:rPr lang="fi-FI" sz="1800" dirty="0" smtClean="0"/>
              <a:t>tukitoimet pienryhmässä matematiikkaan</a:t>
            </a:r>
          </a:p>
          <a:p>
            <a:r>
              <a:rPr lang="fi-FI" sz="1800" dirty="0" smtClean="0"/>
              <a:t>muutoslista</a:t>
            </a:r>
          </a:p>
          <a:p>
            <a:pPr marL="800100" lvl="1" indent="-342900">
              <a:buFont typeface="+mj-lt"/>
              <a:buAutoNum type="arabicPeriod"/>
            </a:pPr>
            <a:r>
              <a:rPr lang="fi-FI" sz="1600" dirty="0">
                <a:solidFill>
                  <a:srgbClr val="FF0000"/>
                </a:solidFill>
              </a:rPr>
              <a:t>Tekee mahdottoman paljon virheitä matematiikkaa laskiessaan. </a:t>
            </a:r>
          </a:p>
          <a:p>
            <a:pPr marL="800100" lvl="1" indent="-342900">
              <a:buFont typeface="+mj-lt"/>
              <a:buAutoNum type="arabicPeriod"/>
            </a:pPr>
            <a:r>
              <a:rPr lang="fi-FI" sz="1600" dirty="0"/>
              <a:t>Hutaisee tehtävät, ei keskity.</a:t>
            </a:r>
          </a:p>
          <a:p>
            <a:pPr marL="800100" lvl="1" indent="-342900">
              <a:buFont typeface="+mj-lt"/>
              <a:buAutoNum type="arabicPeriod"/>
            </a:pPr>
            <a:r>
              <a:rPr lang="fi-FI" sz="1600" dirty="0"/>
              <a:t>Seuraa helposti muiden touhuamista oppitunneilla.</a:t>
            </a:r>
          </a:p>
          <a:p>
            <a:pPr marL="400050"/>
            <a:r>
              <a:rPr lang="fi-FI" sz="1800" dirty="0" smtClean="0"/>
              <a:t>Aleksi tuntuu </a:t>
            </a:r>
            <a:r>
              <a:rPr lang="fi-FI" sz="1800" dirty="0"/>
              <a:t>ymmärtävän matematiikkaa, mutta ajatukset lipsahtavat saman tien laskuun tarttuessaan muihin maisemiin. Jotta poika saisi palkintoa myös matematiikan tehtävien tekemisestä, on oleellista, että hän tekisi niitä oikein, ja myös koetulosta saataisiin hilattua ylös päin. Voidaan myös ajatella, että mikäli strategia matematiikan tunnilla keskittymiseen löytyisi, sitä voitaisiin soveltaa työskentelyyn muiden oppiaineiden tunneilla</a:t>
            </a:r>
            <a:endParaRPr lang="fi-FI" sz="1800" dirty="0" smtClean="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Kiuru</a:t>
            </a:r>
            <a:endParaRPr lang="fi-FI" sz="3200" dirty="0"/>
          </a:p>
        </p:txBody>
      </p:sp>
    </p:spTree>
    <p:extLst>
      <p:ext uri="{BB962C8B-B14F-4D97-AF65-F5344CB8AC3E}">
        <p14:creationId xmlns:p14="http://schemas.microsoft.com/office/powerpoint/2010/main" val="420896190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Rectangle 6"/>
          <p:cNvSpPr>
            <a:spLocks noGrp="1" noChangeArrowheads="1"/>
          </p:cNvSpPr>
          <p:nvPr>
            <p:ph type="title"/>
          </p:nvPr>
        </p:nvSpPr>
        <p:spPr>
          <a:xfrm>
            <a:off x="685800" y="620713"/>
            <a:ext cx="7772400" cy="431800"/>
          </a:xfrm>
        </p:spPr>
        <p:txBody>
          <a:bodyPr>
            <a:normAutofit fontScale="90000"/>
          </a:bodyPr>
          <a:lstStyle/>
          <a:p>
            <a:pPr algn="ctr"/>
            <a:r>
              <a:rPr lang="fi-FI" sz="2400" u="sng" dirty="0" smtClean="0">
                <a:solidFill>
                  <a:srgbClr val="000000"/>
                </a:solidFill>
                <a:latin typeface="Trebuchet MS" pitchFamily="34" charset="0"/>
                <a:ea typeface="Times New Roman" pitchFamily="18" charset="0"/>
                <a:cs typeface="Arial" charset="0"/>
              </a:rPr>
              <a:t>Tarkkaavuuden pulmat – yleinen tuki</a:t>
            </a:r>
            <a:endParaRPr lang="fi-FI" sz="2400" u="sng" dirty="0">
              <a:solidFill>
                <a:srgbClr val="000000"/>
              </a:solidFill>
              <a:latin typeface="Trebuchet MS" pitchFamily="34" charset="0"/>
              <a:ea typeface="Times New Roman" pitchFamily="18" charset="0"/>
              <a:cs typeface="Arial" charset="0"/>
            </a:endParaRPr>
          </a:p>
        </p:txBody>
      </p:sp>
      <p:sp>
        <p:nvSpPr>
          <p:cNvPr id="9223" name="Rectangle 7"/>
          <p:cNvSpPr>
            <a:spLocks noGrp="1" noChangeArrowheads="1"/>
          </p:cNvSpPr>
          <p:nvPr>
            <p:ph idx="1"/>
          </p:nvPr>
        </p:nvSpPr>
        <p:spPr>
          <a:xfrm>
            <a:off x="685800" y="1341438"/>
            <a:ext cx="7772400" cy="4895850"/>
          </a:xfrm>
        </p:spPr>
        <p:txBody>
          <a:bodyPr>
            <a:normAutofit fontScale="92500"/>
          </a:bodyPr>
          <a:lstStyle/>
          <a:p>
            <a:r>
              <a:rPr lang="fi-FI" sz="2400" dirty="0" smtClean="0"/>
              <a:t>Käyttäytymistä tukevat tilannetekijät (esim. </a:t>
            </a:r>
            <a:r>
              <a:rPr lang="fi-FI" sz="2400" dirty="0" err="1" smtClean="0"/>
              <a:t>Kern</a:t>
            </a:r>
            <a:r>
              <a:rPr lang="fi-FI" sz="2400" dirty="0" smtClean="0"/>
              <a:t> &amp; </a:t>
            </a:r>
            <a:r>
              <a:rPr lang="fi-FI" sz="2400" dirty="0" err="1" smtClean="0"/>
              <a:t>Clemens</a:t>
            </a:r>
            <a:r>
              <a:rPr lang="fi-FI" sz="2400" dirty="0" smtClean="0"/>
              <a:t>, 2007)</a:t>
            </a:r>
          </a:p>
          <a:p>
            <a:pPr lvl="1"/>
            <a:r>
              <a:rPr lang="fi-FI" sz="1800" dirty="0" smtClean="0"/>
              <a:t>selkeät säännöt ja odotukset käyttäytymiselle</a:t>
            </a:r>
          </a:p>
          <a:p>
            <a:pPr lvl="1"/>
            <a:r>
              <a:rPr lang="fi-FI" sz="1800" dirty="0" smtClean="0"/>
              <a:t>tilanteiden ennustettavuus</a:t>
            </a:r>
          </a:p>
          <a:p>
            <a:pPr lvl="1"/>
            <a:r>
              <a:rPr lang="fi-FI" sz="1800" dirty="0" smtClean="0"/>
              <a:t>selkeästi annetut ohjeet</a:t>
            </a:r>
          </a:p>
          <a:p>
            <a:pPr marL="457200" lvl="1" indent="0">
              <a:buNone/>
            </a:pPr>
            <a:r>
              <a:rPr lang="fi-FI" sz="1500" dirty="0" smtClean="0"/>
              <a:t>(Muita, joihin kannattaa myös kiinnittää huomiota</a:t>
            </a:r>
          </a:p>
          <a:p>
            <a:pPr lvl="1"/>
            <a:r>
              <a:rPr lang="fi-FI" sz="1300" dirty="0" smtClean="0"/>
              <a:t>tehtävien vaikeus</a:t>
            </a:r>
          </a:p>
          <a:p>
            <a:pPr lvl="1"/>
            <a:r>
              <a:rPr lang="fi-FI" sz="1300" dirty="0" smtClean="0"/>
              <a:t>eri tyyppisten tehtävien rytmitys</a:t>
            </a:r>
          </a:p>
          <a:p>
            <a:pPr lvl="1"/>
            <a:r>
              <a:rPr lang="fi-FI" sz="1300" dirty="0" smtClean="0"/>
              <a:t>ohjeiden annon tahti</a:t>
            </a:r>
          </a:p>
          <a:p>
            <a:pPr lvl="1"/>
            <a:r>
              <a:rPr lang="fi-FI" sz="1300" dirty="0" smtClean="0"/>
              <a:t>oppilaiden mahdollisuus vastata/osallistua</a:t>
            </a:r>
          </a:p>
          <a:p>
            <a:pPr lvl="1"/>
            <a:r>
              <a:rPr lang="fi-FI" sz="1300" dirty="0" smtClean="0"/>
              <a:t>oppilaiden mahdollisuus valita erilaisista tehtävistä</a:t>
            </a:r>
          </a:p>
          <a:p>
            <a:pPr lvl="1"/>
            <a:r>
              <a:rPr lang="fi-FI" sz="1300" dirty="0" smtClean="0"/>
              <a:t>istumajärjestys ja pulpettien asettelu)</a:t>
            </a:r>
          </a:p>
          <a:p>
            <a:r>
              <a:rPr lang="fi-FI" sz="2600" dirty="0" smtClean="0"/>
              <a:t>nämä ensimmäisiä asioita, joihin huomio kannattaa kiinnittää luokassa, jossa on paljon häiritsevää käyttäytymistä</a:t>
            </a:r>
          </a:p>
          <a:p>
            <a:r>
              <a:rPr lang="fi-FI" sz="2600" dirty="0" smtClean="0"/>
              <a:t>ja tietysti positiivinen palaute!, josta myöhemmin </a:t>
            </a:r>
          </a:p>
        </p:txBody>
      </p:sp>
      <p:sp>
        <p:nvSpPr>
          <p:cNvPr id="2" name="Päivämäärän paikkamerkki 1"/>
          <p:cNvSpPr>
            <a:spLocks noGrp="1"/>
          </p:cNvSpPr>
          <p:nvPr>
            <p:ph type="dt" sz="half" idx="10"/>
          </p:nvPr>
        </p:nvSpPr>
        <p:spPr/>
        <p:txBody>
          <a:bodyPr/>
          <a:lstStyle/>
          <a:p>
            <a:r>
              <a:rPr lang="fi-FI" smtClean="0"/>
              <a:t>ADHD-oireinen oppilas koulussa; Forssa 2014; 2. päivä</a:t>
            </a:r>
            <a:endParaRPr lang="fi-FI"/>
          </a:p>
        </p:txBody>
      </p:sp>
      <p:sp>
        <p:nvSpPr>
          <p:cNvPr id="3" name="Dian numeron paikkamerkki 2"/>
          <p:cNvSpPr>
            <a:spLocks noGrp="1"/>
          </p:cNvSpPr>
          <p:nvPr>
            <p:ph type="sldNum" sz="quarter" idx="12"/>
          </p:nvPr>
        </p:nvSpPr>
        <p:spPr/>
        <p:txBody>
          <a:bodyPr/>
          <a:lstStyle/>
          <a:p>
            <a:fld id="{BB0E8C72-3C21-4368-A7BC-38AE20A85BBC}" type="slidenum">
              <a:rPr lang="fi-FI" smtClean="0"/>
              <a:pPr/>
              <a:t>4</a:t>
            </a:fld>
            <a:endParaRPr lang="fi-FI"/>
          </a:p>
        </p:txBody>
      </p:sp>
    </p:spTree>
    <p:extLst>
      <p:ext uri="{BB962C8B-B14F-4D97-AF65-F5344CB8AC3E}">
        <p14:creationId xmlns:p14="http://schemas.microsoft.com/office/powerpoint/2010/main" val="186488262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40</a:t>
            </a:fld>
            <a:endParaRPr lang="fi-FI"/>
          </a:p>
        </p:txBody>
      </p:sp>
      <p:sp>
        <p:nvSpPr>
          <p:cNvPr id="9219" name="Rectangle 3"/>
          <p:cNvSpPr>
            <a:spLocks noGrp="1" noChangeArrowheads="1"/>
          </p:cNvSpPr>
          <p:nvPr>
            <p:ph type="body" idx="1"/>
          </p:nvPr>
        </p:nvSpPr>
        <p:spPr>
          <a:xfrm>
            <a:off x="755576" y="1124744"/>
            <a:ext cx="7772400" cy="4896520"/>
          </a:xfrm>
        </p:spPr>
        <p:txBody>
          <a:bodyPr/>
          <a:lstStyle/>
          <a:p>
            <a:r>
              <a:rPr lang="fi-FI" sz="1800" dirty="0" smtClean="0"/>
              <a:t>tukitoimet</a:t>
            </a:r>
          </a:p>
          <a:p>
            <a:pPr marL="0" indent="0">
              <a:buNone/>
            </a:pPr>
            <a:r>
              <a:rPr lang="fi-FI" sz="1800" dirty="0"/>
              <a:t>A.	Opettaja valitsee oppilaalle sopivat tehtävät. </a:t>
            </a:r>
          </a:p>
          <a:p>
            <a:pPr marL="400050" lvl="1" indent="0">
              <a:buNone/>
            </a:pPr>
            <a:r>
              <a:rPr lang="fi-FI" sz="1600" dirty="0"/>
              <a:t>Pääsääntö on, että oppilas tekee jokaisesta tehtävästä vain a- ja b-kohdat</a:t>
            </a:r>
            <a:r>
              <a:rPr lang="fi-FI" sz="1600" dirty="0" smtClean="0"/>
              <a:t>.  </a:t>
            </a:r>
            <a:r>
              <a:rPr lang="fi-FI" sz="1600" dirty="0"/>
              <a:t>Tehtävissä on yleensä kohdat a – d.</a:t>
            </a:r>
          </a:p>
          <a:p>
            <a:pPr marL="0" indent="0">
              <a:buNone/>
            </a:pPr>
            <a:r>
              <a:rPr lang="fi-FI" sz="1800" dirty="0"/>
              <a:t>B.	 Käyttöön </a:t>
            </a:r>
            <a:r>
              <a:rPr lang="fi-FI" sz="1800" dirty="0" err="1"/>
              <a:t>Timer-kello</a:t>
            </a:r>
            <a:r>
              <a:rPr lang="fi-FI" sz="1800" dirty="0"/>
              <a:t>.</a:t>
            </a:r>
          </a:p>
          <a:p>
            <a:pPr marL="400050" lvl="1" indent="0">
              <a:buNone/>
            </a:pPr>
            <a:r>
              <a:rPr lang="fi-FI" sz="1600" dirty="0" smtClean="0"/>
              <a:t>1</a:t>
            </a:r>
            <a:r>
              <a:rPr lang="fi-FI" sz="1600" dirty="0"/>
              <a:t>.	Oppilas laittaa </a:t>
            </a:r>
            <a:r>
              <a:rPr lang="fi-FI" sz="1600" dirty="0" err="1"/>
              <a:t>Timeriin</a:t>
            </a:r>
            <a:r>
              <a:rPr lang="fi-FI" sz="1600" dirty="0"/>
              <a:t> ajastimeen 5 minuuttia aikaa.</a:t>
            </a:r>
          </a:p>
          <a:p>
            <a:pPr marL="400050" lvl="1" indent="0">
              <a:buNone/>
            </a:pPr>
            <a:r>
              <a:rPr lang="fi-FI" sz="1600" dirty="0"/>
              <a:t>2.	Hän pyrkii työskentelemään tiukasti tuon viisi minuuttia.</a:t>
            </a:r>
          </a:p>
          <a:p>
            <a:pPr marL="800100" lvl="2" indent="0">
              <a:buNone/>
            </a:pPr>
            <a:r>
              <a:rPr lang="fi-FI" sz="1200" dirty="0"/>
              <a:t>a.	Oppilas laskee yhden tehtävän, esim. 2 a –kohdan.</a:t>
            </a:r>
          </a:p>
          <a:p>
            <a:pPr marL="800100" lvl="2" indent="0">
              <a:buNone/>
            </a:pPr>
            <a:r>
              <a:rPr lang="fi-FI" sz="1200" dirty="0"/>
              <a:t>b.	Hän tarkistaa itse tehtävän.</a:t>
            </a:r>
          </a:p>
          <a:p>
            <a:pPr marL="400050" lvl="1" indent="0">
              <a:buNone/>
            </a:pPr>
            <a:r>
              <a:rPr lang="fi-FI" sz="1600" dirty="0"/>
              <a:t>3.	Kun viisi minuuttia kulunut, hän laittaa </a:t>
            </a:r>
            <a:r>
              <a:rPr lang="fi-FI" sz="1600" dirty="0" err="1"/>
              <a:t>Timeriin</a:t>
            </a:r>
            <a:r>
              <a:rPr lang="fi-FI" sz="1600" dirty="0"/>
              <a:t> yhden minuutin.</a:t>
            </a:r>
          </a:p>
          <a:p>
            <a:pPr marL="800100" lvl="2" indent="0">
              <a:buNone/>
            </a:pPr>
            <a:r>
              <a:rPr lang="fi-FI" sz="1200" dirty="0"/>
              <a:t>1 min on käsien venyttelemiseen, ympärilleen katselemiseen, seisomaan nousemiseen ym. </a:t>
            </a:r>
          </a:p>
          <a:p>
            <a:pPr marL="400050" lvl="1" indent="0">
              <a:buNone/>
            </a:pPr>
            <a:r>
              <a:rPr lang="fi-FI" sz="1600" dirty="0"/>
              <a:t>4.	Opettaja tarkistaa tehdyt tehtävät. </a:t>
            </a:r>
          </a:p>
          <a:p>
            <a:pPr marL="0" indent="0">
              <a:buNone/>
            </a:pPr>
            <a:r>
              <a:rPr lang="fi-FI" sz="1800" dirty="0" smtClean="0"/>
              <a:t>Jos </a:t>
            </a:r>
            <a:r>
              <a:rPr lang="fi-FI" sz="1800" dirty="0"/>
              <a:t>ne on oikein, oppilas merkitsee itse punakynällä oikein-/</a:t>
            </a:r>
            <a:r>
              <a:rPr lang="fi-FI" sz="1800" dirty="0" smtClean="0"/>
              <a:t>hymymerkin. Tavoite</a:t>
            </a:r>
            <a:r>
              <a:rPr lang="fi-FI" sz="1800" dirty="0"/>
              <a:t>: Värikynä-merkit lisääntyvät vihkossa, eli tehtävien oikeellisuusprosentti kasvaa.</a:t>
            </a:r>
          </a:p>
          <a:p>
            <a:pPr marL="0" indent="0">
              <a:buNone/>
            </a:pPr>
            <a:r>
              <a:rPr lang="fi-FI" sz="1600" dirty="0" smtClean="0"/>
              <a:t>C</a:t>
            </a:r>
            <a:r>
              <a:rPr lang="fi-FI" sz="1600" dirty="0"/>
              <a:t>.	5 minuutin jaksoja pyritään kasvattamaan 10 minuuttiin sen mukaan, miten työskentely oppilaan kanssa tuottaa tulosta.</a:t>
            </a:r>
          </a:p>
          <a:p>
            <a:pPr marL="0" indent="0">
              <a:buNone/>
            </a:pPr>
            <a:r>
              <a:rPr lang="fi-FI" sz="1600" dirty="0" smtClean="0"/>
              <a:t>D</a:t>
            </a:r>
            <a:r>
              <a:rPr lang="fi-FI" sz="1600" dirty="0"/>
              <a:t>.	Kun asiassa ollaan edistytty oleellisesti (erityisopettaja arvioi oppilaan toimintaa), toimintatapa viedään luokkatilanteisiin.</a:t>
            </a:r>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Kiuru</a:t>
            </a:r>
            <a:endParaRPr lang="fi-FI" sz="3200" dirty="0"/>
          </a:p>
        </p:txBody>
      </p:sp>
    </p:spTree>
    <p:extLst>
      <p:ext uri="{BB962C8B-B14F-4D97-AF65-F5344CB8AC3E}">
        <p14:creationId xmlns:p14="http://schemas.microsoft.com/office/powerpoint/2010/main" val="1548313716"/>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41</a:t>
            </a:fld>
            <a:endParaRPr lang="fi-FI"/>
          </a:p>
        </p:txBody>
      </p:sp>
      <p:sp>
        <p:nvSpPr>
          <p:cNvPr id="9219" name="Rectangle 3"/>
          <p:cNvSpPr>
            <a:spLocks noGrp="1" noChangeArrowheads="1"/>
          </p:cNvSpPr>
          <p:nvPr>
            <p:ph type="body" idx="1"/>
          </p:nvPr>
        </p:nvSpPr>
        <p:spPr>
          <a:xfrm>
            <a:off x="755576" y="1124744"/>
            <a:ext cx="7772400" cy="4896520"/>
          </a:xfrm>
        </p:spPr>
        <p:txBody>
          <a:bodyPr/>
          <a:lstStyle/>
          <a:p>
            <a:r>
              <a:rPr lang="fi-FI" sz="1800" dirty="0" smtClean="0"/>
              <a:t>kommentit</a:t>
            </a:r>
          </a:p>
          <a:p>
            <a:pPr lvl="1"/>
            <a:r>
              <a:rPr lang="fi-FI" sz="1800" dirty="0" smtClean="0"/>
              <a:t>kuulostaa perustellulta</a:t>
            </a:r>
          </a:p>
          <a:p>
            <a:pPr lvl="1"/>
            <a:r>
              <a:rPr lang="fi-FI" sz="1800" dirty="0" smtClean="0"/>
              <a:t>saako keskittymistä konkretisoitua? ”majakka”, ”valokeila”, ”otsalohko”?</a:t>
            </a:r>
          </a:p>
          <a:p>
            <a:pPr lvl="1"/>
            <a:r>
              <a:rPr lang="fi-FI" sz="1800" dirty="0" smtClean="0"/>
              <a:t>hyvä suunnitelma siirrosta yleisopetukseen</a:t>
            </a:r>
          </a:p>
          <a:p>
            <a:pPr lvl="1"/>
            <a:r>
              <a:rPr lang="fi-FI" sz="1800" dirty="0" err="1" smtClean="0"/>
              <a:t>TaSa:aan</a:t>
            </a:r>
            <a:r>
              <a:rPr lang="fi-FI" sz="1800" dirty="0" smtClean="0"/>
              <a:t> tehtyjen tehtävien osuus?</a:t>
            </a:r>
            <a:endParaRPr lang="fi-FI" sz="18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Kiuru</a:t>
            </a:r>
            <a:endParaRPr lang="fi-FI" sz="3200" dirty="0"/>
          </a:p>
        </p:txBody>
      </p:sp>
    </p:spTree>
    <p:extLst>
      <p:ext uri="{BB962C8B-B14F-4D97-AF65-F5344CB8AC3E}">
        <p14:creationId xmlns:p14="http://schemas.microsoft.com/office/powerpoint/2010/main" val="626567203"/>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42</a:t>
            </a:fld>
            <a:endParaRPr lang="fi-FI"/>
          </a:p>
        </p:txBody>
      </p:sp>
      <p:sp>
        <p:nvSpPr>
          <p:cNvPr id="9219" name="Rectangle 3"/>
          <p:cNvSpPr>
            <a:spLocks noGrp="1" noChangeArrowheads="1"/>
          </p:cNvSpPr>
          <p:nvPr>
            <p:ph type="body" idx="1"/>
          </p:nvPr>
        </p:nvSpPr>
        <p:spPr>
          <a:xfrm>
            <a:off x="755576" y="1124744"/>
            <a:ext cx="7772400" cy="4896520"/>
          </a:xfrm>
        </p:spPr>
        <p:txBody>
          <a:bodyPr/>
          <a:lstStyle/>
          <a:p>
            <a:r>
              <a:rPr lang="fi-FI" sz="1800" dirty="0" smtClean="0"/>
              <a:t>Lassi, 7-v., 1. </a:t>
            </a:r>
            <a:r>
              <a:rPr lang="fi-FI" sz="1800" dirty="0" err="1" smtClean="0"/>
              <a:t>lka</a:t>
            </a:r>
            <a:endParaRPr lang="fi-FI" sz="1800" dirty="0" smtClean="0"/>
          </a:p>
          <a:p>
            <a:r>
              <a:rPr lang="fi-FI" sz="1800" dirty="0" smtClean="0"/>
              <a:t>vilkas poika aina</a:t>
            </a:r>
          </a:p>
          <a:p>
            <a:r>
              <a:rPr lang="fi-FI" sz="1800" dirty="0" err="1" smtClean="0"/>
              <a:t>ADHD-dgn</a:t>
            </a:r>
            <a:r>
              <a:rPr lang="fi-FI" sz="1800" dirty="0" smtClean="0"/>
              <a:t> ja lääkitys</a:t>
            </a:r>
          </a:p>
          <a:p>
            <a:r>
              <a:rPr lang="fi-FI" sz="1800" dirty="0" smtClean="0"/>
              <a:t>muutoslistasta</a:t>
            </a:r>
          </a:p>
          <a:p>
            <a:pPr lvl="1"/>
            <a:r>
              <a:rPr lang="fi-FI" sz="1600" dirty="0">
                <a:solidFill>
                  <a:srgbClr val="FF0000"/>
                </a:solidFill>
              </a:rPr>
              <a:t>puhuminen sopivalla äänen voimakkuudella</a:t>
            </a:r>
            <a:r>
              <a:rPr lang="fi-FI" sz="1600" dirty="0"/>
              <a:t>, koska se on välitön ja suurin haittaava tekijä luokkatilanteissa</a:t>
            </a:r>
          </a:p>
          <a:p>
            <a:r>
              <a:rPr lang="fi-FI" sz="1800" dirty="0" smtClean="0"/>
              <a:t>tukitoimet</a:t>
            </a:r>
          </a:p>
          <a:p>
            <a:pPr lvl="1"/>
            <a:r>
              <a:rPr lang="fi-FI" sz="1600" dirty="0"/>
              <a:t>”varttihymiöt”. Opettaja käy muistuttamassa Lassia tunnin alussa sopivasta äänen käytöstä. Hänen pulpetilleen laitetaan esim. pieni paperilehtiö, johon tunnin aikana 15 minuutin välein ope käy piirtämässä hymiön, jos ääni pysynyt sopivalla tasolla. Samoin on sovittava merkki, joka viestii Lassille, mikäli ääni on noussut/nousemassa yli sallitun rajan</a:t>
            </a:r>
            <a:r>
              <a:rPr lang="fi-FI" sz="1600" dirty="0" smtClean="0"/>
              <a:t>.</a:t>
            </a:r>
          </a:p>
          <a:p>
            <a:r>
              <a:rPr lang="fi-FI" sz="1800" dirty="0" smtClean="0"/>
              <a:t>kommentit</a:t>
            </a:r>
          </a:p>
          <a:p>
            <a:pPr lvl="1"/>
            <a:r>
              <a:rPr lang="fi-FI" sz="1600" dirty="0" smtClean="0"/>
              <a:t>kuulostaa perustellulle</a:t>
            </a:r>
          </a:p>
          <a:p>
            <a:pPr lvl="1"/>
            <a:r>
              <a:rPr lang="fi-FI" sz="1600" dirty="0" smtClean="0"/>
              <a:t>minkälainen merkki mielessä?</a:t>
            </a:r>
          </a:p>
          <a:p>
            <a:pPr lvl="1"/>
            <a:r>
              <a:rPr lang="fi-FI" sz="1600" dirty="0" err="1" smtClean="0"/>
              <a:t>TaSa:aan</a:t>
            </a:r>
            <a:r>
              <a:rPr lang="fi-FI" sz="1600" dirty="0" smtClean="0"/>
              <a:t> onnistuneiden varttien osuus/tunti tai päivä (alkuun seuranta ennen tukitoimia)?</a:t>
            </a:r>
            <a:endParaRPr lang="fi-FI" sz="16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Hirvioja &amp; </a:t>
            </a:r>
            <a:r>
              <a:rPr lang="fi-FI" sz="3200" dirty="0" err="1" smtClean="0"/>
              <a:t>Silfvenius-Pura</a:t>
            </a:r>
            <a:endParaRPr lang="fi-FI" sz="3200" dirty="0"/>
          </a:p>
        </p:txBody>
      </p:sp>
    </p:spTree>
    <p:extLst>
      <p:ext uri="{BB962C8B-B14F-4D97-AF65-F5344CB8AC3E}">
        <p14:creationId xmlns:p14="http://schemas.microsoft.com/office/powerpoint/2010/main" val="1207387717"/>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43</a:t>
            </a:fld>
            <a:endParaRPr lang="fi-FI"/>
          </a:p>
        </p:txBody>
      </p:sp>
      <p:sp>
        <p:nvSpPr>
          <p:cNvPr id="9219" name="Rectangle 3"/>
          <p:cNvSpPr>
            <a:spLocks noGrp="1" noChangeArrowheads="1"/>
          </p:cNvSpPr>
          <p:nvPr>
            <p:ph type="body" idx="1"/>
          </p:nvPr>
        </p:nvSpPr>
        <p:spPr>
          <a:xfrm>
            <a:off x="755576" y="1124744"/>
            <a:ext cx="7772400" cy="4896520"/>
          </a:xfrm>
        </p:spPr>
        <p:txBody>
          <a:bodyPr/>
          <a:lstStyle/>
          <a:p>
            <a:r>
              <a:rPr lang="fi-FI" sz="1800" dirty="0" smtClean="0"/>
              <a:t>oppilas?</a:t>
            </a:r>
          </a:p>
          <a:p>
            <a:endParaRPr lang="fi-FI" sz="1800" dirty="0"/>
          </a:p>
          <a:p>
            <a:r>
              <a:rPr lang="fi-FI" sz="1800" dirty="0" smtClean="0"/>
              <a:t>Muutoslista</a:t>
            </a:r>
          </a:p>
          <a:p>
            <a:pPr lvl="1"/>
            <a:r>
              <a:rPr lang="fi-FI" sz="1800" dirty="0"/>
              <a:t>Ei malta odottaa vuoroaan.</a:t>
            </a:r>
          </a:p>
          <a:p>
            <a:pPr lvl="1"/>
            <a:r>
              <a:rPr lang="fi-FI" sz="1800" dirty="0"/>
              <a:t>Vaeltelee luokassa rauhattomasti.</a:t>
            </a:r>
          </a:p>
          <a:p>
            <a:pPr lvl="1"/>
            <a:r>
              <a:rPr lang="fi-FI" sz="1800" dirty="0">
                <a:solidFill>
                  <a:srgbClr val="FF0000"/>
                </a:solidFill>
              </a:rPr>
              <a:t>Heittää koulutarvikkeita lattialle turhauduttuaan</a:t>
            </a:r>
            <a:r>
              <a:rPr lang="fi-FI" sz="1800" dirty="0"/>
              <a:t>.</a:t>
            </a:r>
          </a:p>
          <a:p>
            <a:pPr lvl="1"/>
            <a:r>
              <a:rPr lang="fi-FI" sz="1800" dirty="0"/>
              <a:t>Tekee vain perustehtävät matematiikassa, koska lisätehtävät ovat turhia.</a:t>
            </a:r>
          </a:p>
          <a:p>
            <a:pPr lvl="1"/>
            <a:r>
              <a:rPr lang="fi-FI" sz="1800" dirty="0"/>
              <a:t>Vastaa viittaamatta opettajan kysymyksiin.</a:t>
            </a:r>
          </a:p>
          <a:p>
            <a:r>
              <a:rPr lang="fi-FI" sz="2000" dirty="0" smtClean="0"/>
              <a:t>Tukitoimet suunnittelussa</a:t>
            </a:r>
          </a:p>
          <a:p>
            <a:r>
              <a:rPr lang="fi-FI" sz="2000" dirty="0" smtClean="0"/>
              <a:t>kommentit</a:t>
            </a:r>
          </a:p>
          <a:p>
            <a:pPr lvl="1"/>
            <a:r>
              <a:rPr lang="fi-FI" sz="1800" dirty="0" smtClean="0"/>
              <a:t>kuinka usein heittelee?</a:t>
            </a:r>
          </a:p>
          <a:p>
            <a:pPr lvl="1"/>
            <a:r>
              <a:rPr lang="fi-FI" sz="1800" dirty="0" smtClean="0"/>
              <a:t>onko ennakoitavissa, eli pääseekö pysäyttämään tilanteen?</a:t>
            </a:r>
            <a:endParaRPr lang="fi-FI" sz="18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err="1" smtClean="0"/>
              <a:t>Ulmola</a:t>
            </a:r>
            <a:endParaRPr lang="fi-FI" sz="3200" dirty="0"/>
          </a:p>
        </p:txBody>
      </p:sp>
    </p:spTree>
    <p:extLst>
      <p:ext uri="{BB962C8B-B14F-4D97-AF65-F5344CB8AC3E}">
        <p14:creationId xmlns:p14="http://schemas.microsoft.com/office/powerpoint/2010/main" val="3298908149"/>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44</a:t>
            </a:fld>
            <a:endParaRPr lang="fi-FI"/>
          </a:p>
        </p:txBody>
      </p:sp>
      <p:sp>
        <p:nvSpPr>
          <p:cNvPr id="9219" name="Rectangle 3"/>
          <p:cNvSpPr>
            <a:spLocks noGrp="1" noChangeArrowheads="1"/>
          </p:cNvSpPr>
          <p:nvPr>
            <p:ph type="body" idx="1"/>
          </p:nvPr>
        </p:nvSpPr>
        <p:spPr>
          <a:xfrm>
            <a:off x="755576" y="1124744"/>
            <a:ext cx="7772400" cy="4896520"/>
          </a:xfrm>
        </p:spPr>
        <p:txBody>
          <a:bodyPr/>
          <a:lstStyle/>
          <a:p>
            <a:r>
              <a:rPr lang="fi-FI" sz="1800" dirty="0" smtClean="0"/>
              <a:t>oppilas?</a:t>
            </a:r>
          </a:p>
          <a:p>
            <a:endParaRPr lang="fi-FI" sz="1800" dirty="0"/>
          </a:p>
          <a:p>
            <a:r>
              <a:rPr lang="fi-FI" sz="1800" dirty="0" smtClean="0"/>
              <a:t>Muutoslistasta</a:t>
            </a:r>
          </a:p>
          <a:p>
            <a:pPr lvl="1"/>
            <a:r>
              <a:rPr lang="fi-FI" sz="1800" dirty="0"/>
              <a:t>Haasteellisimmat tilanteet opiskelijan sekä luokan kannalta on oppilaan impulsiivisuus. Hän voi ilman ennakkovaroitusta huitaista esim. sisälle tultaessa toista oppilasta. Syyksi riittää se, että toinen on ruuhkassa osunut tai hieman tönäissyt tai hän voi heittää reppunsa kohti naulakkoa huomioimatta, että heittäessään repun se voi siinä samassa osua toiseen  oppilaaseen. Luokkatilanteessa opiskelijan on vaikeaa säädellä äänen voimakkuuttaan. Hän voi yhtäkkiä kovaäänisesti alkaa toistaa hokemaa, paukuttaa pulpettia, ryhtyä komentamaan tai kiroilemaan</a:t>
            </a:r>
          </a:p>
          <a:p>
            <a:r>
              <a:rPr lang="fi-FI" sz="2000" dirty="0" smtClean="0"/>
              <a:t>Tukitoimet</a:t>
            </a:r>
          </a:p>
          <a:p>
            <a:r>
              <a:rPr lang="fi-FI" sz="2000" dirty="0" smtClean="0"/>
              <a:t>kommentit</a:t>
            </a:r>
          </a:p>
          <a:p>
            <a:pPr lvl="1"/>
            <a:r>
              <a:rPr lang="fi-FI" sz="1800" dirty="0" smtClean="0"/>
              <a:t>kuinka usein heittelee?</a:t>
            </a:r>
          </a:p>
          <a:p>
            <a:pPr lvl="1"/>
            <a:r>
              <a:rPr lang="fi-FI" sz="1800" dirty="0" smtClean="0"/>
              <a:t>onko ennakoitavissa, eli pääseekö pysäyttämään tilanteen?</a:t>
            </a:r>
            <a:endParaRPr lang="fi-FI" sz="18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Kultanen</a:t>
            </a:r>
            <a:endParaRPr lang="fi-FI" sz="3200" dirty="0"/>
          </a:p>
        </p:txBody>
      </p:sp>
    </p:spTree>
    <p:extLst>
      <p:ext uri="{BB962C8B-B14F-4D97-AF65-F5344CB8AC3E}">
        <p14:creationId xmlns:p14="http://schemas.microsoft.com/office/powerpoint/2010/main" val="129042348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2A580348-3F0A-4E6A-8335-05BB0D405CC9}" type="slidenum">
              <a:rPr lang="fi-FI"/>
              <a:pPr/>
              <a:t>45</a:t>
            </a:fld>
            <a:endParaRPr lang="fi-FI"/>
          </a:p>
        </p:txBody>
      </p:sp>
      <p:sp>
        <p:nvSpPr>
          <p:cNvPr id="9219" name="Rectangle 3"/>
          <p:cNvSpPr>
            <a:spLocks noGrp="1" noChangeArrowheads="1"/>
          </p:cNvSpPr>
          <p:nvPr>
            <p:ph type="body" idx="1"/>
          </p:nvPr>
        </p:nvSpPr>
        <p:spPr>
          <a:xfrm>
            <a:off x="755576" y="1124744"/>
            <a:ext cx="7772400" cy="4896520"/>
          </a:xfrm>
        </p:spPr>
        <p:txBody>
          <a:bodyPr/>
          <a:lstStyle/>
          <a:p>
            <a:r>
              <a:rPr lang="fi-FI" sz="2000" dirty="0" smtClean="0"/>
              <a:t>Tukitoimet</a:t>
            </a:r>
          </a:p>
          <a:p>
            <a:pPr lvl="1"/>
            <a:r>
              <a:rPr lang="en-US" sz="1800" dirty="0" err="1"/>
              <a:t>tunnin</a:t>
            </a:r>
            <a:r>
              <a:rPr lang="en-US" sz="1800" dirty="0"/>
              <a:t> </a:t>
            </a:r>
            <a:r>
              <a:rPr lang="en-US" sz="1800" dirty="0" err="1"/>
              <a:t>päätyttyä</a:t>
            </a:r>
            <a:r>
              <a:rPr lang="en-US" sz="1800" dirty="0"/>
              <a:t> </a:t>
            </a:r>
            <a:r>
              <a:rPr lang="en-US" sz="1800" dirty="0" err="1"/>
              <a:t>sekä</a:t>
            </a:r>
            <a:r>
              <a:rPr lang="en-US" sz="1800" dirty="0"/>
              <a:t> </a:t>
            </a:r>
            <a:r>
              <a:rPr lang="en-US" sz="1800" dirty="0" err="1"/>
              <a:t>ennen</a:t>
            </a:r>
            <a:r>
              <a:rPr lang="en-US" sz="1800" dirty="0"/>
              <a:t> </a:t>
            </a:r>
            <a:r>
              <a:rPr lang="en-US" sz="1800" dirty="0" err="1"/>
              <a:t>välitunnille</a:t>
            </a:r>
            <a:r>
              <a:rPr lang="en-US" sz="1800" dirty="0"/>
              <a:t> </a:t>
            </a:r>
            <a:r>
              <a:rPr lang="en-US" sz="1800" dirty="0" err="1"/>
              <a:t>menoa</a:t>
            </a:r>
            <a:r>
              <a:rPr lang="en-US" sz="1800" dirty="0"/>
              <a:t> </a:t>
            </a:r>
            <a:r>
              <a:rPr lang="en-US" sz="1800" dirty="0" err="1"/>
              <a:t>ja</a:t>
            </a:r>
            <a:r>
              <a:rPr lang="en-US" sz="1800" dirty="0"/>
              <a:t> </a:t>
            </a:r>
            <a:r>
              <a:rPr lang="en-US" sz="1800" dirty="0" err="1"/>
              <a:t>välitunnin</a:t>
            </a:r>
            <a:r>
              <a:rPr lang="en-US" sz="1800" dirty="0"/>
              <a:t> </a:t>
            </a:r>
            <a:r>
              <a:rPr lang="en-US" sz="1800" dirty="0" err="1"/>
              <a:t>päätyttyä</a:t>
            </a:r>
            <a:r>
              <a:rPr lang="en-US" sz="1800" dirty="0"/>
              <a:t> </a:t>
            </a:r>
            <a:r>
              <a:rPr lang="en-US" sz="1800" dirty="0" err="1"/>
              <a:t>annettu</a:t>
            </a:r>
            <a:r>
              <a:rPr lang="en-US" sz="1800" dirty="0"/>
              <a:t> </a:t>
            </a:r>
            <a:r>
              <a:rPr lang="en-US" sz="1800" dirty="0" err="1"/>
              <a:t>palaute</a:t>
            </a:r>
            <a:r>
              <a:rPr lang="en-US" sz="1800" dirty="0"/>
              <a:t> + </a:t>
            </a:r>
            <a:r>
              <a:rPr lang="en-US" sz="1800" dirty="0" err="1"/>
              <a:t>muistutus</a:t>
            </a:r>
            <a:r>
              <a:rPr lang="en-US" sz="1800" dirty="0"/>
              <a:t> </a:t>
            </a:r>
            <a:r>
              <a:rPr lang="en-US" sz="1800" dirty="0" err="1"/>
              <a:t>halutusta</a:t>
            </a:r>
            <a:r>
              <a:rPr lang="en-US" sz="1800" dirty="0"/>
              <a:t> </a:t>
            </a:r>
            <a:r>
              <a:rPr lang="en-US" sz="1800" dirty="0" err="1"/>
              <a:t>käyttäytymisestä</a:t>
            </a:r>
            <a:r>
              <a:rPr lang="en-US" sz="1800" dirty="0"/>
              <a:t> </a:t>
            </a:r>
            <a:r>
              <a:rPr lang="en-US" sz="1800" dirty="0" err="1"/>
              <a:t>sekä</a:t>
            </a:r>
            <a:r>
              <a:rPr lang="en-US" sz="1800" dirty="0"/>
              <a:t> </a:t>
            </a:r>
            <a:r>
              <a:rPr lang="en-US" sz="1800" dirty="0" err="1"/>
              <a:t>palkkiona</a:t>
            </a:r>
            <a:r>
              <a:rPr lang="en-US" sz="1800" dirty="0"/>
              <a:t> </a:t>
            </a:r>
            <a:r>
              <a:rPr lang="en-US" sz="1800" dirty="0" err="1"/>
              <a:t>oppilaan</a:t>
            </a:r>
            <a:r>
              <a:rPr lang="en-US" sz="1800" dirty="0"/>
              <a:t> </a:t>
            </a:r>
            <a:r>
              <a:rPr lang="en-US" sz="1800" dirty="0" err="1"/>
              <a:t>oman</a:t>
            </a:r>
            <a:r>
              <a:rPr lang="en-US" sz="1800" dirty="0"/>
              <a:t> </a:t>
            </a:r>
            <a:r>
              <a:rPr lang="en-US" sz="1800" dirty="0" err="1"/>
              <a:t>käytöksen</a:t>
            </a:r>
            <a:r>
              <a:rPr lang="en-US" sz="1800" dirty="0"/>
              <a:t> </a:t>
            </a:r>
            <a:r>
              <a:rPr lang="en-US" sz="1800" dirty="0" err="1"/>
              <a:t>kontrolloinnin</a:t>
            </a:r>
            <a:r>
              <a:rPr lang="en-US" sz="1800" dirty="0"/>
              <a:t> </a:t>
            </a:r>
            <a:r>
              <a:rPr lang="en-US" sz="1800" dirty="0" err="1"/>
              <a:t>onnistumisesta</a:t>
            </a:r>
            <a:r>
              <a:rPr lang="en-US" sz="1800" dirty="0"/>
              <a:t> </a:t>
            </a:r>
            <a:r>
              <a:rPr lang="en-US" sz="1800" dirty="0" err="1"/>
              <a:t>sinikantiseen</a:t>
            </a:r>
            <a:r>
              <a:rPr lang="en-US" sz="1800" dirty="0"/>
              <a:t> </a:t>
            </a:r>
            <a:r>
              <a:rPr lang="en-US" sz="1800" dirty="0" err="1"/>
              <a:t>vihkoon</a:t>
            </a:r>
            <a:r>
              <a:rPr lang="en-US" sz="1800" dirty="0"/>
              <a:t> </a:t>
            </a:r>
            <a:r>
              <a:rPr lang="en-US" sz="1800" dirty="0" err="1"/>
              <a:t>leiman</a:t>
            </a:r>
            <a:r>
              <a:rPr lang="en-US" sz="1800" dirty="0"/>
              <a:t> tai </a:t>
            </a:r>
            <a:r>
              <a:rPr lang="en-US" sz="1800" dirty="0" err="1"/>
              <a:t>tarran</a:t>
            </a:r>
            <a:r>
              <a:rPr lang="en-US" sz="1800" dirty="0"/>
              <a:t> </a:t>
            </a:r>
            <a:r>
              <a:rPr lang="en-US" sz="1800" dirty="0" err="1"/>
              <a:t>antaminen</a:t>
            </a:r>
            <a:r>
              <a:rPr lang="en-US" sz="1800" dirty="0"/>
              <a:t>. </a:t>
            </a:r>
            <a:r>
              <a:rPr lang="en-US" sz="1800" dirty="0" err="1"/>
              <a:t>Päivän</a:t>
            </a:r>
            <a:r>
              <a:rPr lang="en-US" sz="1800" dirty="0"/>
              <a:t> </a:t>
            </a:r>
            <a:r>
              <a:rPr lang="en-US" sz="1800" dirty="0" err="1"/>
              <a:t>lopuksi</a:t>
            </a:r>
            <a:r>
              <a:rPr lang="en-US" sz="1800" dirty="0"/>
              <a:t> </a:t>
            </a:r>
            <a:r>
              <a:rPr lang="en-US" sz="1800" dirty="0" err="1"/>
              <a:t>päivän</a:t>
            </a:r>
            <a:r>
              <a:rPr lang="en-US" sz="1800" dirty="0"/>
              <a:t> </a:t>
            </a:r>
            <a:r>
              <a:rPr lang="en-US" sz="1800" dirty="0" err="1"/>
              <a:t>palkkiosaldon</a:t>
            </a:r>
            <a:r>
              <a:rPr lang="en-US" sz="1800" dirty="0"/>
              <a:t> </a:t>
            </a:r>
            <a:r>
              <a:rPr lang="en-US" sz="1800" dirty="0" err="1"/>
              <a:t>tutkiminen</a:t>
            </a:r>
            <a:r>
              <a:rPr lang="en-US" sz="1800" dirty="0"/>
              <a:t> </a:t>
            </a:r>
            <a:r>
              <a:rPr lang="en-US" sz="1800" dirty="0" err="1"/>
              <a:t>ja</a:t>
            </a:r>
            <a:r>
              <a:rPr lang="en-US" sz="1800" dirty="0"/>
              <a:t> </a:t>
            </a:r>
            <a:r>
              <a:rPr lang="en-US" sz="1800" dirty="0" err="1"/>
              <a:t>loppupalautteen</a:t>
            </a:r>
            <a:r>
              <a:rPr lang="en-US" sz="1800" dirty="0"/>
              <a:t> </a:t>
            </a:r>
            <a:r>
              <a:rPr lang="en-US" sz="1800" dirty="0" err="1"/>
              <a:t>anto</a:t>
            </a:r>
            <a:r>
              <a:rPr lang="en-US" sz="1800" dirty="0"/>
              <a:t>. </a:t>
            </a:r>
            <a:endParaRPr lang="fi-FI" sz="1800" dirty="0" smtClean="0"/>
          </a:p>
          <a:p>
            <a:r>
              <a:rPr lang="fi-FI" sz="2000" dirty="0" smtClean="0"/>
              <a:t>kommentit</a:t>
            </a:r>
          </a:p>
          <a:p>
            <a:pPr lvl="1"/>
            <a:r>
              <a:rPr lang="fi-FI" sz="1800" dirty="0" smtClean="0"/>
              <a:t>kuinka usein aggressiivisia tilanteita on?</a:t>
            </a:r>
          </a:p>
          <a:p>
            <a:pPr lvl="1"/>
            <a:r>
              <a:rPr lang="fi-FI" sz="1800" dirty="0" smtClean="0"/>
              <a:t>tukitoimet perusteltuja (</a:t>
            </a:r>
            <a:r>
              <a:rPr lang="fi-FI" sz="1800" dirty="0" err="1" smtClean="0"/>
              <a:t>Check</a:t>
            </a:r>
            <a:r>
              <a:rPr lang="fi-FI" sz="1800" dirty="0" smtClean="0"/>
              <a:t> </a:t>
            </a:r>
            <a:r>
              <a:rPr lang="fi-FI" sz="1800" dirty="0" err="1" smtClean="0"/>
              <a:t>In-Check</a:t>
            </a:r>
            <a:r>
              <a:rPr lang="fi-FI" sz="1800" dirty="0" smtClean="0"/>
              <a:t> Out –sovellus)</a:t>
            </a:r>
          </a:p>
          <a:p>
            <a:pPr lvl="1"/>
            <a:r>
              <a:rPr lang="fi-FI" sz="1800" dirty="0" err="1" smtClean="0"/>
              <a:t>TaSa:aan</a:t>
            </a:r>
            <a:r>
              <a:rPr lang="fi-FI" sz="1800" dirty="0" smtClean="0"/>
              <a:t> onnistuneesti sujuneiden tilanteiden (tunnit ja välitunnit erikseen?) prosenttiosuus?</a:t>
            </a:r>
          </a:p>
          <a:p>
            <a:pPr lvl="1"/>
            <a:endParaRPr lang="fi-FI" sz="1800" dirty="0"/>
          </a:p>
        </p:txBody>
      </p:sp>
      <p:sp>
        <p:nvSpPr>
          <p:cNvPr id="9220" name="Rectangle 4"/>
          <p:cNvSpPr>
            <a:spLocks noGrp="1" noChangeArrowheads="1"/>
          </p:cNvSpPr>
          <p:nvPr>
            <p:ph type="title"/>
          </p:nvPr>
        </p:nvSpPr>
        <p:spPr>
          <a:xfrm>
            <a:off x="685800" y="620713"/>
            <a:ext cx="7772400" cy="504825"/>
          </a:xfrm>
        </p:spPr>
        <p:txBody>
          <a:bodyPr/>
          <a:lstStyle/>
          <a:p>
            <a:pPr algn="ctr"/>
            <a:r>
              <a:rPr lang="fi-FI" sz="3200" dirty="0" smtClean="0"/>
              <a:t>Kultanen</a:t>
            </a:r>
            <a:endParaRPr lang="fi-FI" sz="3200" dirty="0"/>
          </a:p>
        </p:txBody>
      </p:sp>
    </p:spTree>
    <p:extLst>
      <p:ext uri="{BB962C8B-B14F-4D97-AF65-F5344CB8AC3E}">
        <p14:creationId xmlns:p14="http://schemas.microsoft.com/office/powerpoint/2010/main" val="174937521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dirty="0"/>
          </a:p>
        </p:txBody>
      </p:sp>
      <p:sp>
        <p:nvSpPr>
          <p:cNvPr id="6" name="Dian numeron paikkamerkki 5"/>
          <p:cNvSpPr>
            <a:spLocks noGrp="1"/>
          </p:cNvSpPr>
          <p:nvPr>
            <p:ph type="sldNum" sz="quarter" idx="12"/>
          </p:nvPr>
        </p:nvSpPr>
        <p:spPr/>
        <p:txBody>
          <a:bodyPr/>
          <a:lstStyle/>
          <a:p>
            <a:fld id="{AD294E55-730E-4DED-8582-80D9A0F4F679}" type="slidenum">
              <a:rPr lang="fi-FI"/>
              <a:pPr/>
              <a:t>5</a:t>
            </a:fld>
            <a:endParaRPr lang="fi-FI"/>
          </a:p>
        </p:txBody>
      </p:sp>
      <p:sp>
        <p:nvSpPr>
          <p:cNvPr id="330754" name="Rectangle 2"/>
          <p:cNvSpPr>
            <a:spLocks noGrp="1" noChangeArrowheads="1"/>
          </p:cNvSpPr>
          <p:nvPr>
            <p:ph type="title"/>
          </p:nvPr>
        </p:nvSpPr>
        <p:spPr>
          <a:xfrm>
            <a:off x="685800" y="620713"/>
            <a:ext cx="7772400" cy="576262"/>
          </a:xfrm>
        </p:spPr>
        <p:txBody>
          <a:bodyPr/>
          <a:lstStyle/>
          <a:p>
            <a:pPr algn="ctr"/>
            <a:r>
              <a:rPr lang="fi-FI" sz="2400" u="sng" dirty="0" smtClean="0"/>
              <a:t>Kohdekäyttäytymiset</a:t>
            </a:r>
            <a:endParaRPr lang="fi-FI" sz="2400" u="sng" dirty="0"/>
          </a:p>
        </p:txBody>
      </p:sp>
      <p:sp>
        <p:nvSpPr>
          <p:cNvPr id="330755" name="Rectangle 3"/>
          <p:cNvSpPr>
            <a:spLocks noGrp="1" noChangeArrowheads="1"/>
          </p:cNvSpPr>
          <p:nvPr>
            <p:ph type="body" idx="1"/>
          </p:nvPr>
        </p:nvSpPr>
        <p:spPr>
          <a:xfrm>
            <a:off x="685800" y="1412875"/>
            <a:ext cx="7772400" cy="4824413"/>
          </a:xfrm>
        </p:spPr>
        <p:txBody>
          <a:bodyPr/>
          <a:lstStyle/>
          <a:p>
            <a:r>
              <a:rPr lang="fi-FI" dirty="0"/>
              <a:t> </a:t>
            </a:r>
            <a:r>
              <a:rPr lang="fi-FI" dirty="0" smtClean="0"/>
              <a:t>Työskentelyn aloittaminen</a:t>
            </a:r>
          </a:p>
          <a:p>
            <a:pPr lvl="1">
              <a:lnSpc>
                <a:spcPct val="90000"/>
              </a:lnSpc>
            </a:pPr>
            <a:r>
              <a:rPr lang="fi-FI" sz="2600" dirty="0" err="1"/>
              <a:t>Joutsimo</a:t>
            </a:r>
            <a:r>
              <a:rPr lang="fi-FI" sz="2600" dirty="0"/>
              <a:t> &amp; Sjöman</a:t>
            </a:r>
            <a:endParaRPr lang="fi-FI" dirty="0" smtClean="0"/>
          </a:p>
          <a:p>
            <a:r>
              <a:rPr lang="fi-FI" dirty="0" err="1" smtClean="0"/>
              <a:t>Viittaminen</a:t>
            </a:r>
            <a:endParaRPr lang="fi-FI" dirty="0" smtClean="0"/>
          </a:p>
          <a:p>
            <a:pPr lvl="1"/>
            <a:r>
              <a:rPr lang="fi-FI" dirty="0" smtClean="0"/>
              <a:t>Majuri &amp; Leppäkoski</a:t>
            </a:r>
          </a:p>
          <a:p>
            <a:pPr>
              <a:lnSpc>
                <a:spcPct val="90000"/>
              </a:lnSpc>
            </a:pPr>
            <a:endParaRPr lang="fi-FI"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AD294E55-730E-4DED-8582-80D9A0F4F679}" type="slidenum">
              <a:rPr lang="fi-FI"/>
              <a:pPr/>
              <a:t>6</a:t>
            </a:fld>
            <a:endParaRPr lang="fi-FI"/>
          </a:p>
        </p:txBody>
      </p:sp>
      <p:sp>
        <p:nvSpPr>
          <p:cNvPr id="330754" name="Rectangle 2"/>
          <p:cNvSpPr>
            <a:spLocks noGrp="1" noChangeArrowheads="1"/>
          </p:cNvSpPr>
          <p:nvPr>
            <p:ph type="title"/>
          </p:nvPr>
        </p:nvSpPr>
        <p:spPr>
          <a:xfrm>
            <a:off x="685800" y="620713"/>
            <a:ext cx="7772400" cy="576262"/>
          </a:xfrm>
        </p:spPr>
        <p:txBody>
          <a:bodyPr/>
          <a:lstStyle/>
          <a:p>
            <a:pPr algn="ctr"/>
            <a:r>
              <a:rPr lang="fi-FI" sz="2400" u="sng" dirty="0" smtClean="0"/>
              <a:t>Kohdekäyttäytymiset</a:t>
            </a:r>
            <a:endParaRPr lang="fi-FI" sz="2400" u="sng" dirty="0"/>
          </a:p>
        </p:txBody>
      </p:sp>
      <p:sp>
        <p:nvSpPr>
          <p:cNvPr id="330755" name="Rectangle 3"/>
          <p:cNvSpPr>
            <a:spLocks noGrp="1" noChangeArrowheads="1"/>
          </p:cNvSpPr>
          <p:nvPr>
            <p:ph type="body" idx="1"/>
          </p:nvPr>
        </p:nvSpPr>
        <p:spPr>
          <a:xfrm>
            <a:off x="685800" y="1412875"/>
            <a:ext cx="7772400" cy="4824413"/>
          </a:xfrm>
        </p:spPr>
        <p:txBody>
          <a:bodyPr/>
          <a:lstStyle/>
          <a:p>
            <a:r>
              <a:rPr lang="fi-FI" dirty="0"/>
              <a:t>Tehtävien </a:t>
            </a:r>
            <a:r>
              <a:rPr lang="fi-FI" dirty="0" smtClean="0"/>
              <a:t>tekeminen</a:t>
            </a:r>
          </a:p>
          <a:p>
            <a:pPr lvl="1"/>
            <a:r>
              <a:rPr lang="fi-FI" dirty="0" err="1"/>
              <a:t>Arifullen</a:t>
            </a:r>
            <a:r>
              <a:rPr lang="fi-FI" dirty="0"/>
              <a:t> &amp; </a:t>
            </a:r>
            <a:r>
              <a:rPr lang="fi-FI" dirty="0" smtClean="0"/>
              <a:t>Rusanen</a:t>
            </a:r>
          </a:p>
          <a:p>
            <a:pPr lvl="1"/>
            <a:r>
              <a:rPr lang="fi-FI" dirty="0" smtClean="0"/>
              <a:t>Niemelä</a:t>
            </a:r>
          </a:p>
          <a:p>
            <a:pPr lvl="1"/>
            <a:r>
              <a:rPr lang="fi-FI" dirty="0" smtClean="0"/>
              <a:t>Haukka &amp; Pääjärvi</a:t>
            </a:r>
          </a:p>
          <a:p>
            <a:pPr lvl="1"/>
            <a:r>
              <a:rPr lang="fi-FI" dirty="0" err="1" smtClean="0"/>
              <a:t>Valkas</a:t>
            </a:r>
            <a:r>
              <a:rPr lang="fi-FI" dirty="0" smtClean="0"/>
              <a:t> &amp; Hirvonen</a:t>
            </a:r>
          </a:p>
          <a:p>
            <a:pPr lvl="1"/>
            <a:r>
              <a:rPr lang="fi-FI" dirty="0" smtClean="0"/>
              <a:t>Pohjonen</a:t>
            </a:r>
          </a:p>
          <a:p>
            <a:pPr lvl="1"/>
            <a:r>
              <a:rPr lang="fi-FI" dirty="0" smtClean="0"/>
              <a:t>Kiuru</a:t>
            </a:r>
          </a:p>
          <a:p>
            <a:r>
              <a:rPr lang="fi-FI" sz="2400" dirty="0" smtClean="0"/>
              <a:t>Ohjauksen vastaanottaminen</a:t>
            </a:r>
          </a:p>
          <a:p>
            <a:pPr marL="0" indent="0">
              <a:buNone/>
            </a:pPr>
            <a:endParaRPr lang="fi-FI" dirty="0" smtClean="0"/>
          </a:p>
          <a:p>
            <a:pPr>
              <a:lnSpc>
                <a:spcPct val="90000"/>
              </a:lnSpc>
            </a:pPr>
            <a:endParaRPr lang="fi-FI"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AD294E55-730E-4DED-8582-80D9A0F4F679}" type="slidenum">
              <a:rPr lang="fi-FI"/>
              <a:pPr/>
              <a:t>7</a:t>
            </a:fld>
            <a:endParaRPr lang="fi-FI"/>
          </a:p>
        </p:txBody>
      </p:sp>
      <p:sp>
        <p:nvSpPr>
          <p:cNvPr id="330754" name="Rectangle 2"/>
          <p:cNvSpPr>
            <a:spLocks noGrp="1" noChangeArrowheads="1"/>
          </p:cNvSpPr>
          <p:nvPr>
            <p:ph type="title"/>
          </p:nvPr>
        </p:nvSpPr>
        <p:spPr>
          <a:xfrm>
            <a:off x="685800" y="620713"/>
            <a:ext cx="7772400" cy="576262"/>
          </a:xfrm>
        </p:spPr>
        <p:txBody>
          <a:bodyPr/>
          <a:lstStyle/>
          <a:p>
            <a:pPr algn="ctr"/>
            <a:r>
              <a:rPr lang="fi-FI" sz="2400" u="sng" dirty="0" smtClean="0"/>
              <a:t>Kohdekäyttäytymiset</a:t>
            </a:r>
            <a:endParaRPr lang="fi-FI" sz="2400" u="sng" dirty="0"/>
          </a:p>
        </p:txBody>
      </p:sp>
      <p:sp>
        <p:nvSpPr>
          <p:cNvPr id="330755" name="Rectangle 3"/>
          <p:cNvSpPr>
            <a:spLocks noGrp="1" noChangeArrowheads="1"/>
          </p:cNvSpPr>
          <p:nvPr>
            <p:ph type="body" idx="1"/>
          </p:nvPr>
        </p:nvSpPr>
        <p:spPr>
          <a:xfrm>
            <a:off x="685800" y="1412875"/>
            <a:ext cx="7772400" cy="4824413"/>
          </a:xfrm>
        </p:spPr>
        <p:txBody>
          <a:bodyPr/>
          <a:lstStyle/>
          <a:p>
            <a:r>
              <a:rPr lang="fi-FI" dirty="0"/>
              <a:t> </a:t>
            </a:r>
            <a:r>
              <a:rPr lang="fi-FI" sz="2400" dirty="0" smtClean="0"/>
              <a:t>Häiritsevä liikkuminen/näpertely</a:t>
            </a:r>
          </a:p>
          <a:p>
            <a:pPr lvl="1">
              <a:lnSpc>
                <a:spcPct val="90000"/>
              </a:lnSpc>
            </a:pPr>
            <a:r>
              <a:rPr lang="fi-FI" sz="2400" dirty="0"/>
              <a:t>Peltonen &amp; </a:t>
            </a:r>
            <a:r>
              <a:rPr lang="fi-FI" sz="2400" dirty="0" err="1"/>
              <a:t>Tenkanen-Kononen</a:t>
            </a:r>
            <a:endParaRPr lang="fi-FI" sz="2200" dirty="0"/>
          </a:p>
          <a:p>
            <a:pPr>
              <a:lnSpc>
                <a:spcPct val="90000"/>
              </a:lnSpc>
            </a:pPr>
            <a:r>
              <a:rPr lang="fi-FI" sz="2400" dirty="0" smtClean="0"/>
              <a:t>Äänen käyttö</a:t>
            </a:r>
          </a:p>
          <a:p>
            <a:pPr lvl="1">
              <a:lnSpc>
                <a:spcPct val="90000"/>
              </a:lnSpc>
            </a:pPr>
            <a:r>
              <a:rPr lang="fi-FI" sz="2200" dirty="0" smtClean="0"/>
              <a:t>Hirvioja &amp; </a:t>
            </a:r>
            <a:r>
              <a:rPr lang="fi-FI" sz="2200" dirty="0" err="1" smtClean="0"/>
              <a:t>Silfvenius-Pura</a:t>
            </a:r>
            <a:endParaRPr lang="fi-FI" sz="2200" dirty="0" smtClean="0"/>
          </a:p>
          <a:p>
            <a:pPr lvl="1">
              <a:lnSpc>
                <a:spcPct val="90000"/>
              </a:lnSpc>
            </a:pPr>
            <a:endParaRPr lang="fi-FI" sz="2200" dirty="0"/>
          </a:p>
          <a:p>
            <a:pPr>
              <a:lnSpc>
                <a:spcPct val="90000"/>
              </a:lnSpc>
            </a:pPr>
            <a:r>
              <a:rPr lang="fi-FI" sz="2400" dirty="0" smtClean="0"/>
              <a:t>Siirtymätilanteet</a:t>
            </a:r>
          </a:p>
          <a:p>
            <a:pPr>
              <a:lnSpc>
                <a:spcPct val="90000"/>
              </a:lnSpc>
            </a:pPr>
            <a:endParaRPr lang="fi-FI" sz="2400" dirty="0"/>
          </a:p>
          <a:p>
            <a:pPr marL="742950" lvl="2" indent="-342900">
              <a:lnSpc>
                <a:spcPct val="90000"/>
              </a:lnSpc>
            </a:pPr>
            <a:endParaRPr lang="fi-FI" dirty="0" smtClean="0"/>
          </a:p>
          <a:p>
            <a:pPr marL="742950" lvl="2" indent="-342900">
              <a:lnSpc>
                <a:spcPct val="90000"/>
              </a:lnSpc>
            </a:pPr>
            <a:endParaRPr lang="fi-FI" dirty="0" smtClean="0"/>
          </a:p>
          <a:p>
            <a:pPr marL="342900" lvl="1" indent="-342900">
              <a:lnSpc>
                <a:spcPct val="90000"/>
              </a:lnSpc>
              <a:buFontTx/>
              <a:buChar char="•"/>
            </a:pPr>
            <a:endParaRPr lang="fi-FI" b="1" dirty="0"/>
          </a:p>
          <a:p>
            <a:pPr>
              <a:lnSpc>
                <a:spcPct val="90000"/>
              </a:lnSpc>
              <a:buNone/>
            </a:pPr>
            <a:endParaRPr lang="fi-FI" dirty="0"/>
          </a:p>
          <a:p>
            <a:pPr lvl="1">
              <a:lnSpc>
                <a:spcPct val="90000"/>
              </a:lnSpc>
            </a:pPr>
            <a:endParaRPr lang="fi-FI" dirty="0"/>
          </a:p>
          <a:p>
            <a:pPr lvl="1">
              <a:lnSpc>
                <a:spcPct val="90000"/>
              </a:lnSpc>
              <a:buFontTx/>
              <a:buNone/>
            </a:pPr>
            <a:endParaRPr lang="fi-FI"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AD294E55-730E-4DED-8582-80D9A0F4F679}" type="slidenum">
              <a:rPr lang="fi-FI"/>
              <a:pPr/>
              <a:t>8</a:t>
            </a:fld>
            <a:endParaRPr lang="fi-FI"/>
          </a:p>
        </p:txBody>
      </p:sp>
      <p:sp>
        <p:nvSpPr>
          <p:cNvPr id="330754" name="Rectangle 2"/>
          <p:cNvSpPr>
            <a:spLocks noGrp="1" noChangeArrowheads="1"/>
          </p:cNvSpPr>
          <p:nvPr>
            <p:ph type="title"/>
          </p:nvPr>
        </p:nvSpPr>
        <p:spPr>
          <a:xfrm>
            <a:off x="685800" y="620713"/>
            <a:ext cx="7772400" cy="576262"/>
          </a:xfrm>
        </p:spPr>
        <p:txBody>
          <a:bodyPr/>
          <a:lstStyle/>
          <a:p>
            <a:pPr algn="ctr"/>
            <a:r>
              <a:rPr lang="fi-FI" sz="2400" u="sng" dirty="0" smtClean="0"/>
              <a:t>Kohdekäyttäytymiset</a:t>
            </a:r>
            <a:endParaRPr lang="fi-FI" sz="2400" u="sng" dirty="0"/>
          </a:p>
        </p:txBody>
      </p:sp>
      <p:sp>
        <p:nvSpPr>
          <p:cNvPr id="330755" name="Rectangle 3"/>
          <p:cNvSpPr>
            <a:spLocks noGrp="1" noChangeArrowheads="1"/>
          </p:cNvSpPr>
          <p:nvPr>
            <p:ph type="body" idx="1"/>
          </p:nvPr>
        </p:nvSpPr>
        <p:spPr>
          <a:xfrm>
            <a:off x="683568" y="1268760"/>
            <a:ext cx="7772400" cy="4824413"/>
          </a:xfrm>
        </p:spPr>
        <p:txBody>
          <a:bodyPr/>
          <a:lstStyle/>
          <a:p>
            <a:r>
              <a:rPr lang="fi-FI" dirty="0" smtClean="0"/>
              <a:t>Metelöinti/puhuminen tunnilla</a:t>
            </a:r>
          </a:p>
          <a:p>
            <a:pPr lvl="1"/>
            <a:r>
              <a:rPr lang="fi-FI" dirty="0" smtClean="0"/>
              <a:t>Viitanen</a:t>
            </a:r>
          </a:p>
          <a:p>
            <a:pPr lvl="1"/>
            <a:r>
              <a:rPr lang="fi-FI" dirty="0" smtClean="0"/>
              <a:t>(Ojala)</a:t>
            </a:r>
          </a:p>
          <a:p>
            <a:r>
              <a:rPr lang="fi-FI" dirty="0" smtClean="0"/>
              <a:t>Toisten huomioon ottaminen</a:t>
            </a:r>
          </a:p>
          <a:p>
            <a:pPr lvl="1"/>
            <a:r>
              <a:rPr lang="fi-FI" dirty="0" smtClean="0"/>
              <a:t>Nieminen</a:t>
            </a:r>
          </a:p>
          <a:p>
            <a:pPr lvl="1"/>
            <a:r>
              <a:rPr lang="fi-FI" dirty="0" smtClean="0"/>
              <a:t>Ojala</a:t>
            </a:r>
          </a:p>
          <a:p>
            <a:r>
              <a:rPr lang="fi-FI" dirty="0" err="1"/>
              <a:t>H</a:t>
            </a:r>
            <a:r>
              <a:rPr lang="fi-FI" dirty="0" err="1" smtClean="0"/>
              <a:t>ermostumnen</a:t>
            </a:r>
            <a:endParaRPr lang="fi-FI" dirty="0" smtClean="0"/>
          </a:p>
          <a:p>
            <a:pPr lvl="1"/>
            <a:r>
              <a:rPr lang="fi-FI" dirty="0" smtClean="0"/>
              <a:t>Ojansuu</a:t>
            </a:r>
          </a:p>
          <a:p>
            <a:r>
              <a:rPr lang="fi-FI" dirty="0" smtClean="0"/>
              <a:t>Koko luokka</a:t>
            </a:r>
          </a:p>
          <a:p>
            <a:endParaRPr lang="fi-FI" dirty="0"/>
          </a:p>
          <a:p>
            <a:pPr>
              <a:lnSpc>
                <a:spcPct val="90000"/>
              </a:lnSpc>
            </a:pPr>
            <a:endParaRPr lang="fi-FI"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r>
              <a:rPr lang="fi-FI" smtClean="0"/>
              <a:t>ADHD-oireinen oppilas koulussa; Forssa 2014; 2. päivä</a:t>
            </a:r>
            <a:endParaRPr lang="fi-FI"/>
          </a:p>
        </p:txBody>
      </p:sp>
      <p:sp>
        <p:nvSpPr>
          <p:cNvPr id="6" name="Dian numeron paikkamerkki 5"/>
          <p:cNvSpPr>
            <a:spLocks noGrp="1"/>
          </p:cNvSpPr>
          <p:nvPr>
            <p:ph type="sldNum" sz="quarter" idx="12"/>
          </p:nvPr>
        </p:nvSpPr>
        <p:spPr/>
        <p:txBody>
          <a:bodyPr/>
          <a:lstStyle/>
          <a:p>
            <a:fld id="{AD294E55-730E-4DED-8582-80D9A0F4F679}" type="slidenum">
              <a:rPr lang="fi-FI"/>
              <a:pPr/>
              <a:t>9</a:t>
            </a:fld>
            <a:endParaRPr lang="fi-FI"/>
          </a:p>
        </p:txBody>
      </p:sp>
      <p:sp>
        <p:nvSpPr>
          <p:cNvPr id="330754" name="Rectangle 2"/>
          <p:cNvSpPr>
            <a:spLocks noGrp="1" noChangeArrowheads="1"/>
          </p:cNvSpPr>
          <p:nvPr>
            <p:ph type="title"/>
          </p:nvPr>
        </p:nvSpPr>
        <p:spPr>
          <a:xfrm>
            <a:off x="685800" y="620713"/>
            <a:ext cx="7772400" cy="576262"/>
          </a:xfrm>
        </p:spPr>
        <p:txBody>
          <a:bodyPr/>
          <a:lstStyle/>
          <a:p>
            <a:pPr algn="ctr"/>
            <a:r>
              <a:rPr lang="fi-FI" sz="2400" u="sng" dirty="0" smtClean="0"/>
              <a:t>Tukitoimet</a:t>
            </a:r>
            <a:endParaRPr lang="fi-FI" sz="2400" u="sng" dirty="0"/>
          </a:p>
        </p:txBody>
      </p:sp>
      <p:sp>
        <p:nvSpPr>
          <p:cNvPr id="330755" name="Rectangle 3"/>
          <p:cNvSpPr>
            <a:spLocks noGrp="1" noChangeArrowheads="1"/>
          </p:cNvSpPr>
          <p:nvPr>
            <p:ph type="body" idx="1"/>
          </p:nvPr>
        </p:nvSpPr>
        <p:spPr>
          <a:xfrm>
            <a:off x="685800" y="1412875"/>
            <a:ext cx="7772400" cy="4824413"/>
          </a:xfrm>
        </p:spPr>
        <p:txBody>
          <a:bodyPr/>
          <a:lstStyle/>
          <a:p>
            <a:pPr>
              <a:lnSpc>
                <a:spcPct val="90000"/>
              </a:lnSpc>
            </a:pPr>
            <a:r>
              <a:rPr lang="fi-FI" dirty="0" smtClean="0"/>
              <a:t>Jäsentäminen</a:t>
            </a:r>
          </a:p>
          <a:p>
            <a:pPr lvl="1">
              <a:lnSpc>
                <a:spcPct val="90000"/>
              </a:lnSpc>
            </a:pPr>
            <a:r>
              <a:rPr lang="fi-FI" dirty="0" err="1"/>
              <a:t>Arifullen</a:t>
            </a:r>
            <a:r>
              <a:rPr lang="fi-FI" dirty="0"/>
              <a:t> &amp; </a:t>
            </a:r>
            <a:r>
              <a:rPr lang="fi-FI" dirty="0" smtClean="0"/>
              <a:t>Rusanen</a:t>
            </a:r>
          </a:p>
          <a:p>
            <a:pPr lvl="1">
              <a:lnSpc>
                <a:spcPct val="90000"/>
              </a:lnSpc>
            </a:pPr>
            <a:r>
              <a:rPr lang="fi-FI" dirty="0" smtClean="0"/>
              <a:t>Niemelä</a:t>
            </a:r>
          </a:p>
          <a:p>
            <a:pPr lvl="1">
              <a:lnSpc>
                <a:spcPct val="90000"/>
              </a:lnSpc>
            </a:pPr>
            <a:r>
              <a:rPr lang="fi-FI" dirty="0"/>
              <a:t>Peltonen &amp; </a:t>
            </a:r>
            <a:r>
              <a:rPr lang="fi-FI" dirty="0" err="1" smtClean="0"/>
              <a:t>Tenkanen-Kononen</a:t>
            </a:r>
            <a:endParaRPr lang="fi-FI" dirty="0" smtClean="0"/>
          </a:p>
          <a:p>
            <a:pPr lvl="1">
              <a:lnSpc>
                <a:spcPct val="90000"/>
              </a:lnSpc>
            </a:pPr>
            <a:r>
              <a:rPr lang="fi-FI" dirty="0"/>
              <a:t>Majuri &amp; </a:t>
            </a:r>
            <a:r>
              <a:rPr lang="fi-FI" dirty="0" smtClean="0"/>
              <a:t>Leppäkoski</a:t>
            </a:r>
          </a:p>
          <a:p>
            <a:pPr lvl="1">
              <a:lnSpc>
                <a:spcPct val="90000"/>
              </a:lnSpc>
            </a:pPr>
            <a:r>
              <a:rPr lang="fi-FI" dirty="0" smtClean="0"/>
              <a:t>Pohjonen</a:t>
            </a:r>
          </a:p>
          <a:p>
            <a:pPr lvl="1">
              <a:lnSpc>
                <a:spcPct val="90000"/>
              </a:lnSpc>
            </a:pPr>
            <a:r>
              <a:rPr lang="fi-FI" dirty="0" smtClean="0"/>
              <a:t>Kiuru</a:t>
            </a:r>
            <a:endParaRPr lang="fi-FI" dirty="0"/>
          </a:p>
          <a:p>
            <a:pPr lvl="1">
              <a:lnSpc>
                <a:spcPct val="90000"/>
              </a:lnSpc>
            </a:pPr>
            <a:endParaRPr lang="fi-FI" dirty="0"/>
          </a:p>
          <a:p>
            <a:pPr lvl="1">
              <a:lnSpc>
                <a:spcPct val="90000"/>
              </a:lnSpc>
            </a:pPr>
            <a:endParaRPr lang="fi-FI" dirty="0"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letusrakenne">
  <a:themeElements>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letusrakenne">
      <a:majorFont>
        <a:latin typeface="Eras Bk B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11396</TotalTime>
  <Words>3293</Words>
  <Application>Microsoft Macintosh PowerPoint</Application>
  <PresentationFormat>Näytössä katseltava diaesitys (4:3)</PresentationFormat>
  <Paragraphs>518</Paragraphs>
  <Slides>45</Slides>
  <Notes>4</Notes>
  <HiddenSlides>0</HiddenSlides>
  <MMClips>0</MMClips>
  <ScaleCrop>false</ScaleCrop>
  <HeadingPairs>
    <vt:vector size="4" baseType="variant">
      <vt:variant>
        <vt:lpstr>Teema</vt:lpstr>
      </vt:variant>
      <vt:variant>
        <vt:i4>1</vt:i4>
      </vt:variant>
      <vt:variant>
        <vt:lpstr>Dian otsikot</vt:lpstr>
      </vt:variant>
      <vt:variant>
        <vt:i4>45</vt:i4>
      </vt:variant>
    </vt:vector>
  </HeadingPairs>
  <TitlesOfParts>
    <vt:vector size="46" baseType="lpstr">
      <vt:lpstr>Oletusrakenne</vt:lpstr>
      <vt:lpstr>Tarkkaavuusongelmaisten oppilaiden tukeminen tapauskuvausten avulla</vt:lpstr>
      <vt:lpstr>Yleiset havainnot</vt:lpstr>
      <vt:lpstr>Yleiset havainnot</vt:lpstr>
      <vt:lpstr>Tarkkaavuuden pulmat – yleinen tuki</vt:lpstr>
      <vt:lpstr>Kohdekäyttäytymiset</vt:lpstr>
      <vt:lpstr>Kohdekäyttäytymiset</vt:lpstr>
      <vt:lpstr>Kohdekäyttäytymiset</vt:lpstr>
      <vt:lpstr>Kohdekäyttäytymiset</vt:lpstr>
      <vt:lpstr>Tukitoimet</vt:lpstr>
      <vt:lpstr>Tukitoimet</vt:lpstr>
      <vt:lpstr>Tukitoimet</vt:lpstr>
      <vt:lpstr>Arifullen &amp; Rusanen</vt:lpstr>
      <vt:lpstr>Arifullen &amp; Rusanen</vt:lpstr>
      <vt:lpstr>Niemelä</vt:lpstr>
      <vt:lpstr>Niemelä</vt:lpstr>
      <vt:lpstr>Niemelä</vt:lpstr>
      <vt:lpstr>Nieminen</vt:lpstr>
      <vt:lpstr>Nieminen</vt:lpstr>
      <vt:lpstr>Viitanen</vt:lpstr>
      <vt:lpstr>Viitanen</vt:lpstr>
      <vt:lpstr>Viitanen</vt:lpstr>
      <vt:lpstr>Peltonen &amp; Tenkanen-Kononen</vt:lpstr>
      <vt:lpstr>Peltonen &amp; Tenkanen-Kononen</vt:lpstr>
      <vt:lpstr>Peltonen &amp; Tenkanen-Kononen</vt:lpstr>
      <vt:lpstr>Ojansuu</vt:lpstr>
      <vt:lpstr>Ojansuu</vt:lpstr>
      <vt:lpstr>Joutsimo &amp; Sjöman</vt:lpstr>
      <vt:lpstr>Joutsimo &amp; Sjöman</vt:lpstr>
      <vt:lpstr>Majuri &amp; Leppäkoski</vt:lpstr>
      <vt:lpstr>Majuri &amp; Leppäkoski</vt:lpstr>
      <vt:lpstr>Haukka &amp; Pääjärvi</vt:lpstr>
      <vt:lpstr>Haukka &amp; Pääjärvi</vt:lpstr>
      <vt:lpstr>Ojala</vt:lpstr>
      <vt:lpstr>Ojala</vt:lpstr>
      <vt:lpstr>Valkas &amp; Hirvonen</vt:lpstr>
      <vt:lpstr>Valkas &amp; Hirvonen</vt:lpstr>
      <vt:lpstr>Pohjonen</vt:lpstr>
      <vt:lpstr>Pohjonen</vt:lpstr>
      <vt:lpstr>Kiuru</vt:lpstr>
      <vt:lpstr>Kiuru</vt:lpstr>
      <vt:lpstr>Kiuru</vt:lpstr>
      <vt:lpstr>Hirvioja &amp; Silfvenius-Pura</vt:lpstr>
      <vt:lpstr>Ulmola</vt:lpstr>
      <vt:lpstr>Kultanen</vt:lpstr>
      <vt:lpstr>Kultanen</vt:lpstr>
    </vt:vector>
  </TitlesOfParts>
  <Company>NMI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lasse</dc:creator>
  <cp:lastModifiedBy>Minna Kultanen</cp:lastModifiedBy>
  <cp:revision>258</cp:revision>
  <dcterms:created xsi:type="dcterms:W3CDTF">2002-07-25T12:54:38Z</dcterms:created>
  <dcterms:modified xsi:type="dcterms:W3CDTF">2014-02-22T20:32:58Z</dcterms:modified>
</cp:coreProperties>
</file>