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C74282-1145-D9C0-8F76-4E46FB835665}" v="8" dt="2024-02-12T12:57:04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21.3.2024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areena.yle.fi/1-336479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9. LUOKKA: REALISMI JA MINNA CANTH |">
            <a:extLst>
              <a:ext uri="{FF2B5EF4-FFF2-40B4-BE49-F238E27FC236}">
                <a16:creationId xmlns:a16="http://schemas.microsoft.com/office/drawing/2014/main" id="{86878AFB-4005-F910-55D1-D1995143D2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46"/>
          <a:stretch/>
        </p:blipFill>
        <p:spPr>
          <a:xfrm>
            <a:off x="2522358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52228" y="743447"/>
            <a:ext cx="3973385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fi-FI" sz="5200">
                <a:cs typeface="Calibri Light"/>
              </a:rPr>
              <a:t>Realismi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2229" y="4629234"/>
            <a:ext cx="3973386" cy="1485319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fi-FI" dirty="0">
                <a:cs typeface="Calibri"/>
              </a:rPr>
              <a:t>1800-luvun loppupuoli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2A1FF28-9EAD-8B2B-73A4-FBC0D39D0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fi-FI" sz="4000">
                <a:cs typeface="Calibri Light"/>
              </a:rPr>
              <a:t>Realismi, taustaa</a:t>
            </a:r>
            <a:endParaRPr lang="fi-FI" sz="400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340704-91CE-1AB5-B2C6-32AE7459D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 dirty="0">
                <a:cs typeface="Calibri"/>
              </a:rPr>
              <a:t>Teollistuminen 1800-luvulla</a:t>
            </a:r>
          </a:p>
          <a:p>
            <a:r>
              <a:rPr lang="fi-FI" sz="2000" dirty="0">
                <a:cs typeface="Calibri"/>
              </a:rPr>
              <a:t>Ihmiset muuttavat maalta kaupunkeihin</a:t>
            </a:r>
          </a:p>
          <a:p>
            <a:r>
              <a:rPr lang="fi-FI" sz="2000" dirty="0">
                <a:cs typeface="Calibri"/>
              </a:rPr>
              <a:t>Kaupungit kasvavat</a:t>
            </a:r>
          </a:p>
          <a:p>
            <a:r>
              <a:rPr lang="fi-FI" sz="2000" dirty="0">
                <a:cs typeface="Calibri"/>
              </a:rPr>
              <a:t>Asutaan ahtaasti, tehdään pitkiä yli 16 tuntisia työpäiviä tehtaissa</a:t>
            </a:r>
          </a:p>
          <a:p>
            <a:r>
              <a:rPr lang="fi-FI" sz="2000" dirty="0">
                <a:cs typeface="Calibri"/>
              </a:rPr>
              <a:t>Eriarvoistuminen: rikkaat – köyhät</a:t>
            </a:r>
          </a:p>
          <a:p>
            <a:r>
              <a:rPr lang="fi-FI" sz="2000" dirty="0">
                <a:cs typeface="Calibri"/>
              </a:rPr>
              <a:t>Ihmiset lukutaitoisempia ja koulutetumpia --&gt; alkavat huomata epäkohtia</a:t>
            </a:r>
          </a:p>
          <a:p>
            <a:r>
              <a:rPr lang="fi-FI" sz="2000" dirty="0">
                <a:cs typeface="Calibri"/>
              </a:rPr>
              <a:t>Taiteella halutaan ottaa kantaa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Realismi (kirjallisuus) - Wikiwand">
            <a:extLst>
              <a:ext uri="{FF2B5EF4-FFF2-40B4-BE49-F238E27FC236}">
                <a16:creationId xmlns:a16="http://schemas.microsoft.com/office/drawing/2014/main" id="{A01EE042-5E35-10EB-B411-61CD09E46B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788" r="2231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28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F7B549-38A2-5CA3-6C29-35240CE34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1138036"/>
            <a:ext cx="5444382" cy="1402470"/>
          </a:xfrm>
        </p:spPr>
        <p:txBody>
          <a:bodyPr anchor="t">
            <a:normAutofit/>
          </a:bodyPr>
          <a:lstStyle/>
          <a:p>
            <a:r>
              <a:rPr lang="fi-FI" sz="3200">
                <a:cs typeface="Calibri Light"/>
              </a:rPr>
              <a:t>Realismi 1800-luvun loppu</a:t>
            </a:r>
            <a:endParaRPr lang="fi-FI" sz="3200"/>
          </a:p>
        </p:txBody>
      </p:sp>
      <p:pic>
        <p:nvPicPr>
          <p:cNvPr id="4" name="Kuva 3" descr="Kuvia ja historiaa: Realismi">
            <a:extLst>
              <a:ext uri="{FF2B5EF4-FFF2-40B4-BE49-F238E27FC236}">
                <a16:creationId xmlns:a16="http://schemas.microsoft.com/office/drawing/2014/main" id="{1F603383-FBCF-7EE6-AED5-924EF8BFE1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955"/>
          <a:stretch/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F944AC-049B-7AB8-5930-F13E3BE86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557" y="2551176"/>
            <a:ext cx="5444382" cy="359120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000" dirty="0">
                <a:cs typeface="Calibri"/>
              </a:rPr>
              <a:t>Vastavoimaksi romantiikalle</a:t>
            </a:r>
          </a:p>
          <a:p>
            <a:r>
              <a:rPr lang="fi-FI" sz="2000" dirty="0">
                <a:cs typeface="Calibri"/>
              </a:rPr>
              <a:t>Asetutaan heikompien puolelle</a:t>
            </a:r>
          </a:p>
          <a:p>
            <a:r>
              <a:rPr lang="fi-FI" sz="2000" dirty="0">
                <a:cs typeface="Calibri"/>
              </a:rPr>
              <a:t>Kerrotaan tavallisista ihmisistä, ei sankareista</a:t>
            </a:r>
          </a:p>
          <a:p>
            <a:r>
              <a:rPr lang="fi-FI" sz="2000" dirty="0">
                <a:cs typeface="Calibri"/>
              </a:rPr>
              <a:t>Kuvaillaan yksityiskohtaisesti ja kaunistelematta</a:t>
            </a:r>
          </a:p>
          <a:p>
            <a:r>
              <a:rPr lang="fi-FI" sz="2000">
                <a:cs typeface="Calibri"/>
              </a:rPr>
              <a:t>Haluttiin kertoa, miten asiat oikeasti ovat</a:t>
            </a:r>
            <a:endParaRPr lang="en-US" sz="2000">
              <a:solidFill>
                <a:srgbClr val="808080"/>
              </a:solidFill>
              <a:cs typeface="Calibri"/>
            </a:endParaRPr>
          </a:p>
          <a:p>
            <a:r>
              <a:rPr lang="fi-FI" sz="2000">
                <a:cs typeface="Calibri"/>
              </a:rPr>
              <a:t>Otettiin kantaa, vaikutettiin</a:t>
            </a:r>
            <a:endParaRPr lang="fi-FI"/>
          </a:p>
          <a:p>
            <a:r>
              <a:rPr lang="fi-FI" sz="2000" dirty="0">
                <a:cs typeface="Calibri"/>
              </a:rPr>
              <a:t>Äärimmilleen vietynä naturalismia --&gt; inhorealismia</a:t>
            </a:r>
          </a:p>
          <a:p>
            <a:endParaRPr lang="fi-FI" sz="2000">
              <a:cs typeface="Calibri"/>
            </a:endParaRPr>
          </a:p>
          <a:p>
            <a:endParaRPr lang="fi-FI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182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3684CCF-CEBB-4D8E-A366-95E43D4C7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5A7FB07-3789-EA98-51D0-71BA8BDAC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4960945" cy="1325563"/>
          </a:xfrm>
        </p:spPr>
        <p:txBody>
          <a:bodyPr>
            <a:normAutofit/>
          </a:bodyPr>
          <a:lstStyle/>
          <a:p>
            <a:r>
              <a:rPr lang="fi-FI">
                <a:cs typeface="Calibri Light"/>
              </a:rPr>
              <a:t>Kirjailijoita, jotka pitää muistaa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8070EC-98CC-CB12-4C98-2908A16BC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933462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Minna Canth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>
                <a:cs typeface="Calibri"/>
              </a:rPr>
              <a:t>Työmiehen vaimo, Anna Liisa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fi-FI" dirty="0">
                <a:cs typeface="Calibri"/>
              </a:rPr>
              <a:t>Naisten, lasten ja työväen oikeudet</a:t>
            </a:r>
          </a:p>
          <a:p>
            <a:r>
              <a:rPr lang="fi-FI" dirty="0">
                <a:cs typeface="Calibri"/>
              </a:rPr>
              <a:t>Juhani Aho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>
                <a:cs typeface="Calibri"/>
              </a:rPr>
              <a:t>Rautatie, Papin tytär</a:t>
            </a:r>
          </a:p>
          <a:p>
            <a:r>
              <a:rPr lang="fi-FI" dirty="0">
                <a:cs typeface="Calibri"/>
              </a:rPr>
              <a:t>Teuvo Pakkala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>
                <a:cs typeface="Calibri"/>
              </a:rPr>
              <a:t>Lapsia, Pikku ihmisiä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fi-FI" dirty="0"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dirty="0">
                <a:cs typeface="Calibri"/>
                <a:hlinkClick r:id="rId2"/>
              </a:rPr>
              <a:t>https://areena.yle.fi/1-3364792</a:t>
            </a:r>
            <a:endParaRPr lang="fi-FI" dirty="0">
              <a:cs typeface="Calibri"/>
            </a:endParaRPr>
          </a:p>
        </p:txBody>
      </p:sp>
      <p:pic>
        <p:nvPicPr>
          <p:cNvPr id="4" name="Kuva 3" descr="Juhani Aho vuonna 1886.">
            <a:extLst>
              <a:ext uri="{FF2B5EF4-FFF2-40B4-BE49-F238E27FC236}">
                <a16:creationId xmlns:a16="http://schemas.microsoft.com/office/drawing/2014/main" id="{227E40E5-97D9-724F-D97B-C879901247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985" r="-2" b="32675"/>
          <a:stretch/>
        </p:blipFill>
        <p:spPr>
          <a:xfrm>
            <a:off x="6863996" y="3154859"/>
            <a:ext cx="4030579" cy="3703141"/>
          </a:xfrm>
          <a:custGeom>
            <a:avLst/>
            <a:gdLst/>
            <a:ahLst/>
            <a:cxnLst/>
            <a:rect l="l" t="t" r="r" b="b"/>
            <a:pathLst>
              <a:path w="4030579" h="3703141">
                <a:moveTo>
                  <a:pt x="2015289" y="0"/>
                </a:moveTo>
                <a:cubicBezTo>
                  <a:pt x="3128303" y="0"/>
                  <a:pt x="4030579" y="902277"/>
                  <a:pt x="4030579" y="2015290"/>
                </a:cubicBezTo>
                <a:cubicBezTo>
                  <a:pt x="4030579" y="2710923"/>
                  <a:pt x="3678127" y="3324237"/>
                  <a:pt x="3142057" y="3686399"/>
                </a:cubicBezTo>
                <a:lnTo>
                  <a:pt x="3114499" y="3703141"/>
                </a:lnTo>
                <a:lnTo>
                  <a:pt x="916080" y="3703141"/>
                </a:lnTo>
                <a:lnTo>
                  <a:pt x="888522" y="3686399"/>
                </a:lnTo>
                <a:cubicBezTo>
                  <a:pt x="352452" y="3324237"/>
                  <a:pt x="0" y="2710923"/>
                  <a:pt x="0" y="2015290"/>
                </a:cubicBezTo>
                <a:cubicBezTo>
                  <a:pt x="0" y="902277"/>
                  <a:pt x="902277" y="0"/>
                  <a:pt x="2015289" y="0"/>
                </a:cubicBezTo>
                <a:close/>
              </a:path>
            </a:pathLst>
          </a:cu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10869" y="-729072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Kuva 4" descr="Kuva, joka sisältää kohteen Ihmisen kasvot, muotokuva, Retrotyyli, mies&#10;&#10;Kuvaus luotu automaattisesti">
            <a:extLst>
              <a:ext uri="{FF2B5EF4-FFF2-40B4-BE49-F238E27FC236}">
                <a16:creationId xmlns:a16="http://schemas.microsoft.com/office/drawing/2014/main" id="{9E8425D3-82A6-940A-5811-3EE23E7FF45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1590" r="-2" b="34178"/>
          <a:stretch/>
        </p:blipFill>
        <p:spPr>
          <a:xfrm>
            <a:off x="63058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pic>
        <p:nvPicPr>
          <p:cNvPr id="6" name="Kuva 5" descr="Minna Canth">
            <a:extLst>
              <a:ext uri="{FF2B5EF4-FFF2-40B4-BE49-F238E27FC236}">
                <a16:creationId xmlns:a16="http://schemas.microsoft.com/office/drawing/2014/main" id="{496087F2-65CC-AE36-885E-239407286D6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6132" r="-5" b="-5"/>
          <a:stretch/>
        </p:blipFill>
        <p:spPr>
          <a:xfrm>
            <a:off x="9933462" y="372217"/>
            <a:ext cx="2258539" cy="3554668"/>
          </a:xfrm>
          <a:custGeom>
            <a:avLst/>
            <a:gdLst/>
            <a:ahLst/>
            <a:cxnLst/>
            <a:rect l="l" t="t" r="r" b="b"/>
            <a:pathLst>
              <a:path w="2258539" h="3554668">
                <a:moveTo>
                  <a:pt x="1777334" y="0"/>
                </a:moveTo>
                <a:cubicBezTo>
                  <a:pt x="1900033" y="0"/>
                  <a:pt x="2019829" y="12434"/>
                  <a:pt x="2135529" y="36109"/>
                </a:cubicBezTo>
                <a:lnTo>
                  <a:pt x="2258539" y="67738"/>
                </a:lnTo>
                <a:lnTo>
                  <a:pt x="2258539" y="3486930"/>
                </a:lnTo>
                <a:lnTo>
                  <a:pt x="2135529" y="3518559"/>
                </a:lnTo>
                <a:cubicBezTo>
                  <a:pt x="2019829" y="3542235"/>
                  <a:pt x="1900033" y="3554668"/>
                  <a:pt x="1777334" y="3554668"/>
                </a:cubicBezTo>
                <a:cubicBezTo>
                  <a:pt x="795739" y="3554668"/>
                  <a:pt x="0" y="2758929"/>
                  <a:pt x="0" y="1777334"/>
                </a:cubicBezTo>
                <a:cubicBezTo>
                  <a:pt x="0" y="795740"/>
                  <a:pt x="795739" y="0"/>
                  <a:pt x="177733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6048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Realismi</vt:lpstr>
      <vt:lpstr>Realismi, taustaa</vt:lpstr>
      <vt:lpstr>Realismi 1800-luvun loppu</vt:lpstr>
      <vt:lpstr>Kirjailijoita, jotka pitää muistaa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82</cp:revision>
  <dcterms:created xsi:type="dcterms:W3CDTF">2024-02-07T12:41:50Z</dcterms:created>
  <dcterms:modified xsi:type="dcterms:W3CDTF">2024-03-21T12:51:14Z</dcterms:modified>
</cp:coreProperties>
</file>