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6" r:id="rId3"/>
    <p:sldId id="268" r:id="rId4"/>
    <p:sldId id="257" r:id="rId5"/>
    <p:sldId id="262" r:id="rId6"/>
    <p:sldId id="258" r:id="rId7"/>
    <p:sldId id="259" r:id="rId8"/>
    <p:sldId id="260" r:id="rId9"/>
    <p:sldId id="269" r:id="rId10"/>
    <p:sldId id="261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4" autoAdjust="0"/>
    <p:restoredTop sz="94660"/>
  </p:normalViewPr>
  <p:slideViewPr>
    <p:cSldViewPr>
      <p:cViewPr varScale="1">
        <p:scale>
          <a:sx n="69" d="100"/>
          <a:sy n="69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83F061FB-8394-4D83-81D1-52FB74E0BF7A}" type="datetimeFigureOut">
              <a:rPr lang="fi-FI" smtClean="0"/>
              <a:t>1.4.2021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F296115-49C8-44B6-89CE-E9011815A1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0343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061FB-8394-4D83-81D1-52FB74E0BF7A}" type="datetimeFigureOut">
              <a:rPr lang="fi-FI" smtClean="0"/>
              <a:t>1.4.2021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F296115-49C8-44B6-89CE-E9011815A1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9682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061FB-8394-4D83-81D1-52FB74E0BF7A}" type="datetimeFigureOut">
              <a:rPr lang="fi-FI" smtClean="0"/>
              <a:t>1.4.2021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F296115-49C8-44B6-89CE-E9011815A1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0202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061FB-8394-4D83-81D1-52FB74E0BF7A}" type="datetimeFigureOut">
              <a:rPr lang="fi-FI" smtClean="0"/>
              <a:t>1.4.2021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F296115-49C8-44B6-89CE-E9011815A1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504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061FB-8394-4D83-81D1-52FB74E0BF7A}" type="datetimeFigureOut">
              <a:rPr lang="fi-FI" smtClean="0"/>
              <a:t>1.4.2021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F296115-49C8-44B6-89CE-E9011815A1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19060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061FB-8394-4D83-81D1-52FB74E0BF7A}" type="datetimeFigureOut">
              <a:rPr lang="fi-FI" smtClean="0"/>
              <a:t>1.4.2021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F296115-49C8-44B6-89CE-E9011815A1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4337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061FB-8394-4D83-81D1-52FB74E0BF7A}" type="datetimeFigureOut">
              <a:rPr lang="fi-FI" smtClean="0"/>
              <a:t>1.4.2021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F296115-49C8-44B6-89CE-E9011815A1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8283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83F061FB-8394-4D83-81D1-52FB74E0BF7A}" type="datetimeFigureOut">
              <a:rPr lang="fi-FI" smtClean="0"/>
              <a:t>1.4.2021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F296115-49C8-44B6-89CE-E9011815A1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8646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061FB-8394-4D83-81D1-52FB74E0BF7A}" type="datetimeFigureOut">
              <a:rPr lang="fi-FI" smtClean="0"/>
              <a:t>1.4.2021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fi-FI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F296115-49C8-44B6-89CE-E9011815A1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2523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061FB-8394-4D83-81D1-52FB74E0BF7A}" type="datetimeFigureOut">
              <a:rPr lang="fi-FI" smtClean="0"/>
              <a:t>1.4.2021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F296115-49C8-44B6-89CE-E9011815A1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2645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061FB-8394-4D83-81D1-52FB74E0BF7A}" type="datetimeFigureOut">
              <a:rPr lang="fi-FI" smtClean="0"/>
              <a:t>1.4.2021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F296115-49C8-44B6-89CE-E9011815A1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1242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061FB-8394-4D83-81D1-52FB74E0BF7A}" type="datetimeFigureOut">
              <a:rPr lang="fi-FI" smtClean="0"/>
              <a:t>1.4.2021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F296115-49C8-44B6-89CE-E9011815A1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2109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061FB-8394-4D83-81D1-52FB74E0BF7A}" type="datetimeFigureOut">
              <a:rPr lang="fi-FI" smtClean="0"/>
              <a:t>1.4.2021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F296115-49C8-44B6-89CE-E9011815A1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1436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061FB-8394-4D83-81D1-52FB74E0BF7A}" type="datetimeFigureOut">
              <a:rPr lang="fi-FI" smtClean="0"/>
              <a:t>1.4.2021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F296115-49C8-44B6-89CE-E9011815A1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1468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061FB-8394-4D83-81D1-52FB74E0BF7A}" type="datetimeFigureOut">
              <a:rPr lang="fi-FI" smtClean="0"/>
              <a:t>1.4.2021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F296115-49C8-44B6-89CE-E9011815A1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5538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061FB-8394-4D83-81D1-52FB74E0BF7A}" type="datetimeFigureOut">
              <a:rPr lang="fi-FI" smtClean="0"/>
              <a:t>1.4.2021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F296115-49C8-44B6-89CE-E9011815A1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965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061FB-8394-4D83-81D1-52FB74E0BF7A}" type="datetimeFigureOut">
              <a:rPr lang="fi-FI" smtClean="0"/>
              <a:t>1.4.2021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F296115-49C8-44B6-89CE-E9011815A1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9309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83F061FB-8394-4D83-81D1-52FB74E0BF7A}" type="datetimeFigureOut">
              <a:rPr lang="fi-FI" smtClean="0"/>
              <a:t>1.4.2021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fi-FI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6F296115-49C8-44B6-89CE-E9011815A1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9267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Talousteoriat ja -politiikka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Ja ulkomaankauppaa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585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Ulkomaankauppa</a:t>
            </a:r>
            <a:endParaRPr 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Vapaat markkinat </a:t>
            </a:r>
            <a:r>
              <a:rPr lang="fi-FI" smtClean="0"/>
              <a:t>edellytys toimivalle </a:t>
            </a:r>
            <a:r>
              <a:rPr lang="fi-FI" dirty="0" smtClean="0"/>
              <a:t>maailmankaupalle</a:t>
            </a:r>
          </a:p>
          <a:p>
            <a:r>
              <a:rPr lang="fi-FI" dirty="0" err="1" smtClean="0"/>
              <a:t>Ricardo</a:t>
            </a:r>
            <a:r>
              <a:rPr lang="fi-FI" dirty="0" smtClean="0"/>
              <a:t>: absoluuttinen/suhteellinen etu</a:t>
            </a:r>
          </a:p>
          <a:p>
            <a:pPr marL="0" indent="0">
              <a:buNone/>
            </a:pPr>
            <a:r>
              <a:rPr lang="fi-FI" dirty="0" smtClean="0">
                <a:latin typeface="Book Antiqua"/>
              </a:rPr>
              <a:t>→ Suomella suhteellinen etu metsätaloustuotteissa</a:t>
            </a:r>
          </a:p>
          <a:p>
            <a:pPr marL="0" indent="0">
              <a:buNone/>
            </a:pPr>
            <a:r>
              <a:rPr lang="fi-FI" dirty="0" smtClean="0">
                <a:latin typeface="Book Antiqua"/>
              </a:rPr>
              <a:t>→ Omat resurssit käytettävä tehokkaasti, ideaalitilanteessa kaikki hyötyvät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0055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Globalisaatio</a:t>
            </a:r>
            <a:endParaRPr 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Taloudessa: tavaroiden, työvoiman, pääoman ja ideoiden vapaa liikkuminen</a:t>
            </a:r>
          </a:p>
          <a:p>
            <a:r>
              <a:rPr lang="fi-FI" dirty="0" smtClean="0"/>
              <a:t>Valtiot riippuvaisia markkinoista ja yrityksistä</a:t>
            </a:r>
          </a:p>
          <a:p>
            <a:pPr marL="0" indent="0">
              <a:buNone/>
            </a:pPr>
            <a:r>
              <a:rPr lang="fi-FI" dirty="0" smtClean="0">
                <a:latin typeface="Book Antiqua"/>
              </a:rPr>
              <a:t>→ Ohjataan erilaisilla sopimusjärjestelmillä, poliittinen ja sotilaallinen rauha turvana ( esim.  WTO, IMF, Maailmanpankki, OECD, G20)</a:t>
            </a:r>
          </a:p>
          <a:p>
            <a:pPr marL="0" indent="0">
              <a:buNone/>
            </a:pPr>
            <a:r>
              <a:rPr lang="fi-FI" dirty="0" smtClean="0">
                <a:latin typeface="Book Antiqua"/>
              </a:rPr>
              <a:t>Yleisenä tavoitteena kaupan esteiden purku, oikeudenmukaisuus ja mahdollisimman vapaa kauppa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900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33475"/>
            <a:ext cx="7620000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023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Vaikutusta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smtClean="0"/>
              <a:t>Tarjolla enemmän tavaroita ja palveluita</a:t>
            </a:r>
          </a:p>
          <a:p>
            <a:r>
              <a:rPr lang="fi-FI" dirty="0" smtClean="0"/>
              <a:t>Mahdollistanut nopeampaa talouskasvua, esim. Suomi ollut perinteisesti riippuvainen metsätaloustuotteiden viennistä</a:t>
            </a:r>
          </a:p>
          <a:p>
            <a:r>
              <a:rPr lang="fi-FI" dirty="0" smtClean="0"/>
              <a:t>Toisaalta kehitysmaat joutuvat myymään raaka-aineita alihintaan, eivätkä itse kehity</a:t>
            </a:r>
          </a:p>
          <a:p>
            <a:r>
              <a:rPr lang="fi-FI" dirty="0" smtClean="0"/>
              <a:t>Voitot eivät jakaudu tasaisesti – </a:t>
            </a:r>
            <a:r>
              <a:rPr lang="fi-FI" dirty="0" err="1" smtClean="0"/>
              <a:t>Tobinin</a:t>
            </a:r>
            <a:r>
              <a:rPr lang="fi-FI" dirty="0" smtClean="0"/>
              <a:t> vero?</a:t>
            </a:r>
          </a:p>
          <a:p>
            <a:r>
              <a:rPr lang="fi-FI" dirty="0" smtClean="0"/>
              <a:t>Niin pääoman kuin työvoiman liikkuminen on arkipäivää</a:t>
            </a:r>
          </a:p>
          <a:p>
            <a:r>
              <a:rPr lang="fi-FI" dirty="0" smtClean="0"/>
              <a:t>Suuryritykset globalisaation voittajia – köyhät </a:t>
            </a:r>
            <a:r>
              <a:rPr lang="fi-FI" smtClean="0"/>
              <a:t>maat häviäjiä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3326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Talouspolitiikan tavoitteita</a:t>
            </a:r>
            <a:endParaRPr 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000" dirty="0" smtClean="0"/>
              <a:t>Talouskasvu, alhainen työttömyys, velkaantumisen taittaminen, kestävä kehitys</a:t>
            </a:r>
          </a:p>
          <a:p>
            <a:r>
              <a:rPr lang="fi-FI" sz="2000" dirty="0" smtClean="0"/>
              <a:t>Ristiriitoja oikeista keinoista – puolueet, työmarkkinajärjestöt ja asiantuntijat</a:t>
            </a:r>
          </a:p>
          <a:p>
            <a:r>
              <a:rPr lang="fi-FI" sz="2000" dirty="0" smtClean="0"/>
              <a:t>Hallitus luo budjettiraamin ja sanelee tavoitteet</a:t>
            </a:r>
          </a:p>
          <a:p>
            <a:r>
              <a:rPr lang="fi-FI" sz="2000" dirty="0" smtClean="0"/>
              <a:t>Asiantuntijoita kuunnellaan ja heillä on valtaa vaikuttaa päättäjiin</a:t>
            </a:r>
          </a:p>
          <a:p>
            <a:pPr marL="0" indent="0">
              <a:buNone/>
            </a:pPr>
            <a:r>
              <a:rPr lang="fi-FI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→ Globalisaation vaikutus</a:t>
            </a:r>
            <a:endParaRPr lang="fi-FI" sz="2000" dirty="0" smtClean="0"/>
          </a:p>
          <a:p>
            <a:pPr marL="0" indent="0">
              <a:buNone/>
            </a:pP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168834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56077"/>
            <a:ext cx="4500000" cy="682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33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Liberalismi</a:t>
            </a:r>
            <a:endParaRPr 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Adam Smith ja vapaat markkinat</a:t>
            </a:r>
          </a:p>
          <a:p>
            <a:r>
              <a:rPr lang="fi-FI" dirty="0"/>
              <a:t>1</a:t>
            </a:r>
            <a:r>
              <a:rPr lang="fi-FI" dirty="0" smtClean="0"/>
              <a:t>700-luvun lopulta 1900-luvulle</a:t>
            </a:r>
          </a:p>
          <a:p>
            <a:r>
              <a:rPr lang="fi-FI" dirty="0" smtClean="0"/>
              <a:t>Taustalla protektionismi, eli oman maan talouden suojelu tulleilla, tuontirajoituksilla ym.</a:t>
            </a:r>
          </a:p>
          <a:p>
            <a:r>
              <a:rPr lang="fi-FI" dirty="0" smtClean="0"/>
              <a:t>Toki kauppa on täydellisemmin vapautunut vasta EU:n myötä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5405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-171400"/>
            <a:ext cx="4726151" cy="71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947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Keynesiläisyys</a:t>
            </a:r>
            <a:endParaRPr 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800" dirty="0" smtClean="0"/>
              <a:t>Valtion finanssipolitiikka merkittävässä roolissa </a:t>
            </a:r>
            <a:r>
              <a:rPr lang="fi-FI" sz="2800" dirty="0" smtClean="0">
                <a:latin typeface="Lucida Sans Unicode"/>
                <a:cs typeface="Lucida Sans Unicode"/>
              </a:rPr>
              <a:t>→ markkinoiden ohjailu</a:t>
            </a:r>
          </a:p>
          <a:p>
            <a:r>
              <a:rPr lang="fi-FI" sz="2800" dirty="0" smtClean="0">
                <a:latin typeface="Lucida Sans Unicode"/>
                <a:cs typeface="Lucida Sans Unicode"/>
              </a:rPr>
              <a:t>Kokonaiskysyntä tärkeää</a:t>
            </a:r>
            <a:endParaRPr lang="fi-FI" sz="2800" dirty="0" smtClean="0"/>
          </a:p>
          <a:p>
            <a:r>
              <a:rPr lang="fi-FI" dirty="0" smtClean="0"/>
              <a:t>Työttömyys suurin ongelma</a:t>
            </a:r>
          </a:p>
          <a:p>
            <a:r>
              <a:rPr lang="fi-FI" dirty="0" smtClean="0"/>
              <a:t>Hallitseva talousteoria 1970-luvulle saakka</a:t>
            </a:r>
            <a:endParaRPr lang="fi-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013176"/>
            <a:ext cx="27622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167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Monetarismi</a:t>
            </a:r>
            <a:endParaRPr 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Rahapolitiikka finanssipolitiikkaa merkittävämpi</a:t>
            </a:r>
          </a:p>
          <a:p>
            <a:r>
              <a:rPr lang="fi-FI" smtClean="0"/>
              <a:t>Vapaat markkinat tärkeät</a:t>
            </a:r>
            <a:endParaRPr lang="fi-FI" dirty="0" smtClean="0"/>
          </a:p>
          <a:p>
            <a:r>
              <a:rPr lang="fi-FI" dirty="0" smtClean="0"/>
              <a:t>Inflaatio pahempi ongelma kuin työttömyys</a:t>
            </a:r>
          </a:p>
          <a:p>
            <a:r>
              <a:rPr lang="fi-FI" dirty="0" smtClean="0"/>
              <a:t>Taloustieteilijä </a:t>
            </a:r>
            <a:r>
              <a:rPr lang="fi-FI" dirty="0" err="1" smtClean="0"/>
              <a:t>Milton</a:t>
            </a:r>
            <a:r>
              <a:rPr lang="fi-FI" dirty="0" smtClean="0"/>
              <a:t> Friedman ajattelun isä</a:t>
            </a:r>
            <a:endParaRPr lang="fi-F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13" y="3573016"/>
            <a:ext cx="2081730" cy="30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132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Uusliberalismi</a:t>
            </a:r>
            <a:endParaRPr 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1980-luvulla kehittyi etenkin Isossa-Britanniassa ja Yhdysvalloissa</a:t>
            </a:r>
          </a:p>
          <a:p>
            <a:r>
              <a:rPr lang="fi-FI" dirty="0" smtClean="0"/>
              <a:t>Mahdollisimman vapaat markkinat</a:t>
            </a:r>
          </a:p>
          <a:p>
            <a:r>
              <a:rPr lang="fi-FI" dirty="0" smtClean="0"/>
              <a:t>Yksilö vastuussa omasta hyvinvoinnista</a:t>
            </a:r>
          </a:p>
          <a:p>
            <a:r>
              <a:rPr lang="fi-FI" dirty="0" smtClean="0"/>
              <a:t>Alhainen verotus</a:t>
            </a:r>
            <a:endParaRPr lang="fi-F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3" y="4365104"/>
            <a:ext cx="3292052" cy="24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598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Uusliberalismi</a:t>
            </a:r>
            <a:endParaRPr 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1980-luvulla kehittyi etenkin Isossa-Britanniassa ja Yhdysvalloissa</a:t>
            </a:r>
          </a:p>
          <a:p>
            <a:r>
              <a:rPr lang="fi-FI" dirty="0" smtClean="0"/>
              <a:t>Mahdollisimman vapaat markkinat</a:t>
            </a:r>
          </a:p>
          <a:p>
            <a:r>
              <a:rPr lang="fi-FI" dirty="0" smtClean="0"/>
              <a:t>Yksilö vastuussa omasta hyvinvoinnista</a:t>
            </a:r>
          </a:p>
          <a:p>
            <a:r>
              <a:rPr lang="fi-FI" dirty="0" smtClean="0"/>
              <a:t>Alhainen verotus</a:t>
            </a:r>
            <a:endParaRPr lang="fi-F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3" y="4365104"/>
            <a:ext cx="3292052" cy="24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597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i (johtoryhmä)">
  <a:themeElements>
    <a:clrScheme name="Ioni (johtoryhmä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i (johtoryhmä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i (johtoryhmä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209</TotalTime>
  <Words>265</Words>
  <Application>Microsoft Office PowerPoint</Application>
  <PresentationFormat>Näytössä katseltava diaesitys (4:3)</PresentationFormat>
  <Paragraphs>50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20" baseType="lpstr">
      <vt:lpstr>Arial</vt:lpstr>
      <vt:lpstr>Book Antiqua</vt:lpstr>
      <vt:lpstr>Century Gothic</vt:lpstr>
      <vt:lpstr>Lucida Sans Unicode</vt:lpstr>
      <vt:lpstr>Tahoma</vt:lpstr>
      <vt:lpstr>Wingdings 3</vt:lpstr>
      <vt:lpstr>Ioni (johtoryhmä)</vt:lpstr>
      <vt:lpstr>Talousteoriat ja -politiikka</vt:lpstr>
      <vt:lpstr>Talouspolitiikan tavoitteita</vt:lpstr>
      <vt:lpstr>PowerPoint-esitys</vt:lpstr>
      <vt:lpstr>Liberalismi</vt:lpstr>
      <vt:lpstr>PowerPoint-esitys</vt:lpstr>
      <vt:lpstr>Keynesiläisyys</vt:lpstr>
      <vt:lpstr>Monetarismi</vt:lpstr>
      <vt:lpstr>Uusliberalismi</vt:lpstr>
      <vt:lpstr>Uusliberalismi</vt:lpstr>
      <vt:lpstr>Ulkomaankauppa</vt:lpstr>
      <vt:lpstr>Globalisaatio</vt:lpstr>
      <vt:lpstr>PowerPoint-esitys</vt:lpstr>
      <vt:lpstr>Vaikutusta</vt:lpstr>
    </vt:vector>
  </TitlesOfParts>
  <Company>Kaakkois-Suomen Tieto Oy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Talousteoriat</dc:title>
  <dc:creator>niki.helenius@edukouvola.fi</dc:creator>
  <cp:lastModifiedBy>Helenius Niki</cp:lastModifiedBy>
  <cp:revision>16</cp:revision>
  <dcterms:created xsi:type="dcterms:W3CDTF">2014-06-16T08:47:56Z</dcterms:created>
  <dcterms:modified xsi:type="dcterms:W3CDTF">2021-04-01T10:12:28Z</dcterms:modified>
</cp:coreProperties>
</file>