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71" r:id="rId3"/>
    <p:sldId id="272" r:id="rId4"/>
    <p:sldId id="273"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5" r:id="rId19"/>
    <p:sldId id="270" r:id="rId20"/>
    <p:sldId id="274"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3" d="100"/>
          <a:sy n="73" d="100"/>
        </p:scale>
        <p:origin x="4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fi-FI" smtClean="0"/>
              <a:t>Muokkaa perustyyl. napsautt.</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fi-FI" smtClean="0"/>
              <a:t>Muokkaa perustyyl. napsautt.</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fi-FI" smtClean="0"/>
              <a:t>Muokkaa perustyyl. napsautt.</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48A87A34-81AB-432B-8DAE-1953F412C126}" type="datetimeFigureOut">
              <a:rPr lang="en-US" dirty="0"/>
              <a:t>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fi-FI" smtClean="0"/>
              <a:t>Muokkaa perustyyl. napsautt.</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48A87A34-81AB-432B-8DAE-1953F412C126}" type="datetimeFigureOut">
              <a:rPr lang="en-US" dirty="0"/>
              <a:t>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fi-FI" smtClean="0"/>
              <a:t>Muokkaa perustyyl. napsautt.</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fi-FI" smtClean="0"/>
              <a:t>Muokkaa perustyyl. napsautt.</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8E36636D-D922-432D-A958-524484B5923D}" type="datetimeFigureOut">
              <a:rPr lang="en-US" dirty="0"/>
              <a:pPr/>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8E36636D-D922-432D-A958-524484B5923D}" type="datetimeFigureOut">
              <a:rPr lang="en-US" dirty="0"/>
              <a:pPr/>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fi-FI" smtClean="0"/>
              <a:t>Muokkaa perustyyl. napsautt.</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8E36636D-D922-432D-A958-524484B5923D}" type="datetimeFigureOut">
              <a:rPr lang="en-US" dirty="0"/>
              <a:pPr/>
              <a:t>1/28/2021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8E36636D-D922-432D-A958-524484B5923D}" type="datetimeFigureOut">
              <a:rPr lang="en-US" dirty="0"/>
              <a:pPr/>
              <a:t>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dirty="0"/>
              <a:pPr/>
              <a:t>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fi-FI" smtClean="0"/>
              <a:t>Muokkaa perustyyl. napsautt.</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8E36636D-D922-432D-A958-524484B5923D}" type="datetimeFigureOut">
              <a:rPr lang="en-US" dirty="0"/>
              <a:pPr/>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8E36636D-D922-432D-A958-524484B5923D}" type="datetimeFigureOut">
              <a:rPr lang="en-US" dirty="0"/>
              <a:pPr/>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8E36636D-D922-432D-A958-524484B5923D}" type="datetimeFigureOut">
              <a:rPr lang="en-US" dirty="0"/>
              <a:pPr/>
              <a:t>1/28/2021</a:t>
            </a:fld>
            <a:endParaRPr lang="en-US" dirty="0"/>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DF28FB93-0A08-4E7D-8E63-9EFA29F1E093}"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2" r:id="rId10"/>
    <p:sldLayoutId id="2147483853" r:id="rId11"/>
    <p:sldLayoutId id="2147483854" r:id="rId12"/>
    <p:sldLayoutId id="2147483855" r:id="rId13"/>
    <p:sldLayoutId id="2147483858" r:id="rId14"/>
    <p:sldLayoutId id="2147483859" r:id="rId15"/>
    <p:sldLayoutId id="2147483850" r:id="rId16"/>
    <p:sldLayoutId id="2147483851"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Lakitieto</a:t>
            </a:r>
            <a:endParaRPr lang="fi-FI" dirty="0"/>
          </a:p>
        </p:txBody>
      </p:sp>
      <p:sp>
        <p:nvSpPr>
          <p:cNvPr id="3" name="Alaotsikko 2"/>
          <p:cNvSpPr>
            <a:spLocks noGrp="1"/>
          </p:cNvSpPr>
          <p:nvPr>
            <p:ph type="subTitle" idx="1"/>
          </p:nvPr>
        </p:nvSpPr>
        <p:spPr/>
        <p:txBody>
          <a:bodyPr>
            <a:normAutofit/>
          </a:bodyPr>
          <a:lstStyle/>
          <a:p>
            <a:r>
              <a:rPr lang="fi-FI" sz="3200" dirty="0" smtClean="0"/>
              <a:t>Erilaisia kysymyksiä</a:t>
            </a:r>
            <a:endParaRPr lang="fi-FI" sz="3200" dirty="0"/>
          </a:p>
        </p:txBody>
      </p:sp>
    </p:spTree>
    <p:extLst>
      <p:ext uri="{BB962C8B-B14F-4D97-AF65-F5344CB8AC3E}">
        <p14:creationId xmlns:p14="http://schemas.microsoft.com/office/powerpoint/2010/main" val="16534824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Autofit/>
          </a:bodyPr>
          <a:lstStyle/>
          <a:p>
            <a:r>
              <a:rPr lang="fi-FI" sz="3200" dirty="0" smtClean="0"/>
              <a:t>Mitä oikeusturvakeinoja kansalaisella on, kun hän katsoo viranomaisen toimineen väärin tai vastoin hänen oikeuksiaan?</a:t>
            </a:r>
            <a:endParaRPr lang="fi-FI" sz="3200" dirty="0"/>
          </a:p>
        </p:txBody>
      </p:sp>
      <p:sp>
        <p:nvSpPr>
          <p:cNvPr id="3" name="Sisällön paikkamerkki 2"/>
          <p:cNvSpPr>
            <a:spLocks noGrp="1"/>
          </p:cNvSpPr>
          <p:nvPr>
            <p:ph idx="1"/>
          </p:nvPr>
        </p:nvSpPr>
        <p:spPr/>
        <p:txBody>
          <a:bodyPr>
            <a:normAutofit/>
          </a:bodyPr>
          <a:lstStyle/>
          <a:p>
            <a:r>
              <a:rPr lang="fi-FI" sz="2800" dirty="0" smtClean="0"/>
              <a:t>Perustuu hallintolakiin</a:t>
            </a:r>
          </a:p>
          <a:p>
            <a:r>
              <a:rPr lang="fi-FI" sz="2800" dirty="0" smtClean="0"/>
              <a:t>Oikaisuvaatimus (asian käsitellyt virkamies), hallintokantelu(oikeuskansleri, eduskunnan oikeusasiamies), hallintovalitus (hallinto-oikeus), kunnallisvalitus(hallinto-oikeus)</a:t>
            </a:r>
          </a:p>
          <a:p>
            <a:r>
              <a:rPr lang="fi-FI" sz="2800" dirty="0" smtClean="0"/>
              <a:t>Tarkemmin edelliset, esim. jatkovalitus KHO:hon</a:t>
            </a:r>
          </a:p>
          <a:p>
            <a:r>
              <a:rPr lang="fi-FI" sz="2800" dirty="0" smtClean="0"/>
              <a:t>Mahdollisesti vielä EU-tuomioistuin</a:t>
            </a:r>
            <a:endParaRPr lang="fi-FI" sz="2800" dirty="0"/>
          </a:p>
        </p:txBody>
      </p:sp>
    </p:spTree>
    <p:extLst>
      <p:ext uri="{BB962C8B-B14F-4D97-AF65-F5344CB8AC3E}">
        <p14:creationId xmlns:p14="http://schemas.microsoft.com/office/powerpoint/2010/main" val="154550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YO 2017 syksy</a:t>
            </a:r>
            <a:endParaRPr lang="fi-FI" dirty="0"/>
          </a:p>
        </p:txBody>
      </p:sp>
      <p:sp>
        <p:nvSpPr>
          <p:cNvPr id="3" name="Sisällön paikkamerkki 2"/>
          <p:cNvSpPr>
            <a:spLocks noGrp="1"/>
          </p:cNvSpPr>
          <p:nvPr>
            <p:ph idx="1"/>
          </p:nvPr>
        </p:nvSpPr>
        <p:spPr/>
        <p:txBody>
          <a:bodyPr>
            <a:normAutofit fontScale="85000" lnSpcReduction="10000"/>
          </a:bodyPr>
          <a:lstStyle/>
          <a:p>
            <a:r>
              <a:rPr lang="fi-FI" dirty="0" smtClean="0">
                <a:effectLst/>
              </a:rPr>
              <a:t>1. Avio</a:t>
            </a:r>
            <a:r>
              <a:rPr lang="fi-FI" dirty="0">
                <a:effectLst/>
              </a:rPr>
              <a:t>-</a:t>
            </a:r>
            <a:r>
              <a:rPr lang="fi-FI" dirty="0" smtClean="0">
                <a:effectLst/>
              </a:rPr>
              <a:t>oikeus (</a:t>
            </a:r>
            <a:r>
              <a:rPr lang="fi-FI" dirty="0">
                <a:effectLst/>
              </a:rPr>
              <a:t>20 p.)</a:t>
            </a:r>
          </a:p>
          <a:p>
            <a:r>
              <a:rPr lang="fi-FI" dirty="0">
                <a:effectLst/>
              </a:rPr>
              <a:t>Mitä </a:t>
            </a:r>
            <a:r>
              <a:rPr lang="fi-FI" dirty="0" smtClean="0">
                <a:effectLst/>
              </a:rPr>
              <a:t>avio</a:t>
            </a:r>
            <a:r>
              <a:rPr lang="fi-FI" dirty="0">
                <a:effectLst/>
              </a:rPr>
              <a:t>-</a:t>
            </a:r>
            <a:r>
              <a:rPr lang="fi-FI" dirty="0" smtClean="0">
                <a:effectLst/>
              </a:rPr>
              <a:t>oikeus </a:t>
            </a:r>
            <a:r>
              <a:rPr lang="fi-FI" dirty="0">
                <a:effectLst/>
              </a:rPr>
              <a:t>tarkoittaa, ja mitä yhteiskunnallisia päämääriä </a:t>
            </a:r>
            <a:r>
              <a:rPr lang="fi-FI" dirty="0" smtClean="0">
                <a:effectLst/>
              </a:rPr>
              <a:t>avio-oikeus </a:t>
            </a:r>
            <a:r>
              <a:rPr lang="fi-FI" dirty="0">
                <a:effectLst/>
              </a:rPr>
              <a:t>palvelee</a:t>
            </a:r>
            <a:r>
              <a:rPr lang="fi-FI" dirty="0" smtClean="0">
                <a:effectLst/>
              </a:rPr>
              <a:t>?</a:t>
            </a:r>
          </a:p>
          <a:p>
            <a:endParaRPr lang="fi-FI" dirty="0">
              <a:effectLst/>
            </a:endParaRPr>
          </a:p>
          <a:p>
            <a:r>
              <a:rPr lang="fi-FI" dirty="0" smtClean="0">
                <a:effectLst/>
              </a:rPr>
              <a:t>2. </a:t>
            </a:r>
            <a:r>
              <a:rPr lang="fi-FI" dirty="0">
                <a:effectLst/>
              </a:rPr>
              <a:t>Kuluttajansuoja (20 p.) </a:t>
            </a:r>
          </a:p>
          <a:p>
            <a:r>
              <a:rPr lang="fi-FI" dirty="0">
                <a:effectLst/>
              </a:rPr>
              <a:t>Lahtisen perhe rakennutti kesäasunnolleen saunan. Työn otti hoitaakseen yritys, joka sopi Lahtisten kanssa </a:t>
            </a:r>
            <a:r>
              <a:rPr lang="fi-FI" dirty="0" smtClean="0">
                <a:effectLst/>
              </a:rPr>
              <a:t>rakennuksen</a:t>
            </a:r>
            <a:r>
              <a:rPr lang="fi-FI" dirty="0">
                <a:effectLst/>
              </a:rPr>
              <a:t>, saunan kalusteiden ja rakennustyön kokonaishinnaksi 20 000 euroa sekä urakan kestoksi </a:t>
            </a:r>
            <a:r>
              <a:rPr lang="fi-FI" dirty="0" smtClean="0">
                <a:effectLst/>
              </a:rPr>
              <a:t>kaksi kuukautta</a:t>
            </a:r>
            <a:r>
              <a:rPr lang="fi-FI" dirty="0">
                <a:effectLst/>
              </a:rPr>
              <a:t>. Asiasta sovittiin kirjallisesti. Töiden alettua huomattiin, että pihalla oli lisäksi tehtävä työkoneiden </a:t>
            </a:r>
            <a:r>
              <a:rPr lang="fi-FI" dirty="0" smtClean="0">
                <a:effectLst/>
              </a:rPr>
              <a:t>liikkumista </a:t>
            </a:r>
            <a:r>
              <a:rPr lang="fi-FI" dirty="0">
                <a:effectLst/>
              </a:rPr>
              <a:t>varten järjestelyjä, ja niiden kustannukset yritys lupasi laskea myöhemmin tarkemmin. Sauna </a:t>
            </a:r>
            <a:r>
              <a:rPr lang="fi-FI" dirty="0" smtClean="0">
                <a:effectLst/>
              </a:rPr>
              <a:t>valmistui </a:t>
            </a:r>
            <a:r>
              <a:rPr lang="fi-FI" dirty="0">
                <a:effectLst/>
              </a:rPr>
              <a:t>lopulta kuukauden </a:t>
            </a:r>
            <a:r>
              <a:rPr lang="fi-FI" dirty="0" smtClean="0">
                <a:effectLst/>
              </a:rPr>
              <a:t>myöhässä</a:t>
            </a:r>
            <a:r>
              <a:rPr lang="fi-FI" dirty="0">
                <a:effectLst/>
              </a:rPr>
              <a:t>. Lahtiset saivat yritykseltä sovitun mukaisen laskun ja sen lisäksi vielä </a:t>
            </a:r>
            <a:r>
              <a:rPr lang="fi-FI" dirty="0" smtClean="0">
                <a:effectLst/>
              </a:rPr>
              <a:t>erillisen </a:t>
            </a:r>
            <a:r>
              <a:rPr lang="fi-FI" dirty="0">
                <a:effectLst/>
              </a:rPr>
              <a:t>suurehkon laskun toiselta yritykseltä, joka oli tehnyt pihan muutostyöt saunaa urakoineen yrityksen </a:t>
            </a:r>
            <a:r>
              <a:rPr lang="fi-FI" dirty="0" smtClean="0">
                <a:effectLst/>
              </a:rPr>
              <a:t>tilauksesta</a:t>
            </a:r>
            <a:r>
              <a:rPr lang="fi-FI" dirty="0">
                <a:effectLst/>
              </a:rPr>
              <a:t>. </a:t>
            </a:r>
          </a:p>
          <a:p>
            <a:r>
              <a:rPr lang="fi-FI" dirty="0" smtClean="0">
                <a:effectLst/>
              </a:rPr>
              <a:t>6.1 Tarkastele </a:t>
            </a:r>
            <a:r>
              <a:rPr lang="fi-FI" dirty="0">
                <a:effectLst/>
              </a:rPr>
              <a:t>Lahtisten saunanrakennusprojektia </a:t>
            </a:r>
            <a:r>
              <a:rPr lang="fi-FI" dirty="0" smtClean="0">
                <a:effectLst/>
              </a:rPr>
              <a:t>kuluttajansuojasäännösten </a:t>
            </a:r>
            <a:r>
              <a:rPr lang="fi-FI" dirty="0">
                <a:effectLst/>
              </a:rPr>
              <a:t>kannalta. (10 p.)</a:t>
            </a:r>
          </a:p>
          <a:p>
            <a:r>
              <a:rPr lang="fi-FI" dirty="0" smtClean="0">
                <a:effectLst/>
              </a:rPr>
              <a:t>6.2 Selosta</a:t>
            </a:r>
            <a:r>
              <a:rPr lang="fi-FI" dirty="0">
                <a:effectLst/>
              </a:rPr>
              <a:t>, mitä lain suomia keinoja Lahtisilla on toimia oikeuksiensa puolesta. </a:t>
            </a:r>
            <a:r>
              <a:rPr lang="fi-FI" dirty="0" smtClean="0">
                <a:effectLst/>
              </a:rPr>
              <a:t>(</a:t>
            </a:r>
            <a:r>
              <a:rPr lang="fi-FI" dirty="0">
                <a:effectLst/>
              </a:rPr>
              <a:t>10 p</a:t>
            </a:r>
            <a:r>
              <a:rPr lang="fi-FI" dirty="0" smtClean="0">
                <a:effectLst/>
              </a:rPr>
              <a:t>.)</a:t>
            </a:r>
            <a:endParaRPr lang="fi-FI" dirty="0">
              <a:effectLst/>
            </a:endParaRPr>
          </a:p>
          <a:p>
            <a:endParaRPr lang="fi-FI" dirty="0">
              <a:effectLst/>
            </a:endParaRPr>
          </a:p>
          <a:p>
            <a:endParaRPr lang="fi-FI" dirty="0"/>
          </a:p>
        </p:txBody>
      </p:sp>
    </p:spTree>
    <p:extLst>
      <p:ext uri="{BB962C8B-B14F-4D97-AF65-F5344CB8AC3E}">
        <p14:creationId xmlns:p14="http://schemas.microsoft.com/office/powerpoint/2010/main" val="2542200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Avio-oikeus</a:t>
            </a:r>
            <a:endParaRPr lang="fi-FI" dirty="0"/>
          </a:p>
        </p:txBody>
      </p:sp>
      <p:sp>
        <p:nvSpPr>
          <p:cNvPr id="3" name="Sisällön paikkamerkki 2"/>
          <p:cNvSpPr>
            <a:spLocks noGrp="1"/>
          </p:cNvSpPr>
          <p:nvPr>
            <p:ph idx="1"/>
          </p:nvPr>
        </p:nvSpPr>
        <p:spPr/>
        <p:txBody>
          <a:bodyPr>
            <a:normAutofit lnSpcReduction="10000"/>
          </a:bodyPr>
          <a:lstStyle/>
          <a:p>
            <a:r>
              <a:rPr lang="fi-FI" dirty="0" smtClean="0">
                <a:effectLst/>
              </a:rPr>
              <a:t>7-13p</a:t>
            </a:r>
            <a:r>
              <a:rPr lang="fi-FI" dirty="0">
                <a:effectLst/>
              </a:rPr>
              <a:t>. </a:t>
            </a:r>
            <a:r>
              <a:rPr lang="fi-FI" dirty="0" smtClean="0">
                <a:effectLst/>
              </a:rPr>
              <a:t>Avio-oikeus </a:t>
            </a:r>
            <a:r>
              <a:rPr lang="fi-FI" dirty="0">
                <a:effectLst/>
              </a:rPr>
              <a:t>tarkoittaa aviopuolisoiden oikeutta toistensa omaisuuteen. Se tulee voimaan avioeron </a:t>
            </a:r>
            <a:r>
              <a:rPr lang="fi-FI" dirty="0" smtClean="0">
                <a:effectLst/>
              </a:rPr>
              <a:t>yhteydessä </a:t>
            </a:r>
            <a:r>
              <a:rPr lang="fi-FI" dirty="0">
                <a:effectLst/>
              </a:rPr>
              <a:t>tai </a:t>
            </a:r>
            <a:r>
              <a:rPr lang="fi-FI" dirty="0" smtClean="0">
                <a:effectLst/>
              </a:rPr>
              <a:t>puolison </a:t>
            </a:r>
            <a:r>
              <a:rPr lang="fi-FI" dirty="0">
                <a:effectLst/>
              </a:rPr>
              <a:t>kuollessa, jolloin suoritetaan omaisuuden ositus. </a:t>
            </a:r>
            <a:r>
              <a:rPr lang="fi-FI" dirty="0" smtClean="0">
                <a:effectLst/>
              </a:rPr>
              <a:t>Avio--oikeus </a:t>
            </a:r>
            <a:r>
              <a:rPr lang="fi-FI" dirty="0">
                <a:effectLst/>
              </a:rPr>
              <a:t>voidaan kumota </a:t>
            </a:r>
            <a:r>
              <a:rPr lang="fi-FI" dirty="0" smtClean="0">
                <a:effectLst/>
              </a:rPr>
              <a:t>avioehdolla</a:t>
            </a:r>
            <a:r>
              <a:rPr lang="fi-FI" dirty="0">
                <a:effectLst/>
              </a:rPr>
              <a:t>. </a:t>
            </a:r>
            <a:r>
              <a:rPr lang="fi-FI" dirty="0" smtClean="0">
                <a:effectLst/>
              </a:rPr>
              <a:t>Avio-oikeuden </a:t>
            </a:r>
            <a:r>
              <a:rPr lang="fi-FI" dirty="0">
                <a:effectLst/>
              </a:rPr>
              <a:t>tavoite on turvata, että liiton päättyessä myös vähävaraisempi puoliso saa </a:t>
            </a:r>
            <a:r>
              <a:rPr lang="fi-FI" dirty="0" smtClean="0">
                <a:effectLst/>
              </a:rPr>
              <a:t>oikeudenmukaisen </a:t>
            </a:r>
            <a:r>
              <a:rPr lang="fi-FI" dirty="0">
                <a:effectLst/>
              </a:rPr>
              <a:t>osuuden yhteisen kodin hyväksi tehdystä työstä. </a:t>
            </a:r>
          </a:p>
          <a:p>
            <a:r>
              <a:rPr lang="fi-FI" dirty="0" smtClean="0">
                <a:effectLst/>
              </a:rPr>
              <a:t>14-20p</a:t>
            </a:r>
            <a:r>
              <a:rPr lang="fi-FI" dirty="0">
                <a:effectLst/>
              </a:rPr>
              <a:t>. Kiitettävässä vastauksessa asian tarkastelua syvennetään. Avioehto voi koskea koko omaisuutta tai sen </a:t>
            </a:r>
            <a:r>
              <a:rPr lang="fi-FI" dirty="0" smtClean="0">
                <a:effectLst/>
              </a:rPr>
              <a:t>osaa</a:t>
            </a:r>
            <a:r>
              <a:rPr lang="fi-FI" dirty="0">
                <a:effectLst/>
              </a:rPr>
              <a:t>. </a:t>
            </a:r>
            <a:r>
              <a:rPr lang="fi-FI" dirty="0" smtClean="0">
                <a:effectLst/>
              </a:rPr>
              <a:t>Avio-oikeus </a:t>
            </a:r>
            <a:r>
              <a:rPr lang="fi-FI" dirty="0">
                <a:effectLst/>
              </a:rPr>
              <a:t>ei koske sellaista testamenttia tai lahjaa, jonka luovuttaja määrää, että saajan puolisolla ei ole </a:t>
            </a:r>
            <a:r>
              <a:rPr lang="fi-FI" dirty="0" smtClean="0">
                <a:effectLst/>
              </a:rPr>
              <a:t>siihen avio-oikeutta</a:t>
            </a:r>
            <a:r>
              <a:rPr lang="fi-FI" dirty="0">
                <a:effectLst/>
              </a:rPr>
              <a:t>. </a:t>
            </a:r>
            <a:r>
              <a:rPr lang="fi-FI" dirty="0" smtClean="0">
                <a:effectLst/>
              </a:rPr>
              <a:t>Avio-oikeutta </a:t>
            </a:r>
            <a:r>
              <a:rPr lang="fi-FI" dirty="0">
                <a:effectLst/>
              </a:rPr>
              <a:t>voidaan oikeudessa kohtuullistaa, jos katsotaan, että sen täysimääräinen </a:t>
            </a:r>
            <a:r>
              <a:rPr lang="fi-FI" dirty="0" smtClean="0">
                <a:effectLst/>
              </a:rPr>
              <a:t>soveltaminen </a:t>
            </a:r>
            <a:r>
              <a:rPr lang="fi-FI" dirty="0">
                <a:effectLst/>
              </a:rPr>
              <a:t>antaa kohtuutonta etua toiselle puolisolle. </a:t>
            </a:r>
            <a:r>
              <a:rPr lang="fi-FI" dirty="0" smtClean="0">
                <a:effectLst/>
              </a:rPr>
              <a:t>Avio</a:t>
            </a:r>
            <a:r>
              <a:rPr lang="fi-FI" dirty="0">
                <a:effectLst/>
              </a:rPr>
              <a:t>-</a:t>
            </a:r>
            <a:r>
              <a:rPr lang="fi-FI" dirty="0" smtClean="0">
                <a:effectLst/>
              </a:rPr>
              <a:t>oikeus </a:t>
            </a:r>
            <a:r>
              <a:rPr lang="fi-FI" dirty="0">
                <a:effectLst/>
              </a:rPr>
              <a:t>tasaa puolisoiden taloudellisia suhteita avioerossa ja turvaa lesken asemaa puolison kuoltua. Tämä </a:t>
            </a:r>
            <a:r>
              <a:rPr lang="fi-FI" dirty="0" smtClean="0">
                <a:effectLst/>
              </a:rPr>
              <a:t>on </a:t>
            </a:r>
            <a:r>
              <a:rPr lang="fi-FI" dirty="0">
                <a:effectLst/>
              </a:rPr>
              <a:t>tärkeää </a:t>
            </a:r>
            <a:r>
              <a:rPr lang="fi-FI" dirty="0" smtClean="0">
                <a:effectLst/>
              </a:rPr>
              <a:t>muun </a:t>
            </a:r>
            <a:r>
              <a:rPr lang="fi-FI" dirty="0">
                <a:effectLst/>
              </a:rPr>
              <a:t>muassa lapsia kotona hoitavalle puolisolle, jonka ansiotulot jäävät pieniksi, vaikka hänen </a:t>
            </a:r>
            <a:r>
              <a:rPr lang="fi-FI" dirty="0" smtClean="0">
                <a:effectLst/>
              </a:rPr>
              <a:t>työpanoksensa </a:t>
            </a:r>
            <a:r>
              <a:rPr lang="fi-FI" dirty="0">
                <a:effectLst/>
              </a:rPr>
              <a:t>on tärkeä koko kodille. </a:t>
            </a:r>
          </a:p>
          <a:p>
            <a:endParaRPr lang="fi-FI" dirty="0"/>
          </a:p>
        </p:txBody>
      </p:sp>
    </p:spTree>
    <p:extLst>
      <p:ext uri="{BB962C8B-B14F-4D97-AF65-F5344CB8AC3E}">
        <p14:creationId xmlns:p14="http://schemas.microsoft.com/office/powerpoint/2010/main" val="9339046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Kuluttajansuoja</a:t>
            </a:r>
            <a:endParaRPr lang="fi-FI" dirty="0"/>
          </a:p>
        </p:txBody>
      </p:sp>
      <p:sp>
        <p:nvSpPr>
          <p:cNvPr id="3" name="Sisällön paikkamerkki 2"/>
          <p:cNvSpPr>
            <a:spLocks noGrp="1"/>
          </p:cNvSpPr>
          <p:nvPr>
            <p:ph idx="1"/>
          </p:nvPr>
        </p:nvSpPr>
        <p:spPr/>
        <p:txBody>
          <a:bodyPr>
            <a:normAutofit/>
          </a:bodyPr>
          <a:lstStyle/>
          <a:p>
            <a:r>
              <a:rPr lang="fi-FI" dirty="0" smtClean="0">
                <a:effectLst/>
              </a:rPr>
              <a:t>6.1. 10 </a:t>
            </a:r>
            <a:r>
              <a:rPr lang="fi-FI" dirty="0">
                <a:effectLst/>
              </a:rPr>
              <a:t>p. Rakennusprojekti on kuluttajasuojalain alainen kuluttajapalvelus, koska kyseessä on yksityishenkilö ja </a:t>
            </a:r>
            <a:r>
              <a:rPr lang="fi-FI" dirty="0" smtClean="0">
                <a:effectLst/>
              </a:rPr>
              <a:t>yritys</a:t>
            </a:r>
            <a:r>
              <a:rPr lang="fi-FI" dirty="0">
                <a:effectLst/>
              </a:rPr>
              <a:t>. Sauna valmistui kuukauden myöhässä. Kokelas pohtii urakan viivästymisestä aiheutuvia seurauksia, </a:t>
            </a:r>
            <a:r>
              <a:rPr lang="fi-FI" dirty="0" smtClean="0">
                <a:effectLst/>
              </a:rPr>
              <a:t>esimerkiksi </a:t>
            </a:r>
            <a:r>
              <a:rPr lang="fi-FI" dirty="0">
                <a:effectLst/>
              </a:rPr>
              <a:t>jos sopimuksessa on mainittu sopimussakosta tai mahdollinen hinnanalennus urakkahinnasta. </a:t>
            </a:r>
            <a:r>
              <a:rPr lang="fi-FI" dirty="0" smtClean="0">
                <a:effectLst/>
              </a:rPr>
              <a:t>Kokelas </a:t>
            </a:r>
            <a:r>
              <a:rPr lang="fi-FI" dirty="0">
                <a:effectLst/>
              </a:rPr>
              <a:t>pohtii lisätöiden vaikutusta urakan </a:t>
            </a:r>
            <a:r>
              <a:rPr lang="fi-FI" dirty="0" smtClean="0">
                <a:effectLst/>
              </a:rPr>
              <a:t>kokonaishintaan</a:t>
            </a:r>
            <a:r>
              <a:rPr lang="fi-FI" dirty="0">
                <a:effectLst/>
              </a:rPr>
              <a:t>. Kokonaishinnan tulisi kattaa kaikki työt. Lahtisten </a:t>
            </a:r>
            <a:r>
              <a:rPr lang="fi-FI" dirty="0" smtClean="0">
                <a:effectLst/>
              </a:rPr>
              <a:t>olisi </a:t>
            </a:r>
            <a:r>
              <a:rPr lang="fi-FI" dirty="0">
                <a:effectLst/>
              </a:rPr>
              <a:t>pitänyt sopia lisätöistä erikseen.</a:t>
            </a:r>
          </a:p>
          <a:p>
            <a:r>
              <a:rPr lang="fi-FI" dirty="0" smtClean="0">
                <a:effectLst/>
              </a:rPr>
              <a:t>6.2.10 </a:t>
            </a:r>
            <a:r>
              <a:rPr lang="fi-FI" dirty="0">
                <a:effectLst/>
              </a:rPr>
              <a:t>p. Lahtisten tulisi tehdä reklamaatio eli vaatia hyvitystä. Jos elinkeinonharjoittaja ei </a:t>
            </a:r>
            <a:r>
              <a:rPr lang="fi-FI" dirty="0" smtClean="0">
                <a:effectLst/>
              </a:rPr>
              <a:t>suostu hinnanalennukseen</a:t>
            </a:r>
            <a:r>
              <a:rPr lang="fi-FI" dirty="0">
                <a:effectLst/>
              </a:rPr>
              <a:t>, Lahtiset voivat olla </a:t>
            </a:r>
            <a:r>
              <a:rPr lang="fi-FI" dirty="0" smtClean="0">
                <a:effectLst/>
              </a:rPr>
              <a:t>yhteydessä maistraatin </a:t>
            </a:r>
            <a:r>
              <a:rPr lang="fi-FI" dirty="0">
                <a:effectLst/>
              </a:rPr>
              <a:t>kuluttajaneuvontaan ja edelleen </a:t>
            </a:r>
            <a:r>
              <a:rPr lang="fi-FI" dirty="0" smtClean="0">
                <a:effectLst/>
              </a:rPr>
              <a:t> kuluttajariitalautakuntaan</a:t>
            </a:r>
            <a:r>
              <a:rPr lang="fi-FI" dirty="0">
                <a:effectLst/>
              </a:rPr>
              <a:t>. Lopulta asian voi viedä </a:t>
            </a:r>
            <a:r>
              <a:rPr lang="fi-FI" dirty="0" smtClean="0">
                <a:effectLst/>
              </a:rPr>
              <a:t>riita-asiana </a:t>
            </a:r>
            <a:r>
              <a:rPr lang="fi-FI" dirty="0">
                <a:effectLst/>
              </a:rPr>
              <a:t>käräjäoikeuteen, joka voi vasta määrätä </a:t>
            </a:r>
            <a:r>
              <a:rPr lang="fi-FI" dirty="0" smtClean="0">
                <a:effectLst/>
              </a:rPr>
              <a:t>elinkeinonharjoittajaa </a:t>
            </a:r>
            <a:r>
              <a:rPr lang="fi-FI" dirty="0">
                <a:effectLst/>
              </a:rPr>
              <a:t>toimimaan lain mukaan. Käräjäoikeuden päätökseen voi hakea muutosta ylemmissä </a:t>
            </a:r>
            <a:r>
              <a:rPr lang="fi-FI" dirty="0" smtClean="0">
                <a:effectLst/>
              </a:rPr>
              <a:t>oikeusasteissa</a:t>
            </a:r>
            <a:r>
              <a:rPr lang="fi-FI" dirty="0">
                <a:effectLst/>
              </a:rPr>
              <a:t>. </a:t>
            </a:r>
          </a:p>
          <a:p>
            <a:endParaRPr lang="fi-FI" dirty="0"/>
          </a:p>
        </p:txBody>
      </p:sp>
    </p:spTree>
    <p:extLst>
      <p:ext uri="{BB962C8B-B14F-4D97-AF65-F5344CB8AC3E}">
        <p14:creationId xmlns:p14="http://schemas.microsoft.com/office/powerpoint/2010/main" val="21667150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YO s.2018</a:t>
            </a:r>
            <a:endParaRPr lang="fi-FI" dirty="0"/>
          </a:p>
        </p:txBody>
      </p:sp>
      <p:sp>
        <p:nvSpPr>
          <p:cNvPr id="3" name="Sisällön paikkamerkki 2"/>
          <p:cNvSpPr>
            <a:spLocks noGrp="1"/>
          </p:cNvSpPr>
          <p:nvPr>
            <p:ph idx="1"/>
          </p:nvPr>
        </p:nvSpPr>
        <p:spPr/>
        <p:txBody>
          <a:bodyPr/>
          <a:lstStyle/>
          <a:p>
            <a:r>
              <a:rPr lang="fi-FI" dirty="0" smtClean="0"/>
              <a:t>Tehtävä 5.</a:t>
            </a:r>
          </a:p>
          <a:p>
            <a:pPr marL="36900" indent="0">
              <a:buNone/>
            </a:pPr>
            <a:r>
              <a:rPr lang="fi-FI" sz="2800" dirty="0" smtClean="0"/>
              <a:t>Vertaile avioliiton ja avoliiton yhtäläisyyksiä ja eroja oikeudelliselta kannalta.</a:t>
            </a:r>
          </a:p>
          <a:p>
            <a:pPr marL="36900" indent="0">
              <a:buNone/>
            </a:pPr>
            <a:endParaRPr lang="fi-FI" dirty="0"/>
          </a:p>
          <a:p>
            <a:pPr>
              <a:buFont typeface="Wingdings" panose="05000000000000000000" pitchFamily="2" charset="2"/>
              <a:buChar char="v"/>
            </a:pPr>
            <a:r>
              <a:rPr lang="fi-FI" dirty="0" smtClean="0"/>
              <a:t>Tehtävä 6.</a:t>
            </a:r>
          </a:p>
          <a:p>
            <a:pPr marL="36900" indent="0">
              <a:buNone/>
            </a:pPr>
            <a:r>
              <a:rPr lang="fi-FI" sz="2800" dirty="0" smtClean="0"/>
              <a:t>Millaisin perustein työsopimus voidaan irtisanoa, entä purkaa? Tarkastele asiaa sekä työntekijän että työnantajan kannalta.</a:t>
            </a:r>
            <a:endParaRPr lang="fi-FI" sz="2800" dirty="0"/>
          </a:p>
        </p:txBody>
      </p:sp>
    </p:spTree>
    <p:extLst>
      <p:ext uri="{BB962C8B-B14F-4D97-AF65-F5344CB8AC3E}">
        <p14:creationId xmlns:p14="http://schemas.microsoft.com/office/powerpoint/2010/main" val="1703305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Vastaus 5.</a:t>
            </a:r>
            <a:endParaRPr lang="fi-FI" dirty="0"/>
          </a:p>
        </p:txBody>
      </p:sp>
      <p:sp>
        <p:nvSpPr>
          <p:cNvPr id="3" name="Sisällön paikkamerkki 2"/>
          <p:cNvSpPr>
            <a:spLocks noGrp="1"/>
          </p:cNvSpPr>
          <p:nvPr>
            <p:ph idx="1"/>
          </p:nvPr>
        </p:nvSpPr>
        <p:spPr/>
        <p:txBody>
          <a:bodyPr/>
          <a:lstStyle/>
          <a:p>
            <a:r>
              <a:rPr lang="fi-FI" dirty="0" smtClean="0"/>
              <a:t>7-13p. Avoliitto on vapaamuotoinen, avioliitto tarkasti lailla säädelty. Sukupuolella ei väliä. Solmiminen ja eroaminen isot erot. Määrämuotoinen oikeustoimi ja esteiden tutkinta (avioliitto) sekä avioero (tuomioistuin). Avoliitossa yksinkertaista erota. Omaisuuden erillisyyden periaate, mutta avio-oikeus. Lapsen suhteen erot.</a:t>
            </a:r>
          </a:p>
          <a:p>
            <a:pPr marL="36900" indent="0">
              <a:buNone/>
            </a:pPr>
            <a:endParaRPr lang="fi-FI" dirty="0" smtClean="0"/>
          </a:p>
          <a:p>
            <a:r>
              <a:rPr lang="fi-FI" dirty="0" smtClean="0"/>
              <a:t>14-20p. Tarkemmin solmiminen ja eroaminen (</a:t>
            </a:r>
            <a:r>
              <a:rPr lang="fi-FI" dirty="0" err="1" smtClean="0"/>
              <a:t>esim</a:t>
            </a:r>
            <a:r>
              <a:rPr lang="fi-FI" dirty="0" smtClean="0"/>
              <a:t> 18v tai erotessa harkinta-aika). Erotessa omaisuuden jakaminen ja mahdollinen avioehto. Avoliitossa omaisuuden jako (mahdolliset vallintarajoitteet). Erotessa mahdolliset hyvitykset myös avoliitossa. Lisää esim. avioliitossa elatusvelvollisuus, yhteishuoltajuus, periminen jos ei rintaperillisiä, lesken asema vahva. Avoparilla ei adoptio-</a:t>
            </a:r>
            <a:r>
              <a:rPr lang="fi-FI" dirty="0" err="1" smtClean="0"/>
              <a:t>okeutta</a:t>
            </a:r>
            <a:r>
              <a:rPr lang="fi-FI" dirty="0" smtClean="0"/>
              <a:t>.</a:t>
            </a:r>
            <a:endParaRPr lang="fi-FI" dirty="0"/>
          </a:p>
        </p:txBody>
      </p:sp>
    </p:spTree>
    <p:extLst>
      <p:ext uri="{BB962C8B-B14F-4D97-AF65-F5344CB8AC3E}">
        <p14:creationId xmlns:p14="http://schemas.microsoft.com/office/powerpoint/2010/main" val="1676174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Vastaus 6</a:t>
            </a:r>
            <a:endParaRPr lang="fi-FI" dirty="0"/>
          </a:p>
        </p:txBody>
      </p:sp>
      <p:sp>
        <p:nvSpPr>
          <p:cNvPr id="3" name="Sisällön paikkamerkki 2"/>
          <p:cNvSpPr>
            <a:spLocks noGrp="1"/>
          </p:cNvSpPr>
          <p:nvPr>
            <p:ph idx="1"/>
          </p:nvPr>
        </p:nvSpPr>
        <p:spPr/>
        <p:txBody>
          <a:bodyPr/>
          <a:lstStyle/>
          <a:p>
            <a:r>
              <a:rPr lang="fi-FI" dirty="0" smtClean="0"/>
              <a:t>6-13p. Työsuhde määräaikainen tai toistaiseksi voimassa oleva, määräaikainen päättyy sovitusti. Työntekijä ei tarvitse syytä irtisanoutumiseen. Työnantajalla tuotannolliset, taloudelliset tai henkilöön liittyvät syyt. Irtisanomisaika, pidempi jos työnantaja tekee sen. Purkamisessa alkaa heti ja vaatii voimakkaat syyt. Esim. rikollinen toiminta tai turvallisuuden vaarantaminen. Työntekijä jos ei palkka makseta tai työ vaarallista. Määräaikainenkin voidaan purkaa.</a:t>
            </a:r>
          </a:p>
          <a:p>
            <a:pPr marL="36900" indent="0">
              <a:buNone/>
            </a:pPr>
            <a:endParaRPr lang="fi-FI" dirty="0" smtClean="0"/>
          </a:p>
          <a:p>
            <a:r>
              <a:rPr lang="fi-FI" dirty="0" smtClean="0"/>
              <a:t>14-20p. Varoitus ennen irtisanomista. Irtisanominen tai purkaminen pitää liittyä työhön ei henkilöön. Tarkemmin syistä, esim. perhevapaat, sukupuoli, uskonto ym.) irtisanomisaika suhteessa työajan kestoon. Suuret yritykset ja tuotannolliset ja taloudelliset syyt vaativat </a:t>
            </a:r>
            <a:r>
              <a:rPr lang="fi-FI" dirty="0" err="1" smtClean="0"/>
              <a:t>yt</a:t>
            </a:r>
            <a:r>
              <a:rPr lang="fi-FI" dirty="0" smtClean="0"/>
              <a:t>-neuvottelut.</a:t>
            </a:r>
            <a:endParaRPr lang="fi-FI" dirty="0"/>
          </a:p>
        </p:txBody>
      </p:sp>
    </p:spTree>
    <p:extLst>
      <p:ext uri="{BB962C8B-B14F-4D97-AF65-F5344CB8AC3E}">
        <p14:creationId xmlns:p14="http://schemas.microsoft.com/office/powerpoint/2010/main" val="3785429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Kevät 2018 omaisuuden jako</a:t>
            </a:r>
            <a:endParaRPr lang="fi-FI" dirty="0"/>
          </a:p>
        </p:txBody>
      </p:sp>
      <p:sp>
        <p:nvSpPr>
          <p:cNvPr id="3" name="Sisällön paikkamerkki 2"/>
          <p:cNvSpPr>
            <a:spLocks noGrp="1"/>
          </p:cNvSpPr>
          <p:nvPr>
            <p:ph idx="1"/>
          </p:nvPr>
        </p:nvSpPr>
        <p:spPr/>
        <p:txBody>
          <a:bodyPr>
            <a:normAutofit/>
          </a:bodyPr>
          <a:lstStyle/>
          <a:p>
            <a:r>
              <a:rPr lang="fi-FI" sz="2400" dirty="0"/>
              <a:t>Omaisuuden jako (20 p.) Mikko ja Johanna elävät avioliitossa, ja heillä on kaksi täysi-ikäistä lasta. Mikolla on lisäksi yksi lapsi aiemmasta avioliitosta. Mikon omaisuuden arvo on 100 000 euroa ja Johannan omaisuuden arvo 10 000 euroa. Aviopari asuu vuokra-asunnossa, eikä kummallakaan ole velkaa. Mikolla ja Johannalla ei myöskään ole avioehto­sopimusta, mutta he ovat tehneet keskenään testamentin, jonka mukaan he perivät toisensa, jos puoliso kuolee. Miten omaisuus jaetaan, ja minkälaisia oikeudellisia seikkoja jaossa täytyy ottaa huomioon, jos Mikko kuolee ennen Johannaa? </a:t>
            </a:r>
          </a:p>
        </p:txBody>
      </p:sp>
    </p:spTree>
    <p:extLst>
      <p:ext uri="{BB962C8B-B14F-4D97-AF65-F5344CB8AC3E}">
        <p14:creationId xmlns:p14="http://schemas.microsoft.com/office/powerpoint/2010/main" val="3768696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dirty="0" smtClean="0"/>
              <a:t>Omaisuuden jako</a:t>
            </a:r>
            <a:endParaRPr lang="fi-FI" dirty="0"/>
          </a:p>
        </p:txBody>
      </p:sp>
      <p:sp>
        <p:nvSpPr>
          <p:cNvPr id="5" name="Tekstin paikkamerkki 4"/>
          <p:cNvSpPr>
            <a:spLocks noGrp="1"/>
          </p:cNvSpPr>
          <p:nvPr>
            <p:ph type="body" idx="1"/>
          </p:nvPr>
        </p:nvSpPr>
        <p:spPr/>
        <p:txBody>
          <a:bodyPr/>
          <a:lstStyle/>
          <a:p>
            <a:r>
              <a:rPr lang="fi-FI" dirty="0" smtClean="0"/>
              <a:t>Mikko </a:t>
            </a:r>
            <a:endParaRPr lang="fi-FI" dirty="0"/>
          </a:p>
        </p:txBody>
      </p:sp>
      <p:sp>
        <p:nvSpPr>
          <p:cNvPr id="6" name="Sisällön paikkamerkki 5"/>
          <p:cNvSpPr>
            <a:spLocks noGrp="1"/>
          </p:cNvSpPr>
          <p:nvPr>
            <p:ph sz="half" idx="2"/>
          </p:nvPr>
        </p:nvSpPr>
        <p:spPr/>
        <p:txBody>
          <a:bodyPr/>
          <a:lstStyle/>
          <a:p>
            <a:pPr fontAlgn="base"/>
            <a:r>
              <a:rPr lang="fi-FI" dirty="0">
                <a:effectLst/>
              </a:rPr>
              <a:t>Lapset 3, yhteisiä kaksi</a:t>
            </a:r>
            <a:r>
              <a:rPr lang="en-US" dirty="0">
                <a:effectLst/>
              </a:rPr>
              <a:t>​</a:t>
            </a:r>
          </a:p>
          <a:p>
            <a:pPr fontAlgn="base"/>
            <a:r>
              <a:rPr lang="fi-FI" dirty="0">
                <a:effectLst/>
              </a:rPr>
              <a:t>100 000+10 000 = 110 000:2= 55000</a:t>
            </a:r>
            <a:r>
              <a:rPr lang="en-US" dirty="0">
                <a:effectLst/>
              </a:rPr>
              <a:t>​</a:t>
            </a:r>
          </a:p>
          <a:p>
            <a:pPr fontAlgn="base"/>
            <a:r>
              <a:rPr lang="fi-FI" dirty="0">
                <a:effectLst/>
              </a:rPr>
              <a:t>110 000-55 000= 45000 (maksettava tasinko)</a:t>
            </a:r>
            <a:r>
              <a:rPr lang="en-US" dirty="0">
                <a:effectLst/>
              </a:rPr>
              <a:t>​</a:t>
            </a:r>
          </a:p>
          <a:p>
            <a:pPr fontAlgn="base"/>
            <a:r>
              <a:rPr lang="fi-FI" dirty="0">
                <a:effectLst/>
              </a:rPr>
              <a:t>Mikon 55 000: 2 = 27 500 </a:t>
            </a:r>
            <a:r>
              <a:rPr lang="en-US" dirty="0">
                <a:effectLst/>
              </a:rPr>
              <a:t>​</a:t>
            </a:r>
          </a:p>
          <a:p>
            <a:pPr fontAlgn="base"/>
            <a:r>
              <a:rPr lang="fi-FI" dirty="0">
                <a:effectLst/>
              </a:rPr>
              <a:t>Vapaaosa 27 5000 Johannalle testamentin mukaan</a:t>
            </a:r>
            <a:r>
              <a:rPr lang="en-US" dirty="0">
                <a:effectLst/>
              </a:rPr>
              <a:t>​</a:t>
            </a:r>
          </a:p>
          <a:p>
            <a:pPr fontAlgn="base"/>
            <a:r>
              <a:rPr lang="fi-FI" dirty="0">
                <a:effectLst/>
              </a:rPr>
              <a:t>Rintaperillisten lakiosa 27 000:3</a:t>
            </a:r>
            <a:endParaRPr lang="en-US" dirty="0">
              <a:effectLst/>
            </a:endParaRPr>
          </a:p>
          <a:p>
            <a:endParaRPr lang="fi-FI" dirty="0"/>
          </a:p>
        </p:txBody>
      </p:sp>
      <p:sp>
        <p:nvSpPr>
          <p:cNvPr id="7" name="Tekstin paikkamerkki 6"/>
          <p:cNvSpPr>
            <a:spLocks noGrp="1"/>
          </p:cNvSpPr>
          <p:nvPr>
            <p:ph type="body" sz="quarter" idx="3"/>
          </p:nvPr>
        </p:nvSpPr>
        <p:spPr/>
        <p:txBody>
          <a:bodyPr/>
          <a:lstStyle/>
          <a:p>
            <a:r>
              <a:rPr lang="fi-FI" dirty="0" smtClean="0"/>
              <a:t>Johanna</a:t>
            </a:r>
            <a:endParaRPr lang="fi-FI" dirty="0"/>
          </a:p>
        </p:txBody>
      </p:sp>
      <p:sp>
        <p:nvSpPr>
          <p:cNvPr id="8" name="Sisällön paikkamerkki 7"/>
          <p:cNvSpPr>
            <a:spLocks noGrp="1"/>
          </p:cNvSpPr>
          <p:nvPr>
            <p:ph sz="quarter" idx="4"/>
          </p:nvPr>
        </p:nvSpPr>
        <p:spPr/>
        <p:txBody>
          <a:bodyPr/>
          <a:lstStyle/>
          <a:p>
            <a:pPr fontAlgn="base"/>
            <a:r>
              <a:rPr lang="fi-FI" dirty="0">
                <a:effectLst/>
              </a:rPr>
              <a:t>Kaksi lasta</a:t>
            </a:r>
            <a:r>
              <a:rPr lang="en-US" dirty="0">
                <a:effectLst/>
              </a:rPr>
              <a:t>​</a:t>
            </a:r>
          </a:p>
          <a:p>
            <a:pPr fontAlgn="base"/>
            <a:r>
              <a:rPr lang="fi-FI" dirty="0">
                <a:effectLst/>
              </a:rPr>
              <a:t>10 000+100 000= 110 000 :2 = 55 000</a:t>
            </a:r>
            <a:r>
              <a:rPr lang="en-US" dirty="0">
                <a:effectLst/>
              </a:rPr>
              <a:t>​</a:t>
            </a:r>
          </a:p>
          <a:p>
            <a:pPr fontAlgn="base"/>
            <a:r>
              <a:rPr lang="fi-FI" dirty="0">
                <a:effectLst/>
              </a:rPr>
              <a:t>Johannan tasinko 45 000. Eli vanha 10 000+45 000 = 55 000</a:t>
            </a:r>
            <a:endParaRPr lang="en-US" dirty="0">
              <a:effectLst/>
            </a:endParaRPr>
          </a:p>
          <a:p>
            <a:endParaRPr lang="fi-FI" dirty="0"/>
          </a:p>
        </p:txBody>
      </p:sp>
    </p:spTree>
    <p:extLst>
      <p:ext uri="{BB962C8B-B14F-4D97-AF65-F5344CB8AC3E}">
        <p14:creationId xmlns:p14="http://schemas.microsoft.com/office/powerpoint/2010/main" val="2206632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Vastaukseen</a:t>
            </a:r>
            <a:endParaRPr lang="fi-FI" dirty="0"/>
          </a:p>
        </p:txBody>
      </p:sp>
      <p:sp>
        <p:nvSpPr>
          <p:cNvPr id="3" name="Sisällön paikkamerkki 2"/>
          <p:cNvSpPr>
            <a:spLocks noGrp="1"/>
          </p:cNvSpPr>
          <p:nvPr>
            <p:ph idx="1"/>
          </p:nvPr>
        </p:nvSpPr>
        <p:spPr/>
        <p:txBody>
          <a:bodyPr>
            <a:normAutofit/>
          </a:bodyPr>
          <a:lstStyle/>
          <a:p>
            <a:r>
              <a:rPr lang="fi-FI" sz="2400" dirty="0"/>
              <a:t>Hyvässä vastauksessa tulee käydä ilmi asiaan liittyvien juridisten käsitteiden tuntemus (kuten kuolinpesä, perunkirjoitus ja tasinko). Vastauksessa täytyy myös kertoa lesken asemasta, osituksesta ja perinnönjaosta (testamentti). Perinnönjaon käsittelyssä tulee ottaa huomioon vapaa osa ja rintaperillisten lakiosa. </a:t>
            </a:r>
          </a:p>
          <a:p>
            <a:r>
              <a:rPr lang="fi-FI" sz="2400" dirty="0"/>
              <a:t>Kiitettävässä vastauksessa tehtävän tematiikkaa käsitellään tarkemmin. Elleivät lapset vaadi lakiosaansa, koko omaisuus menee leskelle. Kiitettävässä vastauksessa tehtävään liittyvä laskuosuus tulee olla oikein suoritettu. On myös muistettava, että kuolinpesää </a:t>
            </a:r>
            <a:r>
              <a:rPr lang="fi-FI" sz="2400" dirty="0" err="1"/>
              <a:t>varakkaam-man</a:t>
            </a:r>
            <a:r>
              <a:rPr lang="fi-FI" sz="2400" dirty="0"/>
              <a:t> lesken varallisuudesta ei tarvitse maksaa tasinkoa. </a:t>
            </a:r>
          </a:p>
        </p:txBody>
      </p:sp>
    </p:spTree>
    <p:extLst>
      <p:ext uri="{BB962C8B-B14F-4D97-AF65-F5344CB8AC3E}">
        <p14:creationId xmlns:p14="http://schemas.microsoft.com/office/powerpoint/2010/main" val="931589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Opetussuunnitelmasta</a:t>
            </a:r>
            <a:endParaRPr lang="fi-FI" dirty="0"/>
          </a:p>
        </p:txBody>
      </p:sp>
      <p:sp>
        <p:nvSpPr>
          <p:cNvPr id="3" name="Sisällön paikkamerkki 2"/>
          <p:cNvSpPr>
            <a:spLocks noGrp="1"/>
          </p:cNvSpPr>
          <p:nvPr>
            <p:ph idx="1"/>
          </p:nvPr>
        </p:nvSpPr>
        <p:spPr/>
        <p:txBody>
          <a:bodyPr/>
          <a:lstStyle/>
          <a:p>
            <a:r>
              <a:rPr lang="fi-FI" dirty="0" smtClean="0"/>
              <a:t>Miten Suomen oikeusjärjestys ja sen keskeiset periaatteet toimivat?</a:t>
            </a:r>
          </a:p>
          <a:p>
            <a:r>
              <a:rPr lang="fi-FI" dirty="0" smtClean="0"/>
              <a:t>Millainen on Suomen tuomioistuinlaitos ja mitä on hyvä tietää kansalaisen kannalta merkittävistä kansainvälisistä tuomioistuimista?</a:t>
            </a:r>
          </a:p>
          <a:p>
            <a:r>
              <a:rPr lang="fi-FI" dirty="0" smtClean="0"/>
              <a:t>Miten tavanomaisimpia oikeusasioita hoidetaan itse?</a:t>
            </a:r>
          </a:p>
          <a:p>
            <a:r>
              <a:rPr lang="fi-FI" dirty="0" smtClean="0"/>
              <a:t>Mitkä ovat jokaisen oikeudet, edut ja velvollisuudet kansalaisena, työntekijänä ja kuluttajana?</a:t>
            </a:r>
          </a:p>
          <a:p>
            <a:r>
              <a:rPr lang="fi-FI" dirty="0" smtClean="0"/>
              <a:t>Millä tavalla voi löytää ja oppia käyttämään keskeisiä oikeudellisia tiedon lähteitä?</a:t>
            </a:r>
          </a:p>
          <a:p>
            <a:r>
              <a:rPr lang="fi-FI" dirty="0" smtClean="0"/>
              <a:t>Miten toimia lainmukaisesti soveltamalla lakitiedossa hankittuja tietoja ja taitoja?</a:t>
            </a:r>
            <a:endParaRPr lang="fi-FI" dirty="0"/>
          </a:p>
        </p:txBody>
      </p:sp>
    </p:spTree>
    <p:extLst>
      <p:ext uri="{BB962C8B-B14F-4D97-AF65-F5344CB8AC3E}">
        <p14:creationId xmlns:p14="http://schemas.microsoft.com/office/powerpoint/2010/main" val="4183774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Perinnönjako</a:t>
            </a:r>
            <a:endParaRPr lang="fi-FI" dirty="0"/>
          </a:p>
        </p:txBody>
      </p:sp>
      <p:sp>
        <p:nvSpPr>
          <p:cNvPr id="3" name="Sisällön paikkamerkki 2"/>
          <p:cNvSpPr>
            <a:spLocks noGrp="1"/>
          </p:cNvSpPr>
          <p:nvPr>
            <p:ph idx="1"/>
          </p:nvPr>
        </p:nvSpPr>
        <p:spPr/>
        <p:txBody>
          <a:bodyPr>
            <a:normAutofit/>
          </a:bodyPr>
          <a:lstStyle/>
          <a:p>
            <a:r>
              <a:rPr lang="fi-FI" sz="3200" dirty="0">
                <a:effectLst/>
              </a:rPr>
              <a:t>Kaarlo ja Kerttu eroavat. Heillä on yhteistä omaisuutta 50 000 euron arvosta ja yhteistä velkaa 20 000 euroa. Lisäksi molemmilla on omaa omaisuutta (50 000 euroa ja 85 000 euroa) ja Kaarlolla omaa velkaa (25 000 euroa). Kertun omaisuudesta on 70 000 arvoinen kesämökki rajattu avioehdolla avio-oikeuden ulkopuolelle. Kuinka omaisuus jaetaan?</a:t>
            </a:r>
            <a:endParaRPr lang="fi-FI" sz="3200" dirty="0"/>
          </a:p>
        </p:txBody>
      </p:sp>
    </p:spTree>
    <p:extLst>
      <p:ext uri="{BB962C8B-B14F-4D97-AF65-F5344CB8AC3E}">
        <p14:creationId xmlns:p14="http://schemas.microsoft.com/office/powerpoint/2010/main" val="2478124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Kaarlo ja Kerttu</a:t>
            </a:r>
            <a:endParaRPr lang="fi-FI" dirty="0"/>
          </a:p>
        </p:txBody>
      </p:sp>
      <p:sp>
        <p:nvSpPr>
          <p:cNvPr id="3" name="Sisällön paikkamerkki 2"/>
          <p:cNvSpPr>
            <a:spLocks noGrp="1"/>
          </p:cNvSpPr>
          <p:nvPr>
            <p:ph idx="1"/>
          </p:nvPr>
        </p:nvSpPr>
        <p:spPr/>
        <p:txBody>
          <a:bodyPr/>
          <a:lstStyle/>
          <a:p>
            <a:pPr fontAlgn="base"/>
            <a:r>
              <a:rPr lang="fi-FI" sz="2400" dirty="0">
                <a:effectLst/>
              </a:rPr>
              <a:t>Yhteinen omaisuus 50 000 ja velka 20 000 = 30 000: 2 = 15 000 molemmille</a:t>
            </a:r>
            <a:r>
              <a:rPr lang="en-US" sz="2400" dirty="0">
                <a:effectLst/>
              </a:rPr>
              <a:t>​</a:t>
            </a:r>
          </a:p>
          <a:p>
            <a:pPr fontAlgn="base"/>
            <a:r>
              <a:rPr lang="fi-FI" sz="2400" dirty="0">
                <a:effectLst/>
              </a:rPr>
              <a:t>Kaarlon omaisuus: 50 000 – velka 25 000 +15 000 yhteisestä omaisuudesta= 40 000</a:t>
            </a:r>
            <a:r>
              <a:rPr lang="en-US" sz="2400" dirty="0">
                <a:effectLst/>
              </a:rPr>
              <a:t>​</a:t>
            </a:r>
          </a:p>
          <a:p>
            <a:pPr fontAlgn="base"/>
            <a:r>
              <a:rPr lang="fi-FI" sz="2400" dirty="0">
                <a:effectLst/>
              </a:rPr>
              <a:t>Kertun omaisuus: 85 000 –70 000 (kesämökki) +15 000 yhteinen omaisuus = 30 000</a:t>
            </a:r>
            <a:r>
              <a:rPr lang="en-US" sz="2400" dirty="0">
                <a:effectLst/>
              </a:rPr>
              <a:t>​</a:t>
            </a:r>
          </a:p>
          <a:p>
            <a:pPr fontAlgn="base"/>
            <a:r>
              <a:rPr lang="fi-FI" sz="2400" dirty="0">
                <a:effectLst/>
              </a:rPr>
              <a:t>Lopputulos: Kaarlo 40 000+ Kerttu 30 000 =70 000:2 = 35 000</a:t>
            </a:r>
            <a:r>
              <a:rPr lang="en-US" sz="2400" dirty="0">
                <a:effectLst/>
              </a:rPr>
              <a:t>​</a:t>
            </a:r>
          </a:p>
          <a:p>
            <a:pPr fontAlgn="base"/>
            <a:r>
              <a:rPr lang="fi-FI" sz="2400" dirty="0">
                <a:effectLst/>
              </a:rPr>
              <a:t>Eli Kaarlo maksaa tasinkoa Kertulle 5 000.</a:t>
            </a:r>
            <a:endParaRPr lang="en-US" sz="2400" dirty="0">
              <a:effectLst/>
            </a:endParaRPr>
          </a:p>
          <a:p>
            <a:endParaRPr lang="fi-FI" dirty="0"/>
          </a:p>
        </p:txBody>
      </p:sp>
    </p:spTree>
    <p:extLst>
      <p:ext uri="{BB962C8B-B14F-4D97-AF65-F5344CB8AC3E}">
        <p14:creationId xmlns:p14="http://schemas.microsoft.com/office/powerpoint/2010/main" val="2965493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Miten vastaat lakitiedon tehtävään?</a:t>
            </a:r>
            <a:endParaRPr lang="fi-FI" dirty="0"/>
          </a:p>
        </p:txBody>
      </p:sp>
      <p:sp>
        <p:nvSpPr>
          <p:cNvPr id="3" name="Sisällön paikkamerkki 2"/>
          <p:cNvSpPr>
            <a:spLocks noGrp="1"/>
          </p:cNvSpPr>
          <p:nvPr>
            <p:ph idx="1"/>
          </p:nvPr>
        </p:nvSpPr>
        <p:spPr/>
        <p:txBody>
          <a:bodyPr/>
          <a:lstStyle/>
          <a:p>
            <a:r>
              <a:rPr lang="fi-FI" dirty="0" smtClean="0"/>
              <a:t>Lue tehtävä aluksi huolellisesti ja luo siitä itsellesi kokonaiskuva.</a:t>
            </a:r>
          </a:p>
          <a:p>
            <a:r>
              <a:rPr lang="fi-FI" dirty="0" smtClean="0"/>
              <a:t>Kirjoita alustava jäsentely tai laadi käsitekartaksi tehtävään liittyvät oikeudelliset ongelmat.</a:t>
            </a:r>
          </a:p>
          <a:p>
            <a:r>
              <a:rPr lang="fi-FI" dirty="0" smtClean="0"/>
              <a:t>Pohdi seuraavaksi ongelmiin sovellettavia oikeudellisia ratkaisuja.</a:t>
            </a:r>
          </a:p>
          <a:p>
            <a:r>
              <a:rPr lang="fi-FI" dirty="0" smtClean="0"/>
              <a:t>Määrittele vastauksen avainkäsitteet. Käytä vastauksessa mahdollisimman täsmällistä kieltä ja tarvittavia oikeudellisia käsitteitä. Varsinkin kiitettävässä vastauksessa käsitteet tulee hallita.</a:t>
            </a:r>
          </a:p>
          <a:p>
            <a:r>
              <a:rPr lang="fi-FI" dirty="0" smtClean="0"/>
              <a:t>Huomaa, että ratkaiset tehtävää nimenomaan oikeudellisesta näkökulmasta, </a:t>
            </a:r>
            <a:r>
              <a:rPr lang="fi-FI" dirty="0" err="1" smtClean="0"/>
              <a:t>etä</a:t>
            </a:r>
            <a:r>
              <a:rPr lang="fi-FI" dirty="0" smtClean="0"/>
              <a:t> arkiajattelun, mielipiteiden tai tunteiden pohjalta.</a:t>
            </a:r>
          </a:p>
          <a:p>
            <a:r>
              <a:rPr lang="fi-FI" dirty="0" smtClean="0"/>
              <a:t>Vastausta kirjoittaessasi perustele ratkaisusi sekä järkevästi että oikeudellisesti.</a:t>
            </a:r>
          </a:p>
          <a:p>
            <a:r>
              <a:rPr lang="fi-FI" dirty="0" smtClean="0"/>
              <a:t>Muista keskittyä pelkästään olennaisiin tietoihin, koska täten osoitat hallitsevasi asian.</a:t>
            </a:r>
          </a:p>
        </p:txBody>
      </p:sp>
    </p:spTree>
    <p:extLst>
      <p:ext uri="{BB962C8B-B14F-4D97-AF65-F5344CB8AC3E}">
        <p14:creationId xmlns:p14="http://schemas.microsoft.com/office/powerpoint/2010/main" val="3438332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Miten vastaat jatkuu…</a:t>
            </a:r>
            <a:endParaRPr lang="fi-FI" dirty="0"/>
          </a:p>
        </p:txBody>
      </p:sp>
      <p:sp>
        <p:nvSpPr>
          <p:cNvPr id="3" name="Sisällön paikkamerkki 2"/>
          <p:cNvSpPr>
            <a:spLocks noGrp="1"/>
          </p:cNvSpPr>
          <p:nvPr>
            <p:ph idx="1"/>
          </p:nvPr>
        </p:nvSpPr>
        <p:spPr/>
        <p:txBody>
          <a:bodyPr/>
          <a:lstStyle/>
          <a:p>
            <a:r>
              <a:rPr lang="fi-FI" dirty="0" smtClean="0"/>
              <a:t>Selvennä asiaa tarvittaessa havainnollisin esimerkein.</a:t>
            </a:r>
          </a:p>
          <a:p>
            <a:r>
              <a:rPr lang="fi-FI" dirty="0" smtClean="0"/>
              <a:t>Huomaa, että sinulta edellytetään erilaista vastaustapaa erilaisissa tehtävissä.</a:t>
            </a:r>
          </a:p>
          <a:p>
            <a:r>
              <a:rPr lang="fi-FI" dirty="0" smtClean="0"/>
              <a:t>Käsitteiden määrittely on tehtävä lyhyesti ja tiiviisti sekä esimerkein havainnollistamalla.</a:t>
            </a:r>
          </a:p>
          <a:p>
            <a:r>
              <a:rPr lang="fi-FI" dirty="0" smtClean="0"/>
              <a:t>Asioiden vertailemisen on oltava nimenomaan vertailemista sekä erojen ja yhtäläisyyksien osoittamista eikä pelkkää asioiden yksittäistä kuvaamista.</a:t>
            </a:r>
          </a:p>
          <a:p>
            <a:r>
              <a:rPr lang="fi-FI" dirty="0" smtClean="0"/>
              <a:t>Jos kysymyksessä pyydetään perusteluja, on tärkeää tarkastella asiaa monelta kannalta.</a:t>
            </a:r>
          </a:p>
          <a:p>
            <a:r>
              <a:rPr lang="fi-FI" dirty="0" smtClean="0"/>
              <a:t>Asian arvioiminen edellyttää myös oman kannan perustelua oikeudellisin käsittein.</a:t>
            </a:r>
          </a:p>
          <a:p>
            <a:r>
              <a:rPr lang="fi-FI" dirty="0" smtClean="0"/>
              <a:t>Muista myös, että kiitettävässä vastauksessa ratkaisua on käsiteltävä monipuolisesti ja tapauksesta riippuen eri näkökulmista arvioiden, vertaillen tai pohdiskellen. </a:t>
            </a:r>
            <a:endParaRPr lang="fi-FI" dirty="0"/>
          </a:p>
        </p:txBody>
      </p:sp>
    </p:spTree>
    <p:extLst>
      <p:ext uri="{BB962C8B-B14F-4D97-AF65-F5344CB8AC3E}">
        <p14:creationId xmlns:p14="http://schemas.microsoft.com/office/powerpoint/2010/main" val="4114018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Mitkä ovat osakehuoneistokaupan ja kiinteistökaupan erot ja yhtäläisyydet?</a:t>
            </a:r>
            <a:endParaRPr lang="fi-FI" dirty="0"/>
          </a:p>
        </p:txBody>
      </p:sp>
      <p:sp>
        <p:nvSpPr>
          <p:cNvPr id="4" name="Tekstin paikkamerkki 3"/>
          <p:cNvSpPr>
            <a:spLocks noGrp="1"/>
          </p:cNvSpPr>
          <p:nvPr>
            <p:ph type="body" idx="1"/>
          </p:nvPr>
        </p:nvSpPr>
        <p:spPr/>
        <p:txBody>
          <a:bodyPr/>
          <a:lstStyle/>
          <a:p>
            <a:r>
              <a:rPr lang="fi-FI" dirty="0" smtClean="0"/>
              <a:t>Yhtäläisyydet</a:t>
            </a:r>
            <a:endParaRPr lang="fi-FI" dirty="0"/>
          </a:p>
        </p:txBody>
      </p:sp>
      <p:sp>
        <p:nvSpPr>
          <p:cNvPr id="5" name="Sisällön paikkamerkki 4"/>
          <p:cNvSpPr>
            <a:spLocks noGrp="1"/>
          </p:cNvSpPr>
          <p:nvPr>
            <p:ph sz="half" idx="2"/>
          </p:nvPr>
        </p:nvSpPr>
        <p:spPr/>
        <p:txBody>
          <a:bodyPr>
            <a:normAutofit lnSpcReduction="10000"/>
          </a:bodyPr>
          <a:lstStyle/>
          <a:p>
            <a:r>
              <a:rPr lang="fi-FI" sz="2000" dirty="0" smtClean="0"/>
              <a:t>Varainsiirtovero</a:t>
            </a:r>
          </a:p>
          <a:p>
            <a:r>
              <a:rPr lang="fi-FI" sz="2000" dirty="0" smtClean="0"/>
              <a:t>Ennakkotarkastusvelvollisuus</a:t>
            </a:r>
          </a:p>
          <a:p>
            <a:r>
              <a:rPr lang="fi-FI" sz="2000" dirty="0" smtClean="0"/>
              <a:t>Myyjällä tiedonantovelvollisuus</a:t>
            </a:r>
          </a:p>
          <a:p>
            <a:endParaRPr lang="fi-FI" dirty="0"/>
          </a:p>
          <a:p>
            <a:endParaRPr lang="fi-FI" dirty="0" smtClean="0"/>
          </a:p>
          <a:p>
            <a:r>
              <a:rPr lang="fi-FI" b="1" dirty="0" smtClean="0"/>
              <a:t>MUISTA: määrittely. Osakehuoneisto on hallintaan oikeuttava osuus asunto-osakeyhtiön omistamasta kiinteistöstä. Kiinteistö on kiinteistörekisteriin merkitty maa-ala rakennuksineen.</a:t>
            </a:r>
            <a:endParaRPr lang="fi-FI" b="1" dirty="0"/>
          </a:p>
        </p:txBody>
      </p:sp>
      <p:sp>
        <p:nvSpPr>
          <p:cNvPr id="6" name="Tekstin paikkamerkki 5"/>
          <p:cNvSpPr>
            <a:spLocks noGrp="1"/>
          </p:cNvSpPr>
          <p:nvPr>
            <p:ph type="body" sz="quarter" idx="3"/>
          </p:nvPr>
        </p:nvSpPr>
        <p:spPr/>
        <p:txBody>
          <a:bodyPr/>
          <a:lstStyle/>
          <a:p>
            <a:r>
              <a:rPr lang="fi-FI" dirty="0" smtClean="0"/>
              <a:t>Erot</a:t>
            </a:r>
            <a:endParaRPr lang="fi-FI" dirty="0"/>
          </a:p>
        </p:txBody>
      </p:sp>
      <p:sp>
        <p:nvSpPr>
          <p:cNvPr id="7" name="Sisällön paikkamerkki 6"/>
          <p:cNvSpPr>
            <a:spLocks noGrp="1"/>
          </p:cNvSpPr>
          <p:nvPr>
            <p:ph sz="quarter" idx="4"/>
          </p:nvPr>
        </p:nvSpPr>
        <p:spPr/>
        <p:txBody>
          <a:bodyPr/>
          <a:lstStyle/>
          <a:p>
            <a:r>
              <a:rPr lang="fi-FI" dirty="0" smtClean="0"/>
              <a:t>Kiinteistökauppa määrämuotoinen oikeustoimi (kirjallisesti), osakekaupassa suositeltavaa</a:t>
            </a:r>
          </a:p>
          <a:p>
            <a:r>
              <a:rPr lang="fi-FI" dirty="0" smtClean="0"/>
              <a:t>Kiinteistö: lainhuuto ja rasitustodistus</a:t>
            </a:r>
          </a:p>
          <a:p>
            <a:r>
              <a:rPr lang="fi-FI" dirty="0" smtClean="0"/>
              <a:t>Osake: isännöitsijätodistus, kiinteistöstä tiedot kiinteistörekisteristä</a:t>
            </a:r>
          </a:p>
          <a:p>
            <a:r>
              <a:rPr lang="fi-FI" dirty="0" smtClean="0"/>
              <a:t>Kiinteistörekisteri/osakasrekisteri</a:t>
            </a:r>
          </a:p>
          <a:p>
            <a:r>
              <a:rPr lang="fi-FI" dirty="0" smtClean="0"/>
              <a:t>Kiinteistökaupassa kaupanvahvistaja</a:t>
            </a:r>
            <a:endParaRPr lang="fi-FI" dirty="0"/>
          </a:p>
        </p:txBody>
      </p:sp>
    </p:spTree>
    <p:extLst>
      <p:ext uri="{BB962C8B-B14F-4D97-AF65-F5344CB8AC3E}">
        <p14:creationId xmlns:p14="http://schemas.microsoft.com/office/powerpoint/2010/main" val="991578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p:cNvSpPr>
            <a:spLocks noGrp="1"/>
          </p:cNvSpPr>
          <p:nvPr>
            <p:ph type="title"/>
          </p:nvPr>
        </p:nvSpPr>
        <p:spPr/>
        <p:txBody>
          <a:bodyPr>
            <a:normAutofit fontScale="90000"/>
          </a:bodyPr>
          <a:lstStyle/>
          <a:p>
            <a:r>
              <a:rPr lang="fi-FI" dirty="0" smtClean="0"/>
              <a:t>Millaisista oikeusnormeista Suomen oikeusjärjestys muodostuu?</a:t>
            </a:r>
            <a:endParaRPr lang="fi-FI" dirty="0"/>
          </a:p>
        </p:txBody>
      </p:sp>
      <p:sp>
        <p:nvSpPr>
          <p:cNvPr id="8" name="Sisällön paikkamerkki 7"/>
          <p:cNvSpPr>
            <a:spLocks noGrp="1"/>
          </p:cNvSpPr>
          <p:nvPr>
            <p:ph idx="1"/>
          </p:nvPr>
        </p:nvSpPr>
        <p:spPr/>
        <p:txBody>
          <a:bodyPr/>
          <a:lstStyle/>
          <a:p>
            <a:r>
              <a:rPr lang="fi-FI" sz="2400" dirty="0" smtClean="0"/>
              <a:t>Perustuslaki, tavalliset lait, asetukset – niiden välinen järjestys</a:t>
            </a:r>
          </a:p>
          <a:p>
            <a:r>
              <a:rPr lang="fi-FI" sz="2400" dirty="0" smtClean="0"/>
              <a:t>EU: asetukset</a:t>
            </a:r>
            <a:r>
              <a:rPr lang="fi-FI" sz="2400" dirty="0"/>
              <a:t>,</a:t>
            </a:r>
            <a:r>
              <a:rPr lang="fi-FI" sz="2400" dirty="0" smtClean="0"/>
              <a:t> direktiivit ja päätökset – niiden merkitys</a:t>
            </a:r>
          </a:p>
          <a:p>
            <a:r>
              <a:rPr lang="fi-FI" sz="2400" dirty="0" err="1" smtClean="0"/>
              <a:t>Eu</a:t>
            </a:r>
            <a:r>
              <a:rPr lang="fi-FI" sz="2400" dirty="0" smtClean="0"/>
              <a:t>-lait Suomen lakien yläpuolella</a:t>
            </a:r>
          </a:p>
          <a:p>
            <a:r>
              <a:rPr lang="fi-FI" sz="2400" dirty="0" smtClean="0"/>
              <a:t>Kansainväliset sopimukset (ihmisoikeussopimus esim.) Suomi sitoutunut</a:t>
            </a:r>
          </a:p>
          <a:p>
            <a:r>
              <a:rPr lang="fi-FI" sz="2400" dirty="0" smtClean="0"/>
              <a:t>Oikeuskäytäntö perustuu aiempiin päätöksiin, korkein oikeus, KHO tai EU-tuomioistuin</a:t>
            </a:r>
          </a:p>
          <a:p>
            <a:endParaRPr lang="fi-FI" dirty="0" smtClean="0"/>
          </a:p>
        </p:txBody>
      </p:sp>
    </p:spTree>
    <p:extLst>
      <p:ext uri="{BB962C8B-B14F-4D97-AF65-F5344CB8AC3E}">
        <p14:creationId xmlns:p14="http://schemas.microsoft.com/office/powerpoint/2010/main" val="1917923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Kuluttajansuoja</a:t>
            </a:r>
            <a:endParaRPr lang="fi-FI" dirty="0"/>
          </a:p>
        </p:txBody>
      </p:sp>
      <p:sp>
        <p:nvSpPr>
          <p:cNvPr id="3" name="Sisällön paikkamerkki 2"/>
          <p:cNvSpPr>
            <a:spLocks noGrp="1"/>
          </p:cNvSpPr>
          <p:nvPr>
            <p:ph idx="1"/>
          </p:nvPr>
        </p:nvSpPr>
        <p:spPr/>
        <p:txBody>
          <a:bodyPr>
            <a:noAutofit/>
          </a:bodyPr>
          <a:lstStyle/>
          <a:p>
            <a:r>
              <a:rPr lang="fi-FI" sz="2400" dirty="0" smtClean="0"/>
              <a:t>Janne ja Nina ovat hiljan teettäneet keittiöremontin. Uuden keittiön kalusteiden ja asennustöiden kokonaishinnaksi sovittiin keittiöfirman kanssa kirjallisesti 15 000 euroa. Lisäksi keittiöstä purettiin väliseinä, mikä aiheutti ylimääräisiä kustannuksia. Näistä kustannuksista ei sovittu mitään, vaan keittiöfirma lupasi palata asiaan urakan loputtua. Keittiö valmistui kuukauden myöhässä sovitusta aikataulusta. Janne ja Nina saivat sovitun summan lisäksi 6 000 euron laskun keittiöfirman alihankkijalta ylimääräisistä purku- ja muutostöistä.</a:t>
            </a:r>
          </a:p>
          <a:p>
            <a:pPr marL="36900" indent="0">
              <a:buNone/>
            </a:pPr>
            <a:endParaRPr lang="fi-FI" sz="2400" dirty="0"/>
          </a:p>
          <a:p>
            <a:pPr marL="36900" indent="0">
              <a:buNone/>
            </a:pPr>
            <a:r>
              <a:rPr lang="fi-FI" sz="2400" dirty="0" smtClean="0"/>
              <a:t>Miten Jannen ja Ninan tulisi toimia, jos he katsovat tulleensa petetyksi asiassa? Mitä keinoja kuluttajalla on omien oikeuksiensa turvaamiseksi?</a:t>
            </a:r>
            <a:endParaRPr lang="fi-FI" sz="2400" dirty="0"/>
          </a:p>
        </p:txBody>
      </p:sp>
    </p:spTree>
    <p:extLst>
      <p:ext uri="{BB962C8B-B14F-4D97-AF65-F5344CB8AC3E}">
        <p14:creationId xmlns:p14="http://schemas.microsoft.com/office/powerpoint/2010/main" val="22442706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dirty="0" smtClean="0"/>
              <a:t>Vastaukseen</a:t>
            </a:r>
            <a:endParaRPr lang="fi-FI" dirty="0"/>
          </a:p>
        </p:txBody>
      </p:sp>
      <p:sp>
        <p:nvSpPr>
          <p:cNvPr id="5" name="Sisällön paikkamerkki 4"/>
          <p:cNvSpPr>
            <a:spLocks noGrp="1"/>
          </p:cNvSpPr>
          <p:nvPr>
            <p:ph idx="1"/>
          </p:nvPr>
        </p:nvSpPr>
        <p:spPr/>
        <p:txBody>
          <a:bodyPr>
            <a:normAutofit/>
          </a:bodyPr>
          <a:lstStyle/>
          <a:p>
            <a:r>
              <a:rPr lang="fi-FI" sz="2400" dirty="0" smtClean="0"/>
              <a:t>Kuluttajansuojalaki turvaa heikompaa</a:t>
            </a:r>
          </a:p>
          <a:p>
            <a:r>
              <a:rPr lang="fi-FI" sz="2400" dirty="0" smtClean="0"/>
              <a:t>Ensin yhteys palvelun tarjoajaan, sopia esim. hinnanalennuksesta. Perusteita: viivästys, kohtuuton hinnannousu</a:t>
            </a:r>
          </a:p>
          <a:p>
            <a:r>
              <a:rPr lang="fi-FI" sz="2400" dirty="0" smtClean="0"/>
              <a:t>Kuluttajaneuvoja, sitten valitus kuluttajariitalautakuntaan – ilmaisia</a:t>
            </a:r>
          </a:p>
          <a:p>
            <a:r>
              <a:rPr lang="fi-FI" sz="2400" dirty="0" smtClean="0"/>
              <a:t>Käräjäoikeus ja mahdolliset ylemmät asteet</a:t>
            </a:r>
          </a:p>
          <a:p>
            <a:r>
              <a:rPr lang="fi-FI" sz="2400" dirty="0" smtClean="0"/>
              <a:t>HUOM: Sovi asioista selkeästi kirjallisesti!</a:t>
            </a:r>
            <a:endParaRPr lang="fi-FI" sz="2400" dirty="0"/>
          </a:p>
        </p:txBody>
      </p:sp>
    </p:spTree>
    <p:extLst>
      <p:ext uri="{BB962C8B-B14F-4D97-AF65-F5344CB8AC3E}">
        <p14:creationId xmlns:p14="http://schemas.microsoft.com/office/powerpoint/2010/main" val="2815188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Miten rikos- ja riita-asian oikeuskäsittely eroavat toisistaan?</a:t>
            </a:r>
            <a:endParaRPr lang="fi-FI" dirty="0"/>
          </a:p>
        </p:txBody>
      </p:sp>
      <p:sp>
        <p:nvSpPr>
          <p:cNvPr id="3" name="Sisällön paikkamerkki 2"/>
          <p:cNvSpPr>
            <a:spLocks noGrp="1"/>
          </p:cNvSpPr>
          <p:nvPr>
            <p:ph idx="1"/>
          </p:nvPr>
        </p:nvSpPr>
        <p:spPr/>
        <p:txBody>
          <a:bodyPr>
            <a:normAutofit/>
          </a:bodyPr>
          <a:lstStyle/>
          <a:p>
            <a:r>
              <a:rPr lang="fi-FI" sz="2400" dirty="0" smtClean="0"/>
              <a:t>Riita-asia kanteen pohjalta, rikosasia syytteestä</a:t>
            </a:r>
          </a:p>
          <a:p>
            <a:r>
              <a:rPr lang="fi-FI" sz="2400" dirty="0" smtClean="0"/>
              <a:t>Riita-asioissa sovittelu aina mahdollista, samoin lievissä rikoksissa</a:t>
            </a:r>
          </a:p>
          <a:p>
            <a:r>
              <a:rPr lang="fi-FI" sz="2400" dirty="0" smtClean="0"/>
              <a:t>Riita-asiassa sovittelu mahdollista kaikissa vaiheissa</a:t>
            </a:r>
          </a:p>
          <a:p>
            <a:r>
              <a:rPr lang="fi-FI" sz="2400" dirty="0" smtClean="0"/>
              <a:t>Rikosasiassa kantajana yleinen syyttäjä</a:t>
            </a:r>
          </a:p>
          <a:p>
            <a:r>
              <a:rPr lang="fi-FI" sz="2400" dirty="0" smtClean="0"/>
              <a:t>Rikosasian pohjana on poliisin esitutkinta ja syyttäjän syyteharkinta</a:t>
            </a:r>
          </a:p>
          <a:p>
            <a:r>
              <a:rPr lang="fi-FI" sz="2400" dirty="0" smtClean="0"/>
              <a:t>Oikeudenkäynnissä ei suurta eroa</a:t>
            </a:r>
            <a:endParaRPr lang="fi-FI" sz="2400" dirty="0"/>
          </a:p>
        </p:txBody>
      </p:sp>
    </p:spTree>
    <p:extLst>
      <p:ext uri="{BB962C8B-B14F-4D97-AF65-F5344CB8AC3E}">
        <p14:creationId xmlns:p14="http://schemas.microsoft.com/office/powerpoint/2010/main" val="3597913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iuskekivi">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TM04033929[[fn=Liuskekivi]]</Template>
  <TotalTime>302</TotalTime>
  <Words>1647</Words>
  <Application>Microsoft Office PowerPoint</Application>
  <PresentationFormat>Laajakuva</PresentationFormat>
  <Paragraphs>120</Paragraphs>
  <Slides>21</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21</vt:i4>
      </vt:variant>
    </vt:vector>
  </HeadingPairs>
  <TitlesOfParts>
    <vt:vector size="26" baseType="lpstr">
      <vt:lpstr>Calisto MT</vt:lpstr>
      <vt:lpstr>Trebuchet MS</vt:lpstr>
      <vt:lpstr>Wingdings</vt:lpstr>
      <vt:lpstr>Wingdings 2</vt:lpstr>
      <vt:lpstr>Liuskekivi</vt:lpstr>
      <vt:lpstr>Lakitieto</vt:lpstr>
      <vt:lpstr>Opetussuunnitelmasta</vt:lpstr>
      <vt:lpstr>Miten vastaat lakitiedon tehtävään?</vt:lpstr>
      <vt:lpstr>Miten vastaat jatkuu…</vt:lpstr>
      <vt:lpstr>Mitkä ovat osakehuoneistokaupan ja kiinteistökaupan erot ja yhtäläisyydet?</vt:lpstr>
      <vt:lpstr>Millaisista oikeusnormeista Suomen oikeusjärjestys muodostuu?</vt:lpstr>
      <vt:lpstr>Kuluttajansuoja</vt:lpstr>
      <vt:lpstr>Vastaukseen</vt:lpstr>
      <vt:lpstr>Miten rikos- ja riita-asian oikeuskäsittely eroavat toisistaan?</vt:lpstr>
      <vt:lpstr>Mitä oikeusturvakeinoja kansalaisella on, kun hän katsoo viranomaisen toimineen väärin tai vastoin hänen oikeuksiaan?</vt:lpstr>
      <vt:lpstr>YO 2017 syksy</vt:lpstr>
      <vt:lpstr>Avio-oikeus</vt:lpstr>
      <vt:lpstr>Kuluttajansuoja</vt:lpstr>
      <vt:lpstr>YO s.2018</vt:lpstr>
      <vt:lpstr>Vastaus 5.</vt:lpstr>
      <vt:lpstr>Vastaus 6</vt:lpstr>
      <vt:lpstr>Kevät 2018 omaisuuden jako</vt:lpstr>
      <vt:lpstr>Omaisuuden jako</vt:lpstr>
      <vt:lpstr>Vastaukseen</vt:lpstr>
      <vt:lpstr>Perinnönjako</vt:lpstr>
      <vt:lpstr>Kaarlo ja Kerttu</vt:lpstr>
    </vt:vector>
  </TitlesOfParts>
  <Company>Kouvola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Lakitieto</dc:title>
  <dc:creator>Helenius Niki</dc:creator>
  <cp:lastModifiedBy>Helenius Niki</cp:lastModifiedBy>
  <cp:revision>19</cp:revision>
  <dcterms:created xsi:type="dcterms:W3CDTF">2016-02-04T12:26:53Z</dcterms:created>
  <dcterms:modified xsi:type="dcterms:W3CDTF">2021-01-28T21:29:35Z</dcterms:modified>
</cp:coreProperties>
</file>