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8/28/2024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8/28/2024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8/28/2024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8/28/2024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8/28/2024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8/28/2024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8/28/2024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uropa.eu/european-union/law/treaties_f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yle.fi/plus/abitreenit/2019/syksy/YH-fi/index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yle.fi/plus/abitreenit/2019/syksy/YH-fi/attachments/index.html#9.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YH3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Suomi, Eurooppa ja muuttuva maailma</a:t>
            </a:r>
          </a:p>
        </p:txBody>
      </p:sp>
    </p:spTree>
    <p:extLst>
      <p:ext uri="{BB962C8B-B14F-4D97-AF65-F5344CB8AC3E}">
        <p14:creationId xmlns:p14="http://schemas.microsoft.com/office/powerpoint/2010/main" val="3864529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Eu</a:t>
            </a:r>
            <a:r>
              <a:rPr lang="fi-FI" dirty="0"/>
              <a:t>-kansalaisuus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Suhteellisen usein kysyttyä:</a:t>
            </a:r>
          </a:p>
          <a:p>
            <a:r>
              <a:rPr lang="fi-FI" dirty="0"/>
              <a:t>Euroopan unionin kansalaisuus perustettiin Maastrichtin sopimuksessa 1992. Vuosi 2013 oli Euroopan kansalaisuuden teemavuosi. Minkälaisia vaikutusmahdollisuuksia unionin kansalaisilla on sen päätöksenteossa?</a:t>
            </a:r>
          </a:p>
          <a:p>
            <a:endParaRPr lang="fi-FI" dirty="0"/>
          </a:p>
          <a:p>
            <a:r>
              <a:rPr lang="fi-FI" dirty="0"/>
              <a:t>Mitä Euroopan unionin kansalaisuus tarkoittaa, ja mitä oikeuksia se tuo kansalaiselle?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886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Opetussuunnitelmasta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Mikä on Euroopan unionin rakenne ja miten se toimii?</a:t>
            </a:r>
          </a:p>
          <a:p>
            <a:r>
              <a:rPr lang="fi-FI" dirty="0"/>
              <a:t>Millä tavalla oppii toimimaan ja vaikuttamaan Euroopan unionin kansalaisena ja globaalikansalaisena?</a:t>
            </a:r>
          </a:p>
          <a:p>
            <a:r>
              <a:rPr lang="fi-FI" dirty="0"/>
              <a:t>Miten voi hankkia Euroopan unionia ja sen kansalaisia koskevaa vertailevaa tietoa?</a:t>
            </a:r>
          </a:p>
          <a:p>
            <a:r>
              <a:rPr lang="fi-FI" dirty="0"/>
              <a:t>Mitkä ovat Euroopan yhdentymisen edut ja haitat sekä mahdollisuudet ja haasteet?</a:t>
            </a:r>
          </a:p>
          <a:p>
            <a:r>
              <a:rPr lang="fi-FI" dirty="0"/>
              <a:t>Miten Euroopan yhdentyminen ja maailman globalisoituminen vaikuttavat jokaisen kansalaisen elämään ja Suomen poliittiseen järjestelmään?</a:t>
            </a:r>
          </a:p>
          <a:p>
            <a:r>
              <a:rPr lang="fi-FI" dirty="0"/>
              <a:t>Mitkä ovat Suomen ja sen kansalaisten turvallisuuteen liittyvät uhat ja miten niitä voisi ratkaista?</a:t>
            </a:r>
          </a:p>
        </p:txBody>
      </p:sp>
    </p:spTree>
    <p:extLst>
      <p:ext uri="{BB962C8B-B14F-4D97-AF65-F5344CB8AC3E}">
        <p14:creationId xmlns:p14="http://schemas.microsoft.com/office/powerpoint/2010/main" val="1364412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Identiteetti ja arvopohja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latin typeface="Arial Black" panose="020B0A04020102020204" pitchFamily="34" charset="0"/>
              </a:rPr>
              <a:t>Eurooppalainen identiteetti – mitä se on ja miten se on syntynyt?</a:t>
            </a:r>
          </a:p>
          <a:p>
            <a:r>
              <a:rPr lang="fi-FI" dirty="0">
                <a:latin typeface="Arial Black" panose="020B0A04020102020204" pitchFamily="34" charset="0"/>
              </a:rPr>
              <a:t>Antiikin demokratia, roomalaiset lait ja kristinusko</a:t>
            </a:r>
          </a:p>
          <a:p>
            <a:r>
              <a:rPr lang="fi-FI" dirty="0">
                <a:latin typeface="Arial Black" panose="020B0A04020102020204" pitchFamily="34" charset="0"/>
              </a:rPr>
              <a:t>Tiede, tekniikka ja valistus</a:t>
            </a:r>
          </a:p>
          <a:p>
            <a:pPr marL="0" indent="0">
              <a:buNone/>
            </a:pPr>
            <a:endParaRPr lang="fi-FI" dirty="0">
              <a:latin typeface="Arial Black" panose="020B0A04020102020204" pitchFamily="34" charset="0"/>
            </a:endParaRPr>
          </a:p>
          <a:p>
            <a:r>
              <a:rPr lang="fi-FI" dirty="0">
                <a:latin typeface="Arial Rounded MT Bold" panose="020F0704030504030204" pitchFamily="34" charset="0"/>
              </a:rPr>
              <a:t>Ihmisoikeudet, demokratia ja tasa-arvo</a:t>
            </a:r>
          </a:p>
          <a:p>
            <a:r>
              <a:rPr lang="fi-FI" dirty="0">
                <a:latin typeface="Arial Rounded MT Bold" panose="020F0704030504030204" pitchFamily="34" charset="0"/>
              </a:rPr>
              <a:t>Oikeusvaltioperiaate</a:t>
            </a:r>
          </a:p>
          <a:p>
            <a:r>
              <a:rPr lang="fi-FI" dirty="0">
                <a:latin typeface="Arial Rounded MT Bold" panose="020F0704030504030204" pitchFamily="34" charset="0"/>
              </a:rPr>
              <a:t>Sosiaalinen oikeudenmukaisuus ja -vastuu</a:t>
            </a:r>
          </a:p>
        </p:txBody>
      </p:sp>
    </p:spTree>
    <p:extLst>
      <p:ext uri="{BB962C8B-B14F-4D97-AF65-F5344CB8AC3E}">
        <p14:creationId xmlns:p14="http://schemas.microsoft.com/office/powerpoint/2010/main" val="67861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Eurooppalaisuuden symbolit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Lippu, raha, Eurooppa-päivä (9.5.)</a:t>
            </a:r>
          </a:p>
          <a:p>
            <a:r>
              <a:rPr lang="fi-FI" dirty="0"/>
              <a:t>Hymni (Oodi ilolle)</a:t>
            </a:r>
          </a:p>
          <a:p>
            <a:r>
              <a:rPr lang="fi-FI" dirty="0"/>
              <a:t>Passi, autojen rekisteriotteet</a:t>
            </a:r>
          </a:p>
          <a:p>
            <a:r>
              <a:rPr lang="fi-FI" dirty="0"/>
              <a:t>Tunnuslause: ”Moninaisuudessaan yhtenäinen”   -&gt; valtavia eroja maiden välillä: kulttuurit, uskonnot, poliittiset järjestelmät, taloushallinta ym.</a:t>
            </a:r>
          </a:p>
          <a:p>
            <a:r>
              <a:rPr lang="fi-FI" dirty="0"/>
              <a:t>K2015: Kansallisvaltioilla on omia tunnuksia, kuten lippu ja kansallislaulu. Millä keinoin Euroopan unioni on puolestaan pyrkinyt rakentamaan eurooppalaista identiteettiä?</a:t>
            </a:r>
          </a:p>
        </p:txBody>
      </p:sp>
    </p:spTree>
    <p:extLst>
      <p:ext uri="{BB962C8B-B14F-4D97-AF65-F5344CB8AC3E}">
        <p14:creationId xmlns:p14="http://schemas.microsoft.com/office/powerpoint/2010/main" val="11623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Integraatiokehitys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Mitkä seikat johtivat integraatioon ja EU:n syntyyn?</a:t>
            </a:r>
          </a:p>
          <a:p>
            <a:r>
              <a:rPr lang="fi-FI" dirty="0"/>
              <a:t>Sopimusten viidakko: </a:t>
            </a:r>
          </a:p>
          <a:p>
            <a:pPr marL="0" indent="0">
              <a:buNone/>
            </a:pPr>
            <a:r>
              <a:rPr lang="fi-FI" dirty="0">
                <a:hlinkClick r:id="rId2"/>
              </a:rPr>
              <a:t>https://europa.eu/european-union/law/treaties_fi</a:t>
            </a:r>
            <a:r>
              <a:rPr lang="fi-FI" dirty="0"/>
              <a:t> </a:t>
            </a:r>
          </a:p>
          <a:p>
            <a:r>
              <a:rPr lang="fi-FI" dirty="0"/>
              <a:t>Suomen tie Eurooppaan (1995 unioniin)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035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http://yle.fi/plus/abitreenit/2019/syksy/YH-fi/index.html</a:t>
            </a:r>
            <a:r>
              <a:rPr lang="fi-FI" dirty="0"/>
              <a:t> 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7549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31136" y="91440"/>
            <a:ext cx="7729728" cy="1892105"/>
          </a:xfrm>
        </p:spPr>
        <p:txBody>
          <a:bodyPr>
            <a:normAutofit fontScale="90000"/>
          </a:bodyPr>
          <a:lstStyle/>
          <a:p>
            <a:r>
              <a:rPr lang="fi-FI" sz="2700" dirty="0"/>
              <a:t>Alla on hollantilaisen VAN </a:t>
            </a:r>
            <a:r>
              <a:rPr lang="fi-FI" sz="2700" dirty="0" err="1"/>
              <a:t>DAMin</a:t>
            </a:r>
            <a:r>
              <a:rPr lang="fi-FI" sz="2700" dirty="0"/>
              <a:t> pilakuva Euroopan unionista kesältä 2016. </a:t>
            </a:r>
            <a:br>
              <a:rPr lang="fi-FI" sz="2700" dirty="0"/>
            </a:br>
            <a:r>
              <a:rPr lang="fi-FI" sz="2700" dirty="0"/>
              <a:t>1) Mikä on pilakuvan sanoma?</a:t>
            </a:r>
            <a:br>
              <a:rPr lang="fi-FI" sz="2700" dirty="0"/>
            </a:br>
            <a:r>
              <a:rPr lang="fi-FI" sz="2700" dirty="0"/>
              <a:t>2) Onko unionissa demokratiavaje?</a:t>
            </a:r>
            <a:br>
              <a:rPr lang="fi-FI" dirty="0"/>
            </a:b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0133" y="2142000"/>
            <a:ext cx="6155267" cy="4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53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615914"/>
          </a:xfrm>
        </p:spPr>
        <p:txBody>
          <a:bodyPr>
            <a:normAutofit fontScale="90000"/>
          </a:bodyPr>
          <a:lstStyle/>
          <a:p>
            <a:r>
              <a:rPr lang="fi-FI" dirty="0"/>
              <a:t>Mikä on pilakuvan sanoma?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7538" y="1580606"/>
            <a:ext cx="7103439" cy="50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58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31136" y="225083"/>
            <a:ext cx="7729728" cy="1772529"/>
          </a:xfrm>
        </p:spPr>
        <p:txBody>
          <a:bodyPr>
            <a:noAutofit/>
          </a:bodyPr>
          <a:lstStyle/>
          <a:p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Kyllä, herra ministeri (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Minister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) on brittiläinen 1980-luvun alun komediasarja. Videokatkelmassa (aineisto 9.A) kansliapäällikkö Humphrey 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Appleby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 selittää ministeri James 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Hackerille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, miksi Iso-Britannia liittyi Euroopan unionin edeltäjän Euroopan talousyhteisön (EEC) jäseneksi vuonna 1973.</a:t>
            </a:r>
            <a:b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Erittele videokatkelman (aineisto 9.A) antamaa kuvaa Isosta-Britanniasta integroituneen Euroopan jäsenenä ja arvioi, miten osuva se on historiallisesti. (16 p.)</a:t>
            </a:r>
          </a:p>
          <a:p>
            <a:r>
              <a:rPr lang="fi-FI" dirty="0"/>
              <a:t>Pohdi Ison-Britannian EU-eron mahdollisia vaikutuksia EU:lle. (14 p.)</a:t>
            </a:r>
          </a:p>
          <a:p>
            <a:r>
              <a:rPr lang="fi-FI" dirty="0">
                <a:hlinkClick r:id="rId2"/>
              </a:rPr>
              <a:t>http://yle.fi/plus/abitreenit/2019/syksy/YH-fi/attachments/index.html#9.A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765779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TM10001115[[fn=Pakkaus]]</Template>
  <TotalTime>287</TotalTime>
  <Words>422</Words>
  <Application>Microsoft Office PowerPoint</Application>
  <PresentationFormat>Laajakuva</PresentationFormat>
  <Paragraphs>41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Arial Rounded MT Bold</vt:lpstr>
      <vt:lpstr>Gill Sans MT</vt:lpstr>
      <vt:lpstr>Parcel</vt:lpstr>
      <vt:lpstr>YH3</vt:lpstr>
      <vt:lpstr>Opetussuunnitelmasta</vt:lpstr>
      <vt:lpstr>Identiteetti ja arvopohja</vt:lpstr>
      <vt:lpstr>Eurooppalaisuuden symbolit</vt:lpstr>
      <vt:lpstr>Integraatiokehitys</vt:lpstr>
      <vt:lpstr>http://yle.fi/plus/abitreenit/2019/syksy/YH-fi/index.html </vt:lpstr>
      <vt:lpstr>Alla on hollantilaisen VAN DAMin pilakuva Euroopan unionista kesältä 2016.  1) Mikä on pilakuvan sanoma? 2) Onko unionissa demokratiavaje? </vt:lpstr>
      <vt:lpstr>Mikä on pilakuvan sanoma?</vt:lpstr>
      <vt:lpstr>Kyllä, herra ministeri (Yes Minister) on brittiläinen 1980-luvun alun komediasarja. Videokatkelmassa (aineisto 9.A) kansliapäällikkö Humphrey Appleby selittää ministeri James Hackerille, miksi Iso-Britannia liittyi Euroopan unionin edeltäjän Euroopan talousyhteisön (EEC) jäseneksi vuonna 1973. </vt:lpstr>
      <vt:lpstr>Eu-kansalaisuus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YH3</dc:title>
  <dc:creator>Helenius Niki</dc:creator>
  <cp:lastModifiedBy>Helenius Niki</cp:lastModifiedBy>
  <cp:revision>14</cp:revision>
  <dcterms:created xsi:type="dcterms:W3CDTF">2021-01-14T20:52:00Z</dcterms:created>
  <dcterms:modified xsi:type="dcterms:W3CDTF">2024-08-28T14:26:57Z</dcterms:modified>
</cp:coreProperties>
</file>