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5" d="100"/>
          <a:sy n="75" d="100"/>
        </p:scale>
        <p:origin x="2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i-FI"/>
              <a:t>Muokkaa ots. perustyyl. napsautt.</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69CE8B6-1444-4736-B333-6F1CB700C1CE}" type="datetimeFigureOut">
              <a:rPr lang="fi-FI" smtClean="0"/>
              <a:t>22.8.2024</a:t>
            </a:fld>
            <a:endParaRPr lang="fi-FI"/>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fi-FI"/>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3BF464E-3E64-4211-B821-5BDB940C7E33}" type="slidenum">
              <a:rPr lang="fi-FI" smtClean="0"/>
              <a:t>‹#›</a:t>
            </a:fld>
            <a:endParaRPr lang="fi-FI"/>
          </a:p>
        </p:txBody>
      </p:sp>
    </p:spTree>
    <p:extLst>
      <p:ext uri="{BB962C8B-B14F-4D97-AF65-F5344CB8AC3E}">
        <p14:creationId xmlns:p14="http://schemas.microsoft.com/office/powerpoint/2010/main" val="35629516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69CE8B6-1444-4736-B333-6F1CB700C1CE}" type="datetimeFigureOut">
              <a:rPr lang="fi-FI" smtClean="0"/>
              <a:t>22.8.2024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3BF464E-3E64-4211-B821-5BDB940C7E33}" type="slidenum">
              <a:rPr lang="fi-FI" smtClean="0"/>
              <a:t>‹#›</a:t>
            </a:fld>
            <a:endParaRPr lang="fi-FI"/>
          </a:p>
        </p:txBody>
      </p:sp>
    </p:spTree>
    <p:extLst>
      <p:ext uri="{BB962C8B-B14F-4D97-AF65-F5344CB8AC3E}">
        <p14:creationId xmlns:p14="http://schemas.microsoft.com/office/powerpoint/2010/main" val="37280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69CE8B6-1444-4736-B333-6F1CB700C1CE}" type="datetimeFigureOut">
              <a:rPr lang="fi-FI" smtClean="0"/>
              <a:t>22.8.2024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3BF464E-3E64-4211-B821-5BDB940C7E33}" type="slidenum">
              <a:rPr lang="fi-FI" smtClean="0"/>
              <a:t>‹#›</a:t>
            </a:fld>
            <a:endParaRPr lang="fi-FI"/>
          </a:p>
        </p:txBody>
      </p:sp>
    </p:spTree>
    <p:extLst>
      <p:ext uri="{BB962C8B-B14F-4D97-AF65-F5344CB8AC3E}">
        <p14:creationId xmlns:p14="http://schemas.microsoft.com/office/powerpoint/2010/main" val="9024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69CE8B6-1444-4736-B333-6F1CB700C1CE}" type="datetimeFigureOut">
              <a:rPr lang="fi-FI" smtClean="0"/>
              <a:t>22.8.2024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33BF464E-3E64-4211-B821-5BDB940C7E33}" type="slidenum">
              <a:rPr lang="fi-FI" smtClean="0"/>
              <a:t>‹#›</a:t>
            </a:fld>
            <a:endParaRPr lang="fi-FI"/>
          </a:p>
        </p:txBody>
      </p:sp>
    </p:spTree>
    <p:extLst>
      <p:ext uri="{BB962C8B-B14F-4D97-AF65-F5344CB8AC3E}">
        <p14:creationId xmlns:p14="http://schemas.microsoft.com/office/powerpoint/2010/main" val="295086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i-FI"/>
              <a:t>Muokkaa ots. perustyyl. napsautt.</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269CE8B6-1444-4736-B333-6F1CB700C1CE}" type="datetimeFigureOut">
              <a:rPr lang="fi-FI" smtClean="0"/>
              <a:t>22.8.2024</a:t>
            </a:fld>
            <a:endParaRPr lang="fi-FI"/>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fi-FI"/>
          </a:p>
        </p:txBody>
      </p:sp>
      <p:sp>
        <p:nvSpPr>
          <p:cNvPr id="6" name="Slide Number Placeholder 5"/>
          <p:cNvSpPr>
            <a:spLocks noGrp="1"/>
          </p:cNvSpPr>
          <p:nvPr>
            <p:ph type="sldNum" sz="quarter" idx="12"/>
          </p:nvPr>
        </p:nvSpPr>
        <p:spPr>
          <a:xfrm>
            <a:off x="8604504" y="5211060"/>
            <a:ext cx="2112264" cy="228600"/>
          </a:xfrm>
        </p:spPr>
        <p:txBody>
          <a:bodyPr/>
          <a:lstStyle/>
          <a:p>
            <a:fld id="{33BF464E-3E64-4211-B821-5BDB940C7E33}" type="slidenum">
              <a:rPr lang="fi-FI" smtClean="0"/>
              <a:t>‹#›</a:t>
            </a:fld>
            <a:endParaRPr lang="fi-FI"/>
          </a:p>
        </p:txBody>
      </p:sp>
    </p:spTree>
    <p:extLst>
      <p:ext uri="{BB962C8B-B14F-4D97-AF65-F5344CB8AC3E}">
        <p14:creationId xmlns:p14="http://schemas.microsoft.com/office/powerpoint/2010/main" val="14098311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69CE8B6-1444-4736-B333-6F1CB700C1CE}" type="datetimeFigureOut">
              <a:rPr lang="fi-FI" smtClean="0"/>
              <a:t>22.8.2024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3BF464E-3E64-4211-B821-5BDB940C7E33}" type="slidenum">
              <a:rPr lang="fi-FI" smtClean="0"/>
              <a:t>‹#›</a:t>
            </a:fld>
            <a:endParaRPr lang="fi-FI"/>
          </a:p>
        </p:txBody>
      </p:sp>
    </p:spTree>
    <p:extLst>
      <p:ext uri="{BB962C8B-B14F-4D97-AF65-F5344CB8AC3E}">
        <p14:creationId xmlns:p14="http://schemas.microsoft.com/office/powerpoint/2010/main" val="402781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69CE8B6-1444-4736-B333-6F1CB700C1CE}" type="datetimeFigureOut">
              <a:rPr lang="fi-FI" smtClean="0"/>
              <a:t>22.8.2024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33BF464E-3E64-4211-B821-5BDB940C7E33}" type="slidenum">
              <a:rPr lang="fi-FI" smtClean="0"/>
              <a:t>‹#›</a:t>
            </a:fld>
            <a:endParaRPr lang="fi-FI"/>
          </a:p>
        </p:txBody>
      </p:sp>
    </p:spTree>
    <p:extLst>
      <p:ext uri="{BB962C8B-B14F-4D97-AF65-F5344CB8AC3E}">
        <p14:creationId xmlns:p14="http://schemas.microsoft.com/office/powerpoint/2010/main" val="208357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269CE8B6-1444-4736-B333-6F1CB700C1CE}" type="datetimeFigureOut">
              <a:rPr lang="fi-FI" smtClean="0"/>
              <a:t>22.8.2024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33BF464E-3E64-4211-B821-5BDB940C7E33}" type="slidenum">
              <a:rPr lang="fi-FI" smtClean="0"/>
              <a:t>‹#›</a:t>
            </a:fld>
            <a:endParaRPr lang="fi-FI"/>
          </a:p>
        </p:txBody>
      </p:sp>
    </p:spTree>
    <p:extLst>
      <p:ext uri="{BB962C8B-B14F-4D97-AF65-F5344CB8AC3E}">
        <p14:creationId xmlns:p14="http://schemas.microsoft.com/office/powerpoint/2010/main" val="306965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CE8B6-1444-4736-B333-6F1CB700C1CE}" type="datetimeFigureOut">
              <a:rPr lang="fi-FI" smtClean="0"/>
              <a:t>22.8.2024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33BF464E-3E64-4211-B821-5BDB940C7E33}" type="slidenum">
              <a:rPr lang="fi-FI" smtClean="0"/>
              <a:t>‹#›</a:t>
            </a:fld>
            <a:endParaRPr lang="fi-FI"/>
          </a:p>
        </p:txBody>
      </p:sp>
    </p:spTree>
    <p:extLst>
      <p:ext uri="{BB962C8B-B14F-4D97-AF65-F5344CB8AC3E}">
        <p14:creationId xmlns:p14="http://schemas.microsoft.com/office/powerpoint/2010/main" val="317242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i-FI"/>
              <a:t>Muokkaa ots. perustyyl. napsautt.</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Date Placeholder 7"/>
          <p:cNvSpPr>
            <a:spLocks noGrp="1"/>
          </p:cNvSpPr>
          <p:nvPr>
            <p:ph type="dt" sz="half" idx="10"/>
          </p:nvPr>
        </p:nvSpPr>
        <p:spPr/>
        <p:txBody>
          <a:bodyPr/>
          <a:lstStyle/>
          <a:p>
            <a:fld id="{269CE8B6-1444-4736-B333-6F1CB700C1CE}" type="datetimeFigureOut">
              <a:rPr lang="fi-FI" smtClean="0"/>
              <a:t>22.8.2024</a:t>
            </a:fld>
            <a:endParaRPr lang="fi-FI"/>
          </a:p>
        </p:txBody>
      </p:sp>
      <p:sp>
        <p:nvSpPr>
          <p:cNvPr id="9" name="Footer Placeholder 8"/>
          <p:cNvSpPr>
            <a:spLocks noGrp="1"/>
          </p:cNvSpPr>
          <p:nvPr>
            <p:ph type="ftr" sz="quarter" idx="11"/>
          </p:nvPr>
        </p:nvSpPr>
        <p:spPr/>
        <p:txBody>
          <a:bodyPr/>
          <a:lstStyle>
            <a:lvl1pPr algn="r">
              <a:defRPr/>
            </a:lvl1pPr>
          </a:lstStyle>
          <a:p>
            <a:endParaRPr lang="fi-FI"/>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3BF464E-3E64-4211-B821-5BDB940C7E33}" type="slidenum">
              <a:rPr lang="fi-FI" smtClean="0"/>
              <a:t>‹#›</a:t>
            </a:fld>
            <a:endParaRPr lang="fi-FI"/>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119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69CE8B6-1444-4736-B333-6F1CB700C1CE}" type="datetimeFigureOut">
              <a:rPr lang="fi-FI" smtClean="0"/>
              <a:t>22.8.2024</a:t>
            </a:fld>
            <a:endParaRPr lang="fi-FI"/>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fi-FI"/>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3BF464E-3E64-4211-B821-5BDB940C7E33}" type="slidenum">
              <a:rPr lang="fi-FI" smtClean="0"/>
              <a:t>‹#›</a:t>
            </a:fld>
            <a:endParaRPr lang="fi-FI"/>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817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69CE8B6-1444-4736-B333-6F1CB700C1CE}" type="datetimeFigureOut">
              <a:rPr lang="fi-FI" smtClean="0"/>
              <a:t>22.8.2024</a:t>
            </a:fld>
            <a:endParaRPr lang="fi-FI"/>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i-FI"/>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3BF464E-3E64-4211-B821-5BDB940C7E33}" type="slidenum">
              <a:rPr lang="fi-FI" smtClean="0"/>
              <a:t>‹#›</a:t>
            </a:fld>
            <a:endParaRPr lang="fi-FI"/>
          </a:p>
        </p:txBody>
      </p:sp>
    </p:spTree>
    <p:extLst>
      <p:ext uri="{BB962C8B-B14F-4D97-AF65-F5344CB8AC3E}">
        <p14:creationId xmlns:p14="http://schemas.microsoft.com/office/powerpoint/2010/main" val="196857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622D13-B63A-719E-3FCA-AC8B5B715C34}"/>
              </a:ext>
            </a:extLst>
          </p:cNvPr>
          <p:cNvSpPr>
            <a:spLocks noGrp="1"/>
          </p:cNvSpPr>
          <p:nvPr>
            <p:ph type="ctrTitle"/>
          </p:nvPr>
        </p:nvSpPr>
        <p:spPr/>
        <p:txBody>
          <a:bodyPr/>
          <a:lstStyle/>
          <a:p>
            <a:r>
              <a:rPr lang="fi-FI" dirty="0"/>
              <a:t>YH1</a:t>
            </a:r>
          </a:p>
        </p:txBody>
      </p:sp>
      <p:sp>
        <p:nvSpPr>
          <p:cNvPr id="3" name="Alaotsikko 2">
            <a:extLst>
              <a:ext uri="{FF2B5EF4-FFF2-40B4-BE49-F238E27FC236}">
                <a16:creationId xmlns:a16="http://schemas.microsoft.com/office/drawing/2014/main" id="{F36A54DB-2353-BD6A-80D9-01AA573FAB66}"/>
              </a:ext>
            </a:extLst>
          </p:cNvPr>
          <p:cNvSpPr>
            <a:spLocks noGrp="1"/>
          </p:cNvSpPr>
          <p:nvPr>
            <p:ph type="subTitle" idx="1"/>
          </p:nvPr>
        </p:nvSpPr>
        <p:spPr/>
        <p:txBody>
          <a:bodyPr/>
          <a:lstStyle/>
          <a:p>
            <a:r>
              <a:rPr lang="fi-FI" dirty="0"/>
              <a:t>Kertauskurssi</a:t>
            </a:r>
          </a:p>
        </p:txBody>
      </p:sp>
    </p:spTree>
    <p:extLst>
      <p:ext uri="{BB962C8B-B14F-4D97-AF65-F5344CB8AC3E}">
        <p14:creationId xmlns:p14="http://schemas.microsoft.com/office/powerpoint/2010/main" val="52933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3366C-84AA-7E67-C3E4-845CE4EFCA53}"/>
              </a:ext>
            </a:extLst>
          </p:cNvPr>
          <p:cNvSpPr>
            <a:spLocks noGrp="1"/>
          </p:cNvSpPr>
          <p:nvPr>
            <p:ph type="title"/>
          </p:nvPr>
        </p:nvSpPr>
        <p:spPr/>
        <p:txBody>
          <a:bodyPr/>
          <a:lstStyle/>
          <a:p>
            <a:r>
              <a:rPr lang="fi-FI" dirty="0"/>
              <a:t>Vallan ja vaikuttamisen verkot</a:t>
            </a:r>
          </a:p>
        </p:txBody>
      </p:sp>
      <p:sp>
        <p:nvSpPr>
          <p:cNvPr id="3" name="Sisällön paikkamerkki 2">
            <a:extLst>
              <a:ext uri="{FF2B5EF4-FFF2-40B4-BE49-F238E27FC236}">
                <a16:creationId xmlns:a16="http://schemas.microsoft.com/office/drawing/2014/main" id="{366FC5A2-DC52-F950-855B-73291BB8AA42}"/>
              </a:ext>
            </a:extLst>
          </p:cNvPr>
          <p:cNvSpPr>
            <a:spLocks noGrp="1"/>
          </p:cNvSpPr>
          <p:nvPr>
            <p:ph idx="1"/>
          </p:nvPr>
        </p:nvSpPr>
        <p:spPr/>
        <p:txBody>
          <a:bodyPr>
            <a:normAutofit fontScale="92500" lnSpcReduction="20000"/>
          </a:bodyPr>
          <a:lstStyle/>
          <a:p>
            <a:r>
              <a:rPr lang="fi-FI" dirty="0"/>
              <a:t>Valta on saada A tekemään jotain, mitä tämä ei muuten tekisi.</a:t>
            </a:r>
          </a:p>
          <a:p>
            <a:r>
              <a:rPr lang="fi-FI" dirty="0"/>
              <a:t>Kansalaisyhteiskunnassa kaikki osallistuvat keskeisesti vaikuttamiseen ja yhteiskunnan parantamiseen.</a:t>
            </a:r>
          </a:p>
          <a:p>
            <a:r>
              <a:rPr lang="fi-FI" dirty="0"/>
              <a:t>Demokratian ja diktatuurin erot</a:t>
            </a:r>
          </a:p>
          <a:p>
            <a:r>
              <a:rPr lang="fi-FI" dirty="0"/>
              <a:t>Miten kansalainen voi vaikuttaa?</a:t>
            </a:r>
          </a:p>
          <a:p>
            <a:pPr algn="l" fontAlgn="t">
              <a:buFont typeface="Arial" panose="020B0604020202020204" pitchFamily="34" charset="0"/>
              <a:buChar char="•"/>
            </a:pPr>
            <a:r>
              <a:rPr lang="fi-FI" b="0" i="0" dirty="0">
                <a:solidFill>
                  <a:srgbClr val="212121"/>
                </a:solidFill>
                <a:effectLst/>
                <a:highlight>
                  <a:srgbClr val="F7F7F7"/>
                </a:highlight>
                <a:latin typeface="Source Sans Pro" panose="020B0503030403020204" pitchFamily="34" charset="0"/>
              </a:rPr>
              <a:t>äänestäminen vaaleissa ja toimiminen puolueissa, mielenosoitukset</a:t>
            </a:r>
          </a:p>
          <a:p>
            <a:pPr algn="l" fontAlgn="t">
              <a:buFont typeface="Arial" panose="020B0604020202020204" pitchFamily="34" charset="0"/>
              <a:buChar char="•"/>
            </a:pPr>
            <a:r>
              <a:rPr lang="fi-FI" b="0" i="0" dirty="0">
                <a:solidFill>
                  <a:srgbClr val="212121"/>
                </a:solidFill>
                <a:effectLst/>
                <a:highlight>
                  <a:srgbClr val="F7F7F7"/>
                </a:highlight>
                <a:latin typeface="Source Sans Pro" panose="020B0503030403020204" pitchFamily="34" charset="0"/>
              </a:rPr>
              <a:t> mielipiteen ilmaiseminen mediassa: yleisönosastokirjoitukset, someaktiivisuus omassa lähipiirissä; tärkeäksi kokemista asioista puhuminen. </a:t>
            </a:r>
          </a:p>
          <a:p>
            <a:pPr algn="l" fontAlgn="t">
              <a:buFont typeface="Arial" panose="020B0604020202020204" pitchFamily="34" charset="0"/>
              <a:buChar char="•"/>
            </a:pPr>
            <a:r>
              <a:rPr lang="fi-FI" b="0" i="0" dirty="0">
                <a:solidFill>
                  <a:srgbClr val="212121"/>
                </a:solidFill>
                <a:effectLst/>
                <a:highlight>
                  <a:srgbClr val="F7F7F7"/>
                </a:highlight>
                <a:latin typeface="Source Sans Pro" panose="020B0503030403020204" pitchFamily="34" charset="0"/>
              </a:rPr>
              <a:t>yhteydenotto päätöksentekijöihin: lobbaaminen, kansalaisjärjestötoiminta, kansalaistottelemattomuus</a:t>
            </a:r>
            <a:r>
              <a:rPr lang="fi-FI" dirty="0">
                <a:solidFill>
                  <a:srgbClr val="212121"/>
                </a:solidFill>
                <a:highlight>
                  <a:srgbClr val="F7F7F7"/>
                </a:highlight>
                <a:latin typeface="Source Sans Pro" panose="020B0503030403020204" pitchFamily="34" charset="0"/>
              </a:rPr>
              <a:t>, </a:t>
            </a:r>
            <a:r>
              <a:rPr lang="fi-FI" b="0" i="0" dirty="0">
                <a:solidFill>
                  <a:srgbClr val="212121"/>
                </a:solidFill>
                <a:effectLst/>
                <a:highlight>
                  <a:srgbClr val="F7F7F7"/>
                </a:highlight>
                <a:latin typeface="Source Sans Pro" panose="020B0503030403020204" pitchFamily="34" charset="0"/>
              </a:rPr>
              <a:t>adressien kerääminen tai allekirjoittaminen, lakot</a:t>
            </a:r>
          </a:p>
          <a:p>
            <a:pPr algn="l" fontAlgn="t">
              <a:buFont typeface="Arial" panose="020B0604020202020204" pitchFamily="34" charset="0"/>
              <a:buChar char="•"/>
            </a:pPr>
            <a:r>
              <a:rPr lang="fi-FI" b="0" i="0" dirty="0">
                <a:solidFill>
                  <a:srgbClr val="212121"/>
                </a:solidFill>
                <a:effectLst/>
                <a:highlight>
                  <a:srgbClr val="F7F7F7"/>
                </a:highlight>
                <a:latin typeface="Source Sans Pro" panose="020B0503030403020204" pitchFamily="34" charset="0"/>
              </a:rPr>
              <a:t>valinnat kuluttajana: joidenkin tuotteiden boikotointi tai suosiminen</a:t>
            </a:r>
          </a:p>
          <a:p>
            <a:pPr algn="l" fontAlgn="t">
              <a:buFont typeface="Arial" panose="020B0604020202020204" pitchFamily="34" charset="0"/>
              <a:buChar char="•"/>
            </a:pPr>
            <a:r>
              <a:rPr lang="fi-FI" b="0" i="0" dirty="0">
                <a:solidFill>
                  <a:srgbClr val="212121"/>
                </a:solidFill>
                <a:effectLst/>
                <a:highlight>
                  <a:srgbClr val="F7F7F7"/>
                </a:highlight>
                <a:latin typeface="Source Sans Pro" panose="020B0503030403020204" pitchFamily="34" charset="0"/>
              </a:rPr>
              <a:t>Kunnallisaloite, kansalaisaloite eduskunnalle (vaaditaan 50 000 äänioikeutettua), kansalaisaloite Euroopan unionin parlamentille (vaaditaan miljoona äänioikeutettua monesta eri maasta)</a:t>
            </a:r>
          </a:p>
          <a:p>
            <a:pPr marL="0" indent="0">
              <a:buNone/>
            </a:pPr>
            <a:endParaRPr lang="fi-FI" dirty="0"/>
          </a:p>
        </p:txBody>
      </p:sp>
    </p:spTree>
    <p:extLst>
      <p:ext uri="{BB962C8B-B14F-4D97-AF65-F5344CB8AC3E}">
        <p14:creationId xmlns:p14="http://schemas.microsoft.com/office/powerpoint/2010/main" val="185822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445BE1-30AE-6358-EE38-40CCC303AD34}"/>
              </a:ext>
            </a:extLst>
          </p:cNvPr>
          <p:cNvSpPr>
            <a:spLocks noGrp="1"/>
          </p:cNvSpPr>
          <p:nvPr>
            <p:ph type="title"/>
          </p:nvPr>
        </p:nvSpPr>
        <p:spPr/>
        <p:txBody>
          <a:bodyPr>
            <a:normAutofit fontScale="90000"/>
          </a:bodyPr>
          <a:lstStyle/>
          <a:p>
            <a:r>
              <a:rPr lang="fi-FI" sz="3600" b="1" i="0" u="none" strike="noStrike" dirty="0">
                <a:solidFill>
                  <a:srgbClr val="313132"/>
                </a:solidFill>
                <a:effectLst/>
                <a:highlight>
                  <a:srgbClr val="FFFFFF"/>
                </a:highlight>
                <a:latin typeface="Source Sans Pro" panose="020B0503030403020204" pitchFamily="34" charset="0"/>
              </a:rPr>
              <a:t>Minkälaisena somekeskustelu kuvataan sarjakuvassa ? Vastaako mielikuva mielestäsi todellisuutta?</a:t>
            </a:r>
            <a:br>
              <a:rPr lang="fi-FI" b="1" i="0" u="none" strike="noStrike" dirty="0">
                <a:solidFill>
                  <a:srgbClr val="313132"/>
                </a:solidFill>
                <a:effectLst/>
                <a:highlight>
                  <a:srgbClr val="FFFFFF"/>
                </a:highlight>
                <a:latin typeface="Source Sans Pro" panose="020B0503030403020204" pitchFamily="34" charset="0"/>
              </a:rPr>
            </a:br>
            <a:endParaRPr lang="fi-FI" dirty="0"/>
          </a:p>
        </p:txBody>
      </p:sp>
      <p:pic>
        <p:nvPicPr>
          <p:cNvPr id="6" name="Sisällön paikkamerkki 5">
            <a:extLst>
              <a:ext uri="{FF2B5EF4-FFF2-40B4-BE49-F238E27FC236}">
                <a16:creationId xmlns:a16="http://schemas.microsoft.com/office/drawing/2014/main" id="{BCAAA0CB-F639-4518-A2EC-75147B186852}"/>
              </a:ext>
            </a:extLst>
          </p:cNvPr>
          <p:cNvPicPr>
            <a:picLocks noGrp="1" noChangeAspect="1"/>
          </p:cNvPicPr>
          <p:nvPr>
            <p:ph idx="1"/>
          </p:nvPr>
        </p:nvPicPr>
        <p:blipFill>
          <a:blip r:embed="rId2"/>
          <a:stretch>
            <a:fillRect/>
          </a:stretch>
        </p:blipFill>
        <p:spPr>
          <a:xfrm>
            <a:off x="1066800" y="2393156"/>
            <a:ext cx="10058400" cy="3352800"/>
          </a:xfrm>
          <a:prstGeom prst="rect">
            <a:avLst/>
          </a:prstGeom>
        </p:spPr>
      </p:pic>
    </p:spTree>
    <p:extLst>
      <p:ext uri="{BB962C8B-B14F-4D97-AF65-F5344CB8AC3E}">
        <p14:creationId xmlns:p14="http://schemas.microsoft.com/office/powerpoint/2010/main" val="408745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4ED622-9F22-583F-C492-23D88E9A7236}"/>
              </a:ext>
            </a:extLst>
          </p:cNvPr>
          <p:cNvSpPr>
            <a:spLocks noGrp="1"/>
          </p:cNvSpPr>
          <p:nvPr>
            <p:ph type="title"/>
          </p:nvPr>
        </p:nvSpPr>
        <p:spPr/>
        <p:txBody>
          <a:bodyPr>
            <a:normAutofit fontScale="90000"/>
          </a:bodyPr>
          <a:lstStyle/>
          <a:p>
            <a:r>
              <a:rPr lang="fi-FI" sz="3100" b="1" i="0" u="none" strike="noStrike" dirty="0">
                <a:solidFill>
                  <a:srgbClr val="313132"/>
                </a:solidFill>
                <a:effectLst/>
                <a:highlight>
                  <a:srgbClr val="FFFFFF"/>
                </a:highlight>
                <a:latin typeface="Source Sans Pro" panose="020B0503030403020204" pitchFamily="34" charset="0"/>
              </a:rPr>
              <a:t>Tulkitse pilakuvan sanoma. Oletko sen kanssa samaa mieltä?</a:t>
            </a:r>
            <a:br>
              <a:rPr lang="fi-FI" b="1" i="0" u="none" strike="noStrike" dirty="0">
                <a:solidFill>
                  <a:srgbClr val="313132"/>
                </a:solidFill>
                <a:effectLst/>
                <a:highlight>
                  <a:srgbClr val="FFFFFF"/>
                </a:highlight>
                <a:latin typeface="Source Sans Pro" panose="020B0503030403020204" pitchFamily="34" charset="0"/>
              </a:rPr>
            </a:br>
            <a:endParaRPr lang="fi-FI" dirty="0"/>
          </a:p>
        </p:txBody>
      </p:sp>
      <p:pic>
        <p:nvPicPr>
          <p:cNvPr id="5" name="Sisällön paikkamerkki 4">
            <a:extLst>
              <a:ext uri="{FF2B5EF4-FFF2-40B4-BE49-F238E27FC236}">
                <a16:creationId xmlns:a16="http://schemas.microsoft.com/office/drawing/2014/main" id="{99CDC6D9-695C-EEC0-9BFF-8954B2F9196F}"/>
              </a:ext>
            </a:extLst>
          </p:cNvPr>
          <p:cNvPicPr>
            <a:picLocks noGrp="1" noChangeAspect="1"/>
          </p:cNvPicPr>
          <p:nvPr>
            <p:ph idx="1"/>
          </p:nvPr>
        </p:nvPicPr>
        <p:blipFill>
          <a:blip r:embed="rId2"/>
          <a:stretch>
            <a:fillRect/>
          </a:stretch>
        </p:blipFill>
        <p:spPr>
          <a:xfrm>
            <a:off x="3144516" y="2103438"/>
            <a:ext cx="5902967" cy="3932237"/>
          </a:xfrm>
          <a:prstGeom prst="rect">
            <a:avLst/>
          </a:prstGeom>
        </p:spPr>
      </p:pic>
    </p:spTree>
    <p:extLst>
      <p:ext uri="{BB962C8B-B14F-4D97-AF65-F5344CB8AC3E}">
        <p14:creationId xmlns:p14="http://schemas.microsoft.com/office/powerpoint/2010/main" val="298997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5E5016-5BF6-E523-6964-0C410DDBDE12}"/>
              </a:ext>
            </a:extLst>
          </p:cNvPr>
          <p:cNvSpPr>
            <a:spLocks noGrp="1"/>
          </p:cNvSpPr>
          <p:nvPr>
            <p:ph type="title"/>
          </p:nvPr>
        </p:nvSpPr>
        <p:spPr/>
        <p:txBody>
          <a:bodyPr/>
          <a:lstStyle/>
          <a:p>
            <a:r>
              <a:rPr lang="fi-FI" dirty="0"/>
              <a:t>Politiikka ja puolueet</a:t>
            </a:r>
          </a:p>
        </p:txBody>
      </p:sp>
      <p:sp>
        <p:nvSpPr>
          <p:cNvPr id="3" name="Sisällön paikkamerkki 2">
            <a:extLst>
              <a:ext uri="{FF2B5EF4-FFF2-40B4-BE49-F238E27FC236}">
                <a16:creationId xmlns:a16="http://schemas.microsoft.com/office/drawing/2014/main" id="{2E5E6B62-DD50-4F7B-7830-042D5CA181CB}"/>
              </a:ext>
            </a:extLst>
          </p:cNvPr>
          <p:cNvSpPr>
            <a:spLocks noGrp="1"/>
          </p:cNvSpPr>
          <p:nvPr>
            <p:ph idx="1"/>
          </p:nvPr>
        </p:nvSpPr>
        <p:spPr/>
        <p:txBody>
          <a:bodyPr>
            <a:normAutofit/>
          </a:bodyPr>
          <a:lstStyle/>
          <a:p>
            <a:r>
              <a:rPr lang="fi-FI" sz="2400" dirty="0"/>
              <a:t>Mikä erottaa oikeisto- ja vasemmistopuolueet toisistaan?</a:t>
            </a:r>
          </a:p>
          <a:p>
            <a:r>
              <a:rPr lang="fi-FI" sz="2400" dirty="0"/>
              <a:t>Mitä tarkoittavat käsitteet konservatiiviset- ja liberaalit puolueet?</a:t>
            </a:r>
          </a:p>
          <a:p>
            <a:r>
              <a:rPr lang="fi-FI" sz="2400" dirty="0"/>
              <a:t>Miksi puolueiden väliset erot ovat kaventuneet?</a:t>
            </a:r>
          </a:p>
          <a:p>
            <a:r>
              <a:rPr lang="fi-FI" sz="2400" dirty="0"/>
              <a:t>Miksi ihmiset äänestävät tai jättävät äänestämättä?</a:t>
            </a:r>
          </a:p>
        </p:txBody>
      </p:sp>
    </p:spTree>
    <p:extLst>
      <p:ext uri="{BB962C8B-B14F-4D97-AF65-F5344CB8AC3E}">
        <p14:creationId xmlns:p14="http://schemas.microsoft.com/office/powerpoint/2010/main" val="8048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EFC564-F9C5-2940-72F7-4D5ED6E2AA97}"/>
              </a:ext>
            </a:extLst>
          </p:cNvPr>
          <p:cNvSpPr>
            <a:spLocks noGrp="1"/>
          </p:cNvSpPr>
          <p:nvPr>
            <p:ph type="title"/>
          </p:nvPr>
        </p:nvSpPr>
        <p:spPr/>
        <p:txBody>
          <a:bodyPr/>
          <a:lstStyle/>
          <a:p>
            <a:r>
              <a:rPr lang="fi-FI" dirty="0"/>
              <a:t>Vaalit</a:t>
            </a:r>
          </a:p>
        </p:txBody>
      </p:sp>
      <p:sp>
        <p:nvSpPr>
          <p:cNvPr id="3" name="Sisällön paikkamerkki 2">
            <a:extLst>
              <a:ext uri="{FF2B5EF4-FFF2-40B4-BE49-F238E27FC236}">
                <a16:creationId xmlns:a16="http://schemas.microsoft.com/office/drawing/2014/main" id="{24740E1A-0A0F-FB8D-6EC0-751743C899E6}"/>
              </a:ext>
            </a:extLst>
          </p:cNvPr>
          <p:cNvSpPr>
            <a:spLocks noGrp="1"/>
          </p:cNvSpPr>
          <p:nvPr>
            <p:ph idx="1"/>
          </p:nvPr>
        </p:nvSpPr>
        <p:spPr/>
        <p:txBody>
          <a:bodyPr>
            <a:normAutofit/>
          </a:bodyPr>
          <a:lstStyle/>
          <a:p>
            <a:r>
              <a:rPr lang="fi-FI" sz="2800" dirty="0"/>
              <a:t>Mitä tarkoittavat käsitteet yleinen ja yhtäläinen äänioikeus?</a:t>
            </a:r>
          </a:p>
          <a:p>
            <a:r>
              <a:rPr lang="fi-FI" sz="2800" dirty="0"/>
              <a:t>Mitä tarkoittavat enemmistövaalitapa ja suhteellinen vaalitapa? </a:t>
            </a:r>
          </a:p>
          <a:p>
            <a:r>
              <a:rPr lang="fi-FI" sz="2800" dirty="0"/>
              <a:t>Entä, mitkä ovat näiden hyvät ja huonot puolet?</a:t>
            </a:r>
          </a:p>
          <a:p>
            <a:endParaRPr lang="fi-FI" sz="2800" dirty="0"/>
          </a:p>
          <a:p>
            <a:endParaRPr lang="fi-FI" sz="2800" dirty="0"/>
          </a:p>
        </p:txBody>
      </p:sp>
    </p:spTree>
    <p:extLst>
      <p:ext uri="{BB962C8B-B14F-4D97-AF65-F5344CB8AC3E}">
        <p14:creationId xmlns:p14="http://schemas.microsoft.com/office/powerpoint/2010/main" val="212943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a:extLst>
              <a:ext uri="{FF2B5EF4-FFF2-40B4-BE49-F238E27FC236}">
                <a16:creationId xmlns:a16="http://schemas.microsoft.com/office/drawing/2014/main" id="{3FE4D0FB-3504-DCD9-F201-BD22FD4A1252}"/>
              </a:ext>
            </a:extLst>
          </p:cNvPr>
          <p:cNvPicPr>
            <a:picLocks noChangeAspect="1"/>
          </p:cNvPicPr>
          <p:nvPr/>
        </p:nvPicPr>
        <p:blipFill>
          <a:blip r:embed="rId2"/>
          <a:stretch>
            <a:fillRect/>
          </a:stretch>
        </p:blipFill>
        <p:spPr>
          <a:xfrm>
            <a:off x="801539" y="1099437"/>
            <a:ext cx="10588922" cy="4659125"/>
          </a:xfrm>
          <a:prstGeom prst="rect">
            <a:avLst/>
          </a:prstGeom>
        </p:spPr>
      </p:pic>
    </p:spTree>
    <p:extLst>
      <p:ext uri="{BB962C8B-B14F-4D97-AF65-F5344CB8AC3E}">
        <p14:creationId xmlns:p14="http://schemas.microsoft.com/office/powerpoint/2010/main" val="187900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5" name="Rectangle 10">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B0334974-DED4-4989-2F92-827C692C87D5}"/>
              </a:ext>
            </a:extLst>
          </p:cNvPr>
          <p:cNvPicPr>
            <a:picLocks noChangeAspect="1"/>
          </p:cNvPicPr>
          <p:nvPr/>
        </p:nvPicPr>
        <p:blipFill>
          <a:blip r:embed="rId2"/>
          <a:stretch>
            <a:fillRect/>
          </a:stretch>
        </p:blipFill>
        <p:spPr>
          <a:xfrm>
            <a:off x="4667497" y="1413549"/>
            <a:ext cx="6880072" cy="3870040"/>
          </a:xfrm>
          <a:prstGeom prst="rect">
            <a:avLst/>
          </a:prstGeom>
        </p:spPr>
      </p:pic>
      <p:sp>
        <p:nvSpPr>
          <p:cNvPr id="13" name="Rectangle 12">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Otsikko 1">
            <a:extLst>
              <a:ext uri="{FF2B5EF4-FFF2-40B4-BE49-F238E27FC236}">
                <a16:creationId xmlns:a16="http://schemas.microsoft.com/office/drawing/2014/main" id="{C3A8AE4A-5BE7-2C18-DB9A-685AAA1758CF}"/>
              </a:ext>
            </a:extLst>
          </p:cNvPr>
          <p:cNvSpPr>
            <a:spLocks noGrp="1"/>
          </p:cNvSpPr>
          <p:nvPr>
            <p:ph type="title"/>
          </p:nvPr>
        </p:nvSpPr>
        <p:spPr>
          <a:xfrm>
            <a:off x="643433" y="643464"/>
            <a:ext cx="2888344" cy="1428737"/>
          </a:xfrm>
        </p:spPr>
        <p:txBody>
          <a:bodyPr>
            <a:normAutofit/>
          </a:bodyPr>
          <a:lstStyle/>
          <a:p>
            <a:r>
              <a:rPr lang="fi-FI" sz="2700">
                <a:solidFill>
                  <a:srgbClr val="FFFFFF"/>
                </a:solidFill>
              </a:rPr>
              <a:t>Päätöksenteko</a:t>
            </a:r>
          </a:p>
        </p:txBody>
      </p:sp>
      <p:sp>
        <p:nvSpPr>
          <p:cNvPr id="3" name="Sisällön paikkamerkki 2">
            <a:extLst>
              <a:ext uri="{FF2B5EF4-FFF2-40B4-BE49-F238E27FC236}">
                <a16:creationId xmlns:a16="http://schemas.microsoft.com/office/drawing/2014/main" id="{8EEF12EA-EEE8-162C-A923-FF94396647A0}"/>
              </a:ext>
            </a:extLst>
          </p:cNvPr>
          <p:cNvSpPr>
            <a:spLocks noGrp="1"/>
          </p:cNvSpPr>
          <p:nvPr>
            <p:ph idx="1"/>
          </p:nvPr>
        </p:nvSpPr>
        <p:spPr>
          <a:xfrm>
            <a:off x="643337" y="2184036"/>
            <a:ext cx="2888439" cy="3869634"/>
          </a:xfrm>
        </p:spPr>
        <p:txBody>
          <a:bodyPr>
            <a:normAutofit/>
          </a:bodyPr>
          <a:lstStyle/>
          <a:p>
            <a:r>
              <a:rPr lang="fi-FI" sz="1600">
                <a:solidFill>
                  <a:srgbClr val="FFFFFF"/>
                </a:solidFill>
              </a:rPr>
              <a:t>Mitä tarkoitetaan vallan kolmijako-opilla ja miten se toteutuu Suomessa?</a:t>
            </a:r>
          </a:p>
          <a:p>
            <a:r>
              <a:rPr lang="fi-FI" sz="1600">
                <a:solidFill>
                  <a:srgbClr val="FFFFFF"/>
                </a:solidFill>
              </a:rPr>
              <a:t>Mitä hyvää ja huonoa byrokratiassa on?</a:t>
            </a:r>
          </a:p>
          <a:p>
            <a:r>
              <a:rPr lang="fi-FI" sz="1600">
                <a:solidFill>
                  <a:srgbClr val="FFFFFF"/>
                </a:solidFill>
              </a:rPr>
              <a:t>Kuinka kuntaa hallitaan?</a:t>
            </a:r>
          </a:p>
          <a:p>
            <a:pPr marL="0" indent="0">
              <a:buNone/>
            </a:pPr>
            <a:endParaRPr lang="fi-FI" sz="1600">
              <a:solidFill>
                <a:srgbClr val="FFFFFF"/>
              </a:solidFill>
            </a:endParaRPr>
          </a:p>
        </p:txBody>
      </p:sp>
    </p:spTree>
    <p:extLst>
      <p:ext uri="{BB962C8B-B14F-4D97-AF65-F5344CB8AC3E}">
        <p14:creationId xmlns:p14="http://schemas.microsoft.com/office/powerpoint/2010/main" val="345854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1A8C94-B786-7614-A87B-A99A4F5D878E}"/>
              </a:ext>
            </a:extLst>
          </p:cNvPr>
          <p:cNvSpPr>
            <a:spLocks noGrp="1"/>
          </p:cNvSpPr>
          <p:nvPr>
            <p:ph type="title"/>
          </p:nvPr>
        </p:nvSpPr>
        <p:spPr/>
        <p:txBody>
          <a:bodyPr/>
          <a:lstStyle/>
          <a:p>
            <a:r>
              <a:rPr lang="fi-FI" dirty="0"/>
              <a:t>Miten valmistaudun kokeeseen</a:t>
            </a:r>
          </a:p>
        </p:txBody>
      </p:sp>
      <p:sp>
        <p:nvSpPr>
          <p:cNvPr id="3" name="Sisällön paikkamerkki 2">
            <a:extLst>
              <a:ext uri="{FF2B5EF4-FFF2-40B4-BE49-F238E27FC236}">
                <a16:creationId xmlns:a16="http://schemas.microsoft.com/office/drawing/2014/main" id="{79CED699-E043-8C26-9100-9037AC41445E}"/>
              </a:ext>
            </a:extLst>
          </p:cNvPr>
          <p:cNvSpPr>
            <a:spLocks noGrp="1"/>
          </p:cNvSpPr>
          <p:nvPr>
            <p:ph idx="1"/>
          </p:nvPr>
        </p:nvSpPr>
        <p:spPr/>
        <p:txBody>
          <a:bodyPr/>
          <a:lstStyle/>
          <a:p>
            <a:pPr algn="l" fontAlgn="t">
              <a:buFont typeface="+mj-lt"/>
              <a:buAutoNum type="arabicPeriod"/>
            </a:pPr>
            <a:r>
              <a:rPr lang="fi-FI" sz="2800" b="0" i="0" dirty="0">
                <a:solidFill>
                  <a:srgbClr val="212121"/>
                </a:solidFill>
                <a:effectLst/>
                <a:highlight>
                  <a:srgbClr val="FFFFFF"/>
                </a:highlight>
                <a:latin typeface="Source Sans Pro" panose="020B0503030403020204" pitchFamily="34" charset="0"/>
              </a:rPr>
              <a:t>Usko itseesi ja siihen mitä teet.</a:t>
            </a:r>
          </a:p>
          <a:p>
            <a:pPr algn="l" fontAlgn="t">
              <a:buFont typeface="+mj-lt"/>
              <a:buAutoNum type="arabicPeriod"/>
            </a:pPr>
            <a:r>
              <a:rPr lang="fi-FI" sz="2800" b="0" i="0" dirty="0">
                <a:solidFill>
                  <a:srgbClr val="212121"/>
                </a:solidFill>
                <a:effectLst/>
                <a:highlight>
                  <a:srgbClr val="FFFFFF"/>
                </a:highlight>
                <a:latin typeface="Source Sans Pro" panose="020B0503030403020204" pitchFamily="34" charset="0"/>
              </a:rPr>
              <a:t>Menestyminen vaatii aina kovaa työntekoa, joten älä luovuta.</a:t>
            </a:r>
          </a:p>
          <a:p>
            <a:pPr algn="l" fontAlgn="t">
              <a:buFont typeface="+mj-lt"/>
              <a:buAutoNum type="arabicPeriod"/>
            </a:pPr>
            <a:r>
              <a:rPr lang="fi-FI" sz="2800" b="0" i="0" dirty="0">
                <a:solidFill>
                  <a:srgbClr val="212121"/>
                </a:solidFill>
                <a:effectLst/>
                <a:highlight>
                  <a:srgbClr val="FFFFFF"/>
                </a:highlight>
                <a:latin typeface="Source Sans Pro" panose="020B0503030403020204" pitchFamily="34" charset="0"/>
              </a:rPr>
              <a:t>Työnteko palkitaan.</a:t>
            </a:r>
          </a:p>
          <a:p>
            <a:pPr algn="l" fontAlgn="t">
              <a:buFont typeface="+mj-lt"/>
              <a:buAutoNum type="arabicPeriod"/>
            </a:pPr>
            <a:r>
              <a:rPr lang="fi-FI" sz="2800" b="0" i="0" dirty="0">
                <a:solidFill>
                  <a:srgbClr val="212121"/>
                </a:solidFill>
                <a:effectLst/>
                <a:highlight>
                  <a:srgbClr val="FFFFFF"/>
                </a:highlight>
                <a:latin typeface="Source Sans Pro" panose="020B0503030403020204" pitchFamily="34" charset="0"/>
              </a:rPr>
              <a:t>Lue, testaa tietosi, harjoittele ja opi virheistäsi.</a:t>
            </a:r>
          </a:p>
          <a:p>
            <a:pPr algn="l" fontAlgn="t">
              <a:buFont typeface="+mj-lt"/>
              <a:buAutoNum type="arabicPeriod"/>
            </a:pPr>
            <a:r>
              <a:rPr lang="fi-FI" sz="2800" b="0" i="0" dirty="0">
                <a:solidFill>
                  <a:srgbClr val="212121"/>
                </a:solidFill>
                <a:effectLst/>
                <a:highlight>
                  <a:srgbClr val="FFFFFF"/>
                </a:highlight>
                <a:latin typeface="Source Sans Pro" panose="020B0503030403020204" pitchFamily="34" charset="0"/>
              </a:rPr>
              <a:t>Laadi itsellesi tavoitteet ja kirjoita ne ylös. Katso tavoitteitasi säännöllisin väliajoin.</a:t>
            </a:r>
          </a:p>
          <a:p>
            <a:endParaRPr lang="fi-FI" dirty="0"/>
          </a:p>
        </p:txBody>
      </p:sp>
    </p:spTree>
    <p:extLst>
      <p:ext uri="{BB962C8B-B14F-4D97-AF65-F5344CB8AC3E}">
        <p14:creationId xmlns:p14="http://schemas.microsoft.com/office/powerpoint/2010/main" val="280490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649150-CD9D-946F-09D1-16F239025785}"/>
              </a:ext>
            </a:extLst>
          </p:cNvPr>
          <p:cNvSpPr>
            <a:spLocks noGrp="1"/>
          </p:cNvSpPr>
          <p:nvPr>
            <p:ph type="title"/>
          </p:nvPr>
        </p:nvSpPr>
        <p:spPr/>
        <p:txBody>
          <a:bodyPr/>
          <a:lstStyle/>
          <a:p>
            <a:r>
              <a:rPr lang="fi-FI" dirty="0"/>
              <a:t>Hyvä essee</a:t>
            </a:r>
          </a:p>
        </p:txBody>
      </p:sp>
      <p:sp>
        <p:nvSpPr>
          <p:cNvPr id="3" name="Sisällön paikkamerkki 2">
            <a:extLst>
              <a:ext uri="{FF2B5EF4-FFF2-40B4-BE49-F238E27FC236}">
                <a16:creationId xmlns:a16="http://schemas.microsoft.com/office/drawing/2014/main" id="{72458BD2-3FF9-CDB0-0B35-7AC3BA520A1C}"/>
              </a:ext>
            </a:extLst>
          </p:cNvPr>
          <p:cNvSpPr>
            <a:spLocks noGrp="1"/>
          </p:cNvSpPr>
          <p:nvPr>
            <p:ph idx="1"/>
          </p:nvPr>
        </p:nvSpPr>
        <p:spPr/>
        <p:txBody>
          <a:bodyPr>
            <a:normAutofit lnSpcReduction="10000"/>
          </a:bodyPr>
          <a:lstStyle/>
          <a:p>
            <a:pPr algn="l"/>
            <a:r>
              <a:rPr lang="fi-FI" b="1" i="0" u="none" strike="noStrike" dirty="0">
                <a:solidFill>
                  <a:srgbClr val="212121"/>
                </a:solidFill>
                <a:effectLst/>
                <a:highlight>
                  <a:srgbClr val="FFFFFF"/>
                </a:highlight>
                <a:latin typeface="Source Sans Pro" panose="020B0503030403020204" pitchFamily="34" charset="0"/>
              </a:rPr>
              <a:t>1.</a:t>
            </a:r>
            <a:r>
              <a:rPr lang="fi-FI" b="0" i="0" u="none" strike="noStrike" dirty="0">
                <a:solidFill>
                  <a:srgbClr val="212121"/>
                </a:solidFill>
                <a:effectLst/>
                <a:highlight>
                  <a:srgbClr val="FFFFFF"/>
                </a:highlight>
                <a:latin typeface="Source Sans Pro" panose="020B0503030403020204" pitchFamily="34" charset="0"/>
              </a:rPr>
              <a:t> Vastaus sisältää riittävästi faktoja. Faktat on perusteltu, ei vain lueteltu.</a:t>
            </a:r>
          </a:p>
          <a:p>
            <a:pPr algn="l"/>
            <a:r>
              <a:rPr lang="fi-FI" b="1" i="0" u="none" strike="noStrike" dirty="0">
                <a:solidFill>
                  <a:srgbClr val="212121"/>
                </a:solidFill>
                <a:effectLst/>
                <a:highlight>
                  <a:srgbClr val="FFFFFF"/>
                </a:highlight>
                <a:latin typeface="Source Sans Pro" panose="020B0503030403020204" pitchFamily="34" charset="0"/>
              </a:rPr>
              <a:t>2. </a:t>
            </a:r>
            <a:r>
              <a:rPr lang="fi-FI" b="0" i="0" u="none" strike="noStrike" dirty="0">
                <a:solidFill>
                  <a:srgbClr val="212121"/>
                </a:solidFill>
                <a:effectLst/>
                <a:highlight>
                  <a:srgbClr val="FFFFFF"/>
                </a:highlight>
                <a:latin typeface="Source Sans Pro" panose="020B0503030403020204" pitchFamily="34" charset="0"/>
              </a:rPr>
              <a:t>Kaikkeen kysyttyyn on vastattu.</a:t>
            </a:r>
          </a:p>
          <a:p>
            <a:pPr algn="l"/>
            <a:r>
              <a:rPr lang="fi-FI" b="1" i="0" u="none" strike="noStrike" dirty="0">
                <a:solidFill>
                  <a:srgbClr val="212121"/>
                </a:solidFill>
                <a:effectLst/>
                <a:highlight>
                  <a:srgbClr val="FFFFFF"/>
                </a:highlight>
                <a:latin typeface="Source Sans Pro" panose="020B0503030403020204" pitchFamily="34" charset="0"/>
              </a:rPr>
              <a:t>3.</a:t>
            </a:r>
            <a:r>
              <a:rPr lang="fi-FI" b="0" i="0" u="none" strike="noStrike" dirty="0">
                <a:solidFill>
                  <a:srgbClr val="212121"/>
                </a:solidFill>
                <a:effectLst/>
                <a:highlight>
                  <a:srgbClr val="FFFFFF"/>
                </a:highlight>
                <a:latin typeface="Source Sans Pro" panose="020B0503030403020204" pitchFamily="34" charset="0"/>
              </a:rPr>
              <a:t> Vastaus on oikein rajattu.</a:t>
            </a:r>
          </a:p>
          <a:p>
            <a:pPr algn="l"/>
            <a:r>
              <a:rPr lang="fi-FI" b="1" i="0" u="none" strike="noStrike" dirty="0">
                <a:solidFill>
                  <a:srgbClr val="212121"/>
                </a:solidFill>
                <a:effectLst/>
                <a:highlight>
                  <a:srgbClr val="FFFFFF"/>
                </a:highlight>
                <a:latin typeface="Source Sans Pro" panose="020B0503030403020204" pitchFamily="34" charset="0"/>
              </a:rPr>
              <a:t>4.</a:t>
            </a:r>
            <a:r>
              <a:rPr lang="fi-FI" b="0" i="0" u="none" strike="noStrike" dirty="0">
                <a:solidFill>
                  <a:srgbClr val="212121"/>
                </a:solidFill>
                <a:effectLst/>
                <a:highlight>
                  <a:srgbClr val="FFFFFF"/>
                </a:highlight>
                <a:latin typeface="Source Sans Pro" panose="020B0503030403020204" pitchFamily="34" charset="0"/>
              </a:rPr>
              <a:t> Vastaus on looginen ja yhtenäinen kokonaisuus.</a:t>
            </a:r>
          </a:p>
          <a:p>
            <a:pPr algn="l"/>
            <a:r>
              <a:rPr lang="fi-FI" b="1" i="0" u="none" strike="noStrike" dirty="0">
                <a:solidFill>
                  <a:srgbClr val="212121"/>
                </a:solidFill>
                <a:effectLst/>
                <a:highlight>
                  <a:srgbClr val="FFFFFF"/>
                </a:highlight>
                <a:latin typeface="Source Sans Pro" panose="020B0503030403020204" pitchFamily="34" charset="0"/>
              </a:rPr>
              <a:t>5.</a:t>
            </a:r>
            <a:r>
              <a:rPr lang="fi-FI" b="0" i="0" u="none" strike="noStrike" dirty="0">
                <a:solidFill>
                  <a:srgbClr val="212121"/>
                </a:solidFill>
                <a:effectLst/>
                <a:highlight>
                  <a:srgbClr val="FFFFFF"/>
                </a:highlight>
                <a:latin typeface="Source Sans Pro" panose="020B0503030403020204" pitchFamily="34" charset="0"/>
              </a:rPr>
              <a:t> Asiat ja käsitteet on selitetty riittävän perusteellisesti ja täsmällisesti.</a:t>
            </a:r>
          </a:p>
          <a:p>
            <a:pPr algn="l"/>
            <a:r>
              <a:rPr lang="fi-FI" b="1" i="0" u="none" strike="noStrike" dirty="0">
                <a:solidFill>
                  <a:srgbClr val="212121"/>
                </a:solidFill>
                <a:effectLst/>
                <a:highlight>
                  <a:srgbClr val="FFFFFF"/>
                </a:highlight>
                <a:latin typeface="Source Sans Pro" panose="020B0503030403020204" pitchFamily="34" charset="0"/>
              </a:rPr>
              <a:t>6. </a:t>
            </a:r>
            <a:r>
              <a:rPr lang="fi-FI" b="0" i="0" u="none" strike="noStrike" dirty="0">
                <a:solidFill>
                  <a:srgbClr val="212121"/>
                </a:solidFill>
                <a:effectLst/>
                <a:highlight>
                  <a:srgbClr val="FFFFFF"/>
                </a:highlight>
                <a:latin typeface="Source Sans Pro" panose="020B0503030403020204" pitchFamily="34" charset="0"/>
              </a:rPr>
              <a:t>Asioita on käsitelty monesta keskeisestä näkökulmasta.</a:t>
            </a:r>
          </a:p>
          <a:p>
            <a:pPr algn="l"/>
            <a:r>
              <a:rPr lang="fi-FI" b="1" i="0" u="none" strike="noStrike" dirty="0">
                <a:solidFill>
                  <a:srgbClr val="212121"/>
                </a:solidFill>
                <a:effectLst/>
                <a:highlight>
                  <a:srgbClr val="FFFFFF"/>
                </a:highlight>
                <a:latin typeface="Source Sans Pro" panose="020B0503030403020204" pitchFamily="34" charset="0"/>
              </a:rPr>
              <a:t>7. </a:t>
            </a:r>
            <a:r>
              <a:rPr lang="fi-FI" b="0" i="0" u="none" strike="noStrike" dirty="0">
                <a:solidFill>
                  <a:srgbClr val="212121"/>
                </a:solidFill>
                <a:effectLst/>
                <a:highlight>
                  <a:srgbClr val="FFFFFF"/>
                </a:highlight>
                <a:latin typeface="Source Sans Pro" panose="020B0503030403020204" pitchFamily="34" charset="0"/>
              </a:rPr>
              <a:t>Omat mielipiteet ja käsitykset on perusteltu. Liian jyrkkiä mielipiteitä on vältetty.</a:t>
            </a:r>
          </a:p>
          <a:p>
            <a:pPr algn="l"/>
            <a:r>
              <a:rPr lang="fi-FI" b="1" i="0" u="none" strike="noStrike" dirty="0">
                <a:solidFill>
                  <a:srgbClr val="212121"/>
                </a:solidFill>
                <a:effectLst/>
                <a:highlight>
                  <a:srgbClr val="FFFFFF"/>
                </a:highlight>
                <a:latin typeface="Source Sans Pro" panose="020B0503030403020204" pitchFamily="34" charset="0"/>
              </a:rPr>
              <a:t>8.</a:t>
            </a:r>
            <a:r>
              <a:rPr lang="fi-FI" b="0" i="0" u="none" strike="noStrike" dirty="0">
                <a:solidFill>
                  <a:srgbClr val="212121"/>
                </a:solidFill>
                <a:effectLst/>
                <a:highlight>
                  <a:srgbClr val="FFFFFF"/>
                </a:highlight>
                <a:latin typeface="Source Sans Pro" panose="020B0503030403020204" pitchFamily="34" charset="0"/>
              </a:rPr>
              <a:t> Esimerkeillä on osoitettu, että ei liikuta pelkästään yleisellä tasolla, vaan vastaaja hallitsee ja ymmärtää asiat.</a:t>
            </a:r>
          </a:p>
          <a:p>
            <a:pPr algn="l"/>
            <a:r>
              <a:rPr lang="fi-FI" b="1" i="0" u="none" strike="noStrike" dirty="0">
                <a:solidFill>
                  <a:srgbClr val="212121"/>
                </a:solidFill>
                <a:effectLst/>
                <a:highlight>
                  <a:srgbClr val="FFFFFF"/>
                </a:highlight>
                <a:latin typeface="Source Sans Pro" panose="020B0503030403020204" pitchFamily="34" charset="0"/>
              </a:rPr>
              <a:t>9.</a:t>
            </a:r>
            <a:r>
              <a:rPr lang="fi-FI" b="0" i="0" u="none" strike="noStrike" dirty="0">
                <a:solidFill>
                  <a:srgbClr val="212121"/>
                </a:solidFill>
                <a:effectLst/>
                <a:highlight>
                  <a:srgbClr val="FFFFFF"/>
                </a:highlight>
                <a:latin typeface="Source Sans Pro" panose="020B0503030403020204" pitchFamily="34" charset="0"/>
              </a:rPr>
              <a:t> Esseen lopussa on tiivistetty vastauksen oleelliset huomiot.</a:t>
            </a:r>
          </a:p>
          <a:p>
            <a:pPr algn="l"/>
            <a:r>
              <a:rPr lang="fi-FI" b="1" i="0" u="none" strike="noStrike" dirty="0">
                <a:solidFill>
                  <a:srgbClr val="212121"/>
                </a:solidFill>
                <a:effectLst/>
                <a:highlight>
                  <a:srgbClr val="FFFFFF"/>
                </a:highlight>
                <a:latin typeface="Source Sans Pro" panose="020B0503030403020204" pitchFamily="34" charset="0"/>
              </a:rPr>
              <a:t>10.</a:t>
            </a:r>
            <a:r>
              <a:rPr lang="fi-FI" b="0" i="0" u="none" strike="noStrike" dirty="0">
                <a:solidFill>
                  <a:srgbClr val="212121"/>
                </a:solidFill>
                <a:effectLst/>
                <a:highlight>
                  <a:srgbClr val="FFFFFF"/>
                </a:highlight>
                <a:latin typeface="Source Sans Pro" panose="020B0503030403020204" pitchFamily="34" charset="0"/>
              </a:rPr>
              <a:t> Vastaus on kirjoitettu hyvällä ja ymmärrettävällä suomen kielellä.</a:t>
            </a:r>
          </a:p>
          <a:p>
            <a:pPr algn="l"/>
            <a:endParaRPr lang="fi-FI" b="0" i="0" u="none" strike="noStrike" dirty="0">
              <a:solidFill>
                <a:srgbClr val="212121"/>
              </a:solidFill>
              <a:effectLst/>
              <a:highlight>
                <a:srgbClr val="FFFFFF"/>
              </a:highlight>
              <a:latin typeface="Source Sans Pro" panose="020B0503030403020204" pitchFamily="34" charset="0"/>
            </a:endParaRPr>
          </a:p>
          <a:p>
            <a:endParaRPr lang="fi-FI" dirty="0"/>
          </a:p>
        </p:txBody>
      </p:sp>
    </p:spTree>
    <p:extLst>
      <p:ext uri="{BB962C8B-B14F-4D97-AF65-F5344CB8AC3E}">
        <p14:creationId xmlns:p14="http://schemas.microsoft.com/office/powerpoint/2010/main" val="193641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E44B57-813F-A555-6289-097917799BE6}"/>
              </a:ext>
            </a:extLst>
          </p:cNvPr>
          <p:cNvSpPr>
            <a:spLocks noGrp="1"/>
          </p:cNvSpPr>
          <p:nvPr>
            <p:ph type="title"/>
          </p:nvPr>
        </p:nvSpPr>
        <p:spPr/>
        <p:txBody>
          <a:bodyPr/>
          <a:lstStyle/>
          <a:p>
            <a:r>
              <a:rPr lang="fi-FI" dirty="0"/>
              <a:t>Verbit vastauksessa</a:t>
            </a:r>
          </a:p>
        </p:txBody>
      </p:sp>
      <p:sp>
        <p:nvSpPr>
          <p:cNvPr id="3" name="Sisällön paikkamerkki 2">
            <a:extLst>
              <a:ext uri="{FF2B5EF4-FFF2-40B4-BE49-F238E27FC236}">
                <a16:creationId xmlns:a16="http://schemas.microsoft.com/office/drawing/2014/main" id="{E4391BD0-59E0-12F7-4E9D-D20487B12780}"/>
              </a:ext>
            </a:extLst>
          </p:cNvPr>
          <p:cNvSpPr>
            <a:spLocks noGrp="1"/>
          </p:cNvSpPr>
          <p:nvPr>
            <p:ph idx="1"/>
          </p:nvPr>
        </p:nvSpPr>
        <p:spPr>
          <a:xfrm>
            <a:off x="914400" y="2014194"/>
            <a:ext cx="10058400" cy="3931920"/>
          </a:xfrm>
        </p:spPr>
        <p:txBody>
          <a:bodyPr>
            <a:normAutofit lnSpcReduction="10000"/>
          </a:bodyPr>
          <a:lstStyle/>
          <a:p>
            <a:pPr algn="l"/>
            <a:r>
              <a:rPr lang="fi-FI" b="1" i="0" u="none" strike="noStrike" dirty="0">
                <a:solidFill>
                  <a:srgbClr val="313132"/>
                </a:solidFill>
                <a:effectLst/>
                <a:latin typeface="Source Sans Pro" panose="020B0503030403020204" pitchFamily="34" charset="0"/>
              </a:rPr>
              <a:t>Miten tehtävänantojen verbit ohjaavat vastaamaan?</a:t>
            </a:r>
          </a:p>
          <a:p>
            <a:pPr algn="l" fontAlgn="t">
              <a:buFont typeface="Arial" panose="020B0604020202020204" pitchFamily="34" charset="0"/>
              <a:buChar char="•"/>
            </a:pPr>
            <a:r>
              <a:rPr lang="fi-FI" sz="2000" b="0" i="1" u="none" strike="noStrike" dirty="0">
                <a:solidFill>
                  <a:srgbClr val="212121"/>
                </a:solidFill>
                <a:effectLst/>
                <a:highlight>
                  <a:srgbClr val="FFFFFF"/>
                </a:highlight>
                <a:latin typeface="Source Sans Pro" panose="020B0503030403020204" pitchFamily="34" charset="0"/>
              </a:rPr>
              <a:t>Kuvaile, esittele, selosta, pohdi, erittele, analysoi, vertaile, arvioi, tarkastele, hyödynnä, esitä arviosi…</a:t>
            </a:r>
            <a:endParaRPr lang="fi-FI" sz="2000" b="0" i="0" u="none" strike="noStrike" dirty="0">
              <a:solidFill>
                <a:srgbClr val="212121"/>
              </a:solidFill>
              <a:effectLst/>
              <a:highlight>
                <a:srgbClr val="FFFFFF"/>
              </a:highlight>
              <a:latin typeface="Source Sans Pro" panose="020B0503030403020204" pitchFamily="34" charset="0"/>
            </a:endParaRPr>
          </a:p>
          <a:p>
            <a:r>
              <a:rPr lang="fi-FI" sz="2000" b="0" i="0" dirty="0">
                <a:solidFill>
                  <a:srgbClr val="212121"/>
                </a:solidFill>
                <a:effectLst/>
                <a:highlight>
                  <a:srgbClr val="FFFFFF"/>
                </a:highlight>
                <a:latin typeface="Source Sans Pro" panose="020B0503030403020204" pitchFamily="34" charset="0"/>
              </a:rPr>
              <a:t>1) </a:t>
            </a:r>
            <a:r>
              <a:rPr lang="fi-FI" sz="2000" b="0" i="0" u="none" strike="noStrike" dirty="0">
                <a:solidFill>
                  <a:srgbClr val="212121"/>
                </a:solidFill>
                <a:effectLst/>
                <a:highlight>
                  <a:srgbClr val="FFFFFF"/>
                </a:highlight>
                <a:latin typeface="Source Sans Pro" panose="020B0503030403020204" pitchFamily="34" charset="0"/>
              </a:rPr>
              <a:t>Jos tehtävä alkaa verbeillä </a:t>
            </a:r>
            <a:r>
              <a:rPr lang="fi-FI" sz="2000" b="0" i="1" u="none" strike="noStrike" dirty="0">
                <a:solidFill>
                  <a:srgbClr val="212121"/>
                </a:solidFill>
                <a:effectLst/>
                <a:highlight>
                  <a:srgbClr val="FFFFFF"/>
                </a:highlight>
                <a:latin typeface="Source Sans Pro" panose="020B0503030403020204" pitchFamily="34" charset="0"/>
              </a:rPr>
              <a:t>kuvaile</a:t>
            </a:r>
            <a:r>
              <a:rPr lang="fi-FI" sz="2000" b="0" i="0" u="none" strike="noStrike" dirty="0">
                <a:solidFill>
                  <a:srgbClr val="212121"/>
                </a:solidFill>
                <a:effectLst/>
                <a:highlight>
                  <a:srgbClr val="FFFFFF"/>
                </a:highlight>
                <a:latin typeface="Source Sans Pro" panose="020B0503030403020204" pitchFamily="34" charset="0"/>
              </a:rPr>
              <a:t>, </a:t>
            </a:r>
            <a:r>
              <a:rPr lang="fi-FI" sz="2000" b="0" i="1" u="none" strike="noStrike" dirty="0">
                <a:solidFill>
                  <a:srgbClr val="212121"/>
                </a:solidFill>
                <a:effectLst/>
                <a:highlight>
                  <a:srgbClr val="FFFFFF"/>
                </a:highlight>
                <a:latin typeface="Source Sans Pro" panose="020B0503030403020204" pitchFamily="34" charset="0"/>
              </a:rPr>
              <a:t>esittele </a:t>
            </a:r>
            <a:r>
              <a:rPr lang="fi-FI" sz="2000" b="0" i="0" u="none" strike="noStrike" dirty="0">
                <a:solidFill>
                  <a:srgbClr val="212121"/>
                </a:solidFill>
                <a:effectLst/>
                <a:highlight>
                  <a:srgbClr val="FFFFFF"/>
                </a:highlight>
                <a:latin typeface="Source Sans Pro" panose="020B0503030403020204" pitchFamily="34" charset="0"/>
              </a:rPr>
              <a:t>tai </a:t>
            </a:r>
            <a:r>
              <a:rPr lang="fi-FI" sz="2000" b="0" i="1" u="none" strike="noStrike" dirty="0">
                <a:solidFill>
                  <a:srgbClr val="212121"/>
                </a:solidFill>
                <a:effectLst/>
                <a:highlight>
                  <a:srgbClr val="FFFFFF"/>
                </a:highlight>
                <a:latin typeface="Source Sans Pro" panose="020B0503030403020204" pitchFamily="34" charset="0"/>
              </a:rPr>
              <a:t>selosta</a:t>
            </a:r>
            <a:r>
              <a:rPr lang="fi-FI" sz="2000" b="0" i="0" u="none" strike="noStrike" dirty="0">
                <a:solidFill>
                  <a:srgbClr val="212121"/>
                </a:solidFill>
                <a:effectLst/>
                <a:highlight>
                  <a:srgbClr val="FFFFFF"/>
                </a:highlight>
                <a:latin typeface="Source Sans Pro" panose="020B0503030403020204" pitchFamily="34" charset="0"/>
              </a:rPr>
              <a:t>, vastaaminen edellyttää mahdollisimman täsmällistä asioiden hallintaa.</a:t>
            </a:r>
          </a:p>
          <a:p>
            <a:r>
              <a:rPr lang="fi-FI" sz="2000" b="0" i="0" dirty="0">
                <a:solidFill>
                  <a:srgbClr val="212121"/>
                </a:solidFill>
                <a:effectLst/>
                <a:highlight>
                  <a:srgbClr val="FFFFFF"/>
                </a:highlight>
                <a:latin typeface="Source Sans Pro" panose="020B0503030403020204" pitchFamily="34" charset="0"/>
              </a:rPr>
              <a:t>2) </a:t>
            </a:r>
            <a:r>
              <a:rPr lang="fi-FI" sz="2000" b="0" i="1" u="none" strike="noStrike" dirty="0">
                <a:solidFill>
                  <a:srgbClr val="212121"/>
                </a:solidFill>
                <a:effectLst/>
                <a:highlight>
                  <a:srgbClr val="FFFFFF"/>
                </a:highlight>
                <a:latin typeface="Source Sans Pro" panose="020B0503030403020204" pitchFamily="34" charset="0"/>
              </a:rPr>
              <a:t>Pohdi </a:t>
            </a:r>
            <a:r>
              <a:rPr lang="fi-FI" sz="2000" b="0" i="0" u="none" strike="noStrike" dirty="0">
                <a:solidFill>
                  <a:srgbClr val="212121"/>
                </a:solidFill>
                <a:effectLst/>
                <a:highlight>
                  <a:srgbClr val="FFFFFF"/>
                </a:highlight>
                <a:latin typeface="Source Sans Pro" panose="020B0503030403020204" pitchFamily="34" charset="0"/>
              </a:rPr>
              <a:t>ohjaa nimensä mukaisesti pohtimaan. Pohtimista ovat esimerkiksi asioiden tarkasteleminen eri näkökulmista,  vertaileminen ja vaihtoehtojen tuominen esiin. </a:t>
            </a:r>
          </a:p>
          <a:p>
            <a:pPr algn="l">
              <a:buFont typeface="Arial" panose="020B0604020202020204" pitchFamily="34" charset="0"/>
              <a:buChar char="•"/>
            </a:pPr>
            <a:r>
              <a:rPr lang="fi-FI" sz="2000" b="0" i="0" dirty="0">
                <a:solidFill>
                  <a:srgbClr val="212121"/>
                </a:solidFill>
                <a:effectLst/>
                <a:highlight>
                  <a:srgbClr val="FFFFFF"/>
                </a:highlight>
                <a:latin typeface="Source Sans Pro" panose="020B0503030403020204" pitchFamily="34" charset="0"/>
              </a:rPr>
              <a:t>3) </a:t>
            </a:r>
            <a:r>
              <a:rPr lang="fi-FI" sz="2000" b="0" i="0" u="none" strike="noStrike" dirty="0">
                <a:solidFill>
                  <a:srgbClr val="212121"/>
                </a:solidFill>
                <a:effectLst/>
                <a:highlight>
                  <a:srgbClr val="FFFFFF"/>
                </a:highlight>
                <a:latin typeface="Source Sans Pro" panose="020B0503030403020204" pitchFamily="34" charset="0"/>
              </a:rPr>
              <a:t>Kun tehtävässä pyydetään erittelemään, vastaajan tulee nostaa esiin erilaisia aiheeseen liittyviä näkökulmia. Erittely ei tarkoita pelkkää asioiden luettelemista. Vastaukseen on hyvä laittaa mukaan myös vertailua ja pohdintaa.</a:t>
            </a:r>
          </a:p>
          <a:p>
            <a:pPr marL="0" indent="0">
              <a:buNone/>
            </a:pPr>
            <a:br>
              <a:rPr lang="fi-FI" b="0" i="0" dirty="0">
                <a:solidFill>
                  <a:srgbClr val="212121"/>
                </a:solidFill>
                <a:effectLst/>
                <a:highlight>
                  <a:srgbClr val="FFFFFF"/>
                </a:highlight>
                <a:latin typeface="Source Sans Pro" panose="020B0503030403020204" pitchFamily="34" charset="0"/>
              </a:rPr>
            </a:br>
            <a:endParaRPr lang="fi-FI" dirty="0"/>
          </a:p>
        </p:txBody>
      </p:sp>
    </p:spTree>
    <p:extLst>
      <p:ext uri="{BB962C8B-B14F-4D97-AF65-F5344CB8AC3E}">
        <p14:creationId xmlns:p14="http://schemas.microsoft.com/office/powerpoint/2010/main" val="238327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38725-C954-0D2C-8201-4E0E5C89CCBA}"/>
              </a:ext>
            </a:extLst>
          </p:cNvPr>
          <p:cNvSpPr>
            <a:spLocks noGrp="1"/>
          </p:cNvSpPr>
          <p:nvPr>
            <p:ph type="title"/>
          </p:nvPr>
        </p:nvSpPr>
        <p:spPr>
          <a:xfrm>
            <a:off x="6579450" y="727627"/>
            <a:ext cx="4957553" cy="1645920"/>
          </a:xfrm>
        </p:spPr>
        <p:txBody>
          <a:bodyPr>
            <a:normAutofit/>
          </a:bodyPr>
          <a:lstStyle/>
          <a:p>
            <a:r>
              <a:rPr lang="fi-FI" sz="2600"/>
              <a:t>Kuvio: Kokonaishedelmällisyysluku</a:t>
            </a:r>
            <a:br>
              <a:rPr lang="fi-FI" sz="2600"/>
            </a:br>
            <a:r>
              <a:rPr lang="fi-FI" sz="2600"/>
              <a:t>Suomessa vuosina 1900–2018</a:t>
            </a:r>
          </a:p>
        </p:txBody>
      </p:sp>
      <p:sp>
        <p:nvSpPr>
          <p:cNvPr id="11" name="Rectangle 10">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a:p>
        </p:txBody>
      </p:sp>
      <p:sp>
        <p:nvSpPr>
          <p:cNvPr id="13" name="Rectangle 12">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i-FI"/>
          </a:p>
        </p:txBody>
      </p:sp>
      <p:pic>
        <p:nvPicPr>
          <p:cNvPr id="4" name="Sisällön paikkamerkki 3" descr="Kuva, joka sisältää kohteen teksti, Tontti, viiva, Fontti&#10;&#10;Kuvaus luotu automaattisesti">
            <a:extLst>
              <a:ext uri="{FF2B5EF4-FFF2-40B4-BE49-F238E27FC236}">
                <a16:creationId xmlns:a16="http://schemas.microsoft.com/office/drawing/2014/main" id="{99F11715-E09C-F0CE-33FD-0120BF9F166B}"/>
              </a:ext>
            </a:extLst>
          </p:cNvPr>
          <p:cNvPicPr>
            <a:picLocks noChangeAspect="1"/>
          </p:cNvPicPr>
          <p:nvPr/>
        </p:nvPicPr>
        <p:blipFill>
          <a:blip r:embed="rId2"/>
          <a:stretch>
            <a:fillRect/>
          </a:stretch>
        </p:blipFill>
        <p:spPr>
          <a:xfrm>
            <a:off x="1204017" y="2076081"/>
            <a:ext cx="4414438" cy="2718647"/>
          </a:xfrm>
          <a:prstGeom prst="rect">
            <a:avLst/>
          </a:prstGeom>
        </p:spPr>
      </p:pic>
      <p:sp>
        <p:nvSpPr>
          <p:cNvPr id="8" name="Content Placeholder 7">
            <a:extLst>
              <a:ext uri="{FF2B5EF4-FFF2-40B4-BE49-F238E27FC236}">
                <a16:creationId xmlns:a16="http://schemas.microsoft.com/office/drawing/2014/main" id="{CAFA634D-4093-23AC-5982-89A97FB2EC56}"/>
              </a:ext>
            </a:extLst>
          </p:cNvPr>
          <p:cNvSpPr>
            <a:spLocks noGrp="1"/>
          </p:cNvSpPr>
          <p:nvPr>
            <p:ph idx="1"/>
          </p:nvPr>
        </p:nvSpPr>
        <p:spPr>
          <a:xfrm>
            <a:off x="6579450" y="2538919"/>
            <a:ext cx="4957554" cy="3496120"/>
          </a:xfrm>
        </p:spPr>
        <p:txBody>
          <a:bodyPr>
            <a:normAutofit lnSpcReduction="10000"/>
          </a:bodyPr>
          <a:lstStyle/>
          <a:p>
            <a:r>
              <a:rPr lang="fi-FI" dirty="0"/>
              <a:t>Kun syntyneiden määrä suhteutetaan synnytysikäisiin naisiin, voidaan tarkastella syntyvyyttä. Syntyvyyden mittaamisessa käytetään yleisesti kokonaishedelmällisyyslukua, joka kertoo, kuinka monta lasta nainen synnyttäisi elämänsä aikana, jos syntyvyys pysyisi laskentavuoden tasolla. Kuvio kuvaa kokonaishedelmällisyysluvun muutoksia Suomessa vuosina 1900–2018.</a:t>
            </a:r>
          </a:p>
          <a:p>
            <a:r>
              <a:rPr lang="fi-FI" dirty="0"/>
              <a:t>Tarkastele syitä kuvion osoittamaan kehitykseen Suomessa.</a:t>
            </a:r>
            <a:endParaRPr lang="en-US" dirty="0"/>
          </a:p>
        </p:txBody>
      </p:sp>
    </p:spTree>
    <p:extLst>
      <p:ext uri="{BB962C8B-B14F-4D97-AF65-F5344CB8AC3E}">
        <p14:creationId xmlns:p14="http://schemas.microsoft.com/office/powerpoint/2010/main" val="154021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EF0BBB-B084-1741-B0DA-927481B2BAD6}"/>
              </a:ext>
            </a:extLst>
          </p:cNvPr>
          <p:cNvSpPr>
            <a:spLocks noGrp="1"/>
          </p:cNvSpPr>
          <p:nvPr>
            <p:ph type="title"/>
          </p:nvPr>
        </p:nvSpPr>
        <p:spPr/>
        <p:txBody>
          <a:bodyPr/>
          <a:lstStyle/>
          <a:p>
            <a:r>
              <a:rPr lang="fi-FI" dirty="0"/>
              <a:t>Vastaukseen</a:t>
            </a:r>
          </a:p>
        </p:txBody>
      </p:sp>
      <p:sp>
        <p:nvSpPr>
          <p:cNvPr id="3" name="Sisällön paikkamerkki 2">
            <a:extLst>
              <a:ext uri="{FF2B5EF4-FFF2-40B4-BE49-F238E27FC236}">
                <a16:creationId xmlns:a16="http://schemas.microsoft.com/office/drawing/2014/main" id="{DF211BC1-724E-4BA4-360F-0B87D1A1671D}"/>
              </a:ext>
            </a:extLst>
          </p:cNvPr>
          <p:cNvSpPr>
            <a:spLocks noGrp="1"/>
          </p:cNvSpPr>
          <p:nvPr>
            <p:ph idx="1"/>
          </p:nvPr>
        </p:nvSpPr>
        <p:spPr/>
        <p:txBody>
          <a:bodyPr>
            <a:normAutofit lnSpcReduction="10000"/>
          </a:bodyPr>
          <a:lstStyle/>
          <a:p>
            <a:pPr marL="857250" lvl="0" indent="-857250">
              <a:spcBef>
                <a:spcPts val="0"/>
              </a:spcBef>
              <a:buFont typeface="Arial" panose="020B0604020202020204" pitchFamily="34" charset="0"/>
              <a:buChar char="•"/>
            </a:pPr>
            <a:r>
              <a:rPr lang="fi-FI" sz="2400" dirty="0"/>
              <a:t>Tehtävässä ei pyydetä avaamaan tai selittämään kuviota, vaan siinä kysytään syitä kuvion osoittamaan kehitykseen. Silti lähtökohta on tarkastella kuvion sisältämiä tietoja ja kehitystä.</a:t>
            </a:r>
          </a:p>
          <a:p>
            <a:pPr marL="857250" lvl="0" indent="-857250">
              <a:spcBef>
                <a:spcPts val="0"/>
              </a:spcBef>
              <a:buFont typeface="Arial" panose="020B0604020202020204" pitchFamily="34" charset="0"/>
              <a:buChar char="•"/>
            </a:pPr>
            <a:r>
              <a:rPr lang="fi-FI" sz="2400" dirty="0"/>
              <a:t>Kuvio esittää kokonaishedelmällisyysluvun tilanteen yli sadan vuoden ajalta, vuosien 1900 ja 2018 välisenä aikana.</a:t>
            </a:r>
          </a:p>
          <a:p>
            <a:pPr marL="857250" lvl="0" indent="-857250">
              <a:spcBef>
                <a:spcPts val="0"/>
              </a:spcBef>
              <a:buFont typeface="Arial" panose="020B0604020202020204" pitchFamily="34" charset="0"/>
              <a:buChar char="•"/>
            </a:pPr>
            <a:r>
              <a:rPr lang="fi-FI" sz="2400" dirty="0"/>
              <a:t>Kehityksen päätrendi on, että kokonaishedelmällisyysluku on selkeästi pienentynyt. Ensin luku pienenee nopeasti, sitten se kasvaa 1940-luvun lopulla mutta alkaa taas pian pienentyä. 1970-luvulta lähtien luku on pysynyt suurin piirtein samalla tasolla.</a:t>
            </a:r>
          </a:p>
          <a:p>
            <a:endParaRPr lang="fi-FI" dirty="0"/>
          </a:p>
        </p:txBody>
      </p:sp>
    </p:spTree>
    <p:extLst>
      <p:ext uri="{BB962C8B-B14F-4D97-AF65-F5344CB8AC3E}">
        <p14:creationId xmlns:p14="http://schemas.microsoft.com/office/powerpoint/2010/main" val="384296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A59DF-6E2C-AE28-3772-6F4D48017830}"/>
              </a:ext>
            </a:extLst>
          </p:cNvPr>
          <p:cNvSpPr>
            <a:spLocks noGrp="1"/>
          </p:cNvSpPr>
          <p:nvPr>
            <p:ph type="title"/>
          </p:nvPr>
        </p:nvSpPr>
        <p:spPr/>
        <p:txBody>
          <a:bodyPr/>
          <a:lstStyle/>
          <a:p>
            <a:r>
              <a:rPr lang="fi-FI" dirty="0"/>
              <a:t>Esimerkkejä</a:t>
            </a:r>
          </a:p>
        </p:txBody>
      </p:sp>
      <p:sp>
        <p:nvSpPr>
          <p:cNvPr id="3" name="Sisällön paikkamerkki 2">
            <a:extLst>
              <a:ext uri="{FF2B5EF4-FFF2-40B4-BE49-F238E27FC236}">
                <a16:creationId xmlns:a16="http://schemas.microsoft.com/office/drawing/2014/main" id="{7AF246A5-30B9-5581-F43F-F9683EDFAB28}"/>
              </a:ext>
            </a:extLst>
          </p:cNvPr>
          <p:cNvSpPr>
            <a:spLocks noGrp="1"/>
          </p:cNvSpPr>
          <p:nvPr>
            <p:ph idx="1"/>
          </p:nvPr>
        </p:nvSpPr>
        <p:spPr/>
        <p:txBody>
          <a:bodyPr/>
          <a:lstStyle/>
          <a:p>
            <a:pPr marL="857250" lvl="0" indent="-857250">
              <a:spcBef>
                <a:spcPts val="0"/>
              </a:spcBef>
              <a:buFont typeface="Arial" panose="020B0604020202020204" pitchFamily="34" charset="0"/>
              <a:buChar char="•"/>
            </a:pPr>
            <a:r>
              <a:rPr lang="fi-FI" sz="2000" dirty="0"/>
              <a:t>Suomalainen yhteiskunta muuttui maatalousvaltaisesta ensin teolliseksi ja sitten palveluyhteiskunnaksi. </a:t>
            </a:r>
          </a:p>
          <a:p>
            <a:pPr marL="857250" lvl="0" indent="-857250">
              <a:spcBef>
                <a:spcPts val="0"/>
              </a:spcBef>
              <a:buFont typeface="Arial" panose="020B0604020202020204" pitchFamily="34" charset="0"/>
              <a:buChar char="•"/>
            </a:pPr>
            <a:r>
              <a:rPr lang="fi-FI" sz="2000" dirty="0"/>
              <a:t>Suomi on kaupungistunut voimakkaasti tämän muutoksen aikana.</a:t>
            </a:r>
          </a:p>
          <a:p>
            <a:pPr marL="857250" lvl="0" indent="-857250">
              <a:spcBef>
                <a:spcPts val="0"/>
              </a:spcBef>
              <a:buFont typeface="Arial" panose="020B0604020202020204" pitchFamily="34" charset="0"/>
              <a:buChar char="•"/>
            </a:pPr>
            <a:r>
              <a:rPr lang="fi-FI" sz="2000" dirty="0"/>
              <a:t>Suomalaisten elintaso on noussut huomattavasti sadan vuoden aikana.</a:t>
            </a:r>
          </a:p>
          <a:p>
            <a:pPr marL="857250" lvl="0" indent="-857250">
              <a:spcBef>
                <a:spcPts val="0"/>
              </a:spcBef>
              <a:buFont typeface="Arial" panose="020B0604020202020204" pitchFamily="34" charset="0"/>
              <a:buChar char="•"/>
            </a:pPr>
            <a:r>
              <a:rPr lang="fi-FI" sz="2000" dirty="0"/>
              <a:t>Suomalaisten elämänarvot ja yhteiskunnalliset arvot ovat muuttuneet.</a:t>
            </a:r>
          </a:p>
          <a:p>
            <a:pPr marL="857250" lvl="0" indent="-857250">
              <a:spcBef>
                <a:spcPts val="0"/>
              </a:spcBef>
              <a:buFont typeface="Arial" panose="020B0604020202020204" pitchFamily="34" charset="0"/>
              <a:buChar char="•"/>
            </a:pPr>
            <a:r>
              <a:rPr lang="fi-FI" sz="2000" dirty="0"/>
              <a:t>Suomalaisten koulunkäynti ja kouluttautuminen ovat lisääntyneet ja koulutusajat pidentyneet koko kuvion kattaman ajan. Naiset eivät enää ehdi saada lapsia yhtä paljon kuin aikaisemmin.</a:t>
            </a:r>
          </a:p>
          <a:p>
            <a:pPr marL="857250" lvl="0" indent="-857250">
              <a:spcBef>
                <a:spcPts val="0"/>
              </a:spcBef>
              <a:buFont typeface="Arial" panose="020B0604020202020204" pitchFamily="34" charset="0"/>
              <a:buChar char="•"/>
            </a:pPr>
            <a:r>
              <a:rPr lang="fi-FI" sz="2000" dirty="0">
                <a:solidFill>
                  <a:srgbClr val="333333"/>
                </a:solidFill>
                <a:highlight>
                  <a:srgbClr val="FEFEFE"/>
                </a:highlight>
              </a:rPr>
              <a:t>Lääketieteen kehittyminen on vähentänyt lapsikuolleisuutta nopeasti.</a:t>
            </a:r>
          </a:p>
          <a:p>
            <a:pPr marL="857250" lvl="0" indent="-857250">
              <a:spcBef>
                <a:spcPts val="0"/>
              </a:spcBef>
              <a:buFont typeface="Arial" panose="020B0604020202020204" pitchFamily="34" charset="0"/>
              <a:buChar char="•"/>
            </a:pPr>
            <a:r>
              <a:rPr lang="fi-FI" sz="2000" dirty="0">
                <a:solidFill>
                  <a:srgbClr val="333333"/>
                </a:solidFill>
                <a:highlight>
                  <a:srgbClr val="FEFEFE"/>
                </a:highlight>
              </a:rPr>
              <a:t>Lasten saamisen suunnittelu o</a:t>
            </a:r>
            <a:r>
              <a:rPr lang="fi-FI" sz="2000" dirty="0">
                <a:solidFill>
                  <a:srgbClr val="000000"/>
                </a:solidFill>
                <a:highlight>
                  <a:srgbClr val="FEFEFE"/>
                </a:highlight>
              </a:rPr>
              <a:t>n helpottunut toisen maailmansodan jälkeen, sillä ehkäisyvälineet ovat monipuolistuneet, tehostuneet ja paremmin saatavilla</a:t>
            </a:r>
            <a:r>
              <a:rPr lang="fi-FI" sz="2000" dirty="0">
                <a:solidFill>
                  <a:srgbClr val="333333"/>
                </a:solidFill>
                <a:highlight>
                  <a:srgbClr val="FEFEFE"/>
                </a:highlight>
              </a:rPr>
              <a:t>.</a:t>
            </a:r>
            <a:endParaRPr lang="fi-FI" sz="2000" dirty="0"/>
          </a:p>
          <a:p>
            <a:endParaRPr lang="fi-FI" dirty="0"/>
          </a:p>
        </p:txBody>
      </p:sp>
    </p:spTree>
    <p:extLst>
      <p:ext uri="{BB962C8B-B14F-4D97-AF65-F5344CB8AC3E}">
        <p14:creationId xmlns:p14="http://schemas.microsoft.com/office/powerpoint/2010/main" val="198354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FF31C2-9329-85AD-F073-C03991AF7D90}"/>
              </a:ext>
            </a:extLst>
          </p:cNvPr>
          <p:cNvSpPr>
            <a:spLocks noGrp="1"/>
          </p:cNvSpPr>
          <p:nvPr>
            <p:ph type="title"/>
          </p:nvPr>
        </p:nvSpPr>
        <p:spPr/>
        <p:txBody>
          <a:bodyPr/>
          <a:lstStyle/>
          <a:p>
            <a:r>
              <a:rPr lang="fi-FI" dirty="0"/>
              <a:t>Lisää esimerkkejä</a:t>
            </a:r>
          </a:p>
        </p:txBody>
      </p:sp>
      <p:sp>
        <p:nvSpPr>
          <p:cNvPr id="3" name="Sisällön paikkamerkki 2">
            <a:extLst>
              <a:ext uri="{FF2B5EF4-FFF2-40B4-BE49-F238E27FC236}">
                <a16:creationId xmlns:a16="http://schemas.microsoft.com/office/drawing/2014/main" id="{47FE1052-F6E6-421F-4ED9-11CC82E8BDAD}"/>
              </a:ext>
            </a:extLst>
          </p:cNvPr>
          <p:cNvSpPr>
            <a:spLocks noGrp="1"/>
          </p:cNvSpPr>
          <p:nvPr>
            <p:ph idx="1"/>
          </p:nvPr>
        </p:nvSpPr>
        <p:spPr/>
        <p:txBody>
          <a:bodyPr/>
          <a:lstStyle/>
          <a:p>
            <a:pPr marL="857250" lvl="0" indent="-857250">
              <a:spcBef>
                <a:spcPts val="0"/>
              </a:spcBef>
              <a:buFont typeface="Arial" panose="020B0604020202020204" pitchFamily="34" charset="0"/>
              <a:buChar char="•"/>
            </a:pPr>
            <a:r>
              <a:rPr lang="fi-FI" sz="2000" dirty="0">
                <a:solidFill>
                  <a:srgbClr val="333333"/>
                </a:solidFill>
                <a:highlight>
                  <a:srgbClr val="FEFEFE"/>
                </a:highlight>
              </a:rPr>
              <a:t>Lasten hankintaa on helppo siirtää myöhemmäksi, mikä alentaa syntyvien lasten kokonaismäärää ja hedelmällisyyslukua.</a:t>
            </a:r>
          </a:p>
          <a:p>
            <a:pPr marL="857250" lvl="0" indent="-857250">
              <a:spcBef>
                <a:spcPts val="0"/>
              </a:spcBef>
              <a:buFont typeface="Arial" panose="020B0604020202020204" pitchFamily="34" charset="0"/>
              <a:buChar char="•"/>
            </a:pPr>
            <a:r>
              <a:rPr lang="fi-FI" sz="2000" dirty="0">
                <a:solidFill>
                  <a:srgbClr val="333333"/>
                </a:solidFill>
                <a:highlight>
                  <a:srgbClr val="FEFEFE"/>
                </a:highlight>
              </a:rPr>
              <a:t>Osa aikuisista valitsee lapsettomuuden.</a:t>
            </a:r>
          </a:p>
          <a:p>
            <a:pPr marL="857250" lvl="0" indent="-857250">
              <a:spcBef>
                <a:spcPts val="0"/>
              </a:spcBef>
              <a:buFont typeface="Arial" panose="020B0604020202020204" pitchFamily="34" charset="0"/>
              <a:buChar char="•"/>
            </a:pPr>
            <a:r>
              <a:rPr lang="fi-FI" sz="2000" dirty="0"/>
              <a:t>Sopivan kumppanin löytäminen voi olla hidasta ja vaikeaa monista syistä. Esimerkiksi kaupungeissa on enemmän naisia ja maaseudulla miehiä, joten tästä seuraa kohtaamattomuusongelma. Sukupuolten välillä on myös suuria kouluttautumiseroja: enemmän kouluttautunut nainen ottaa harvoin puolisokseen miehen, joka on vähän koulutettu.</a:t>
            </a:r>
          </a:p>
          <a:p>
            <a:pPr marL="857250" lvl="0" indent="-857250">
              <a:spcBef>
                <a:spcPts val="0"/>
              </a:spcBef>
              <a:buFont typeface="Arial" panose="020B0604020202020204" pitchFamily="34" charset="0"/>
              <a:buChar char="•"/>
            </a:pPr>
            <a:r>
              <a:rPr lang="fi-FI" sz="2000" dirty="0">
                <a:solidFill>
                  <a:srgbClr val="333333"/>
                </a:solidFill>
              </a:rPr>
              <a:t>Viimeisin 2010-luvulla alkanut hedelmällisyysluvun pieneneminen johtuu esimerkiksi taloudellisesta epävarmuudesta. Kun elämä ja samalla tulevaisuus on muuttunut epävarmemmaksi, se vaikuttaa alentavasti lasten hankkimiseen.</a:t>
            </a:r>
            <a:endParaRPr lang="fi-FI" sz="2000" dirty="0"/>
          </a:p>
          <a:p>
            <a:endParaRPr lang="fi-FI" dirty="0"/>
          </a:p>
        </p:txBody>
      </p:sp>
    </p:spTree>
    <p:extLst>
      <p:ext uri="{BB962C8B-B14F-4D97-AF65-F5344CB8AC3E}">
        <p14:creationId xmlns:p14="http://schemas.microsoft.com/office/powerpoint/2010/main" val="155225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528982-F48B-76C2-8FA5-1A64491AB106}"/>
              </a:ext>
            </a:extLst>
          </p:cNvPr>
          <p:cNvSpPr>
            <a:spLocks noGrp="1"/>
          </p:cNvSpPr>
          <p:nvPr>
            <p:ph type="title"/>
          </p:nvPr>
        </p:nvSpPr>
        <p:spPr/>
        <p:txBody>
          <a:bodyPr/>
          <a:lstStyle/>
          <a:p>
            <a:r>
              <a:rPr lang="fi-FI" dirty="0"/>
              <a:t>Hyvinvointivaltio</a:t>
            </a:r>
          </a:p>
        </p:txBody>
      </p:sp>
      <p:sp>
        <p:nvSpPr>
          <p:cNvPr id="3" name="Sisällön paikkamerkki 2">
            <a:extLst>
              <a:ext uri="{FF2B5EF4-FFF2-40B4-BE49-F238E27FC236}">
                <a16:creationId xmlns:a16="http://schemas.microsoft.com/office/drawing/2014/main" id="{26CED241-4BA8-605C-AD9A-9A45C67C1B24}"/>
              </a:ext>
            </a:extLst>
          </p:cNvPr>
          <p:cNvSpPr>
            <a:spLocks noGrp="1"/>
          </p:cNvSpPr>
          <p:nvPr>
            <p:ph idx="1"/>
          </p:nvPr>
        </p:nvSpPr>
        <p:spPr/>
        <p:txBody>
          <a:bodyPr>
            <a:normAutofit/>
          </a:bodyPr>
          <a:lstStyle/>
          <a:p>
            <a:r>
              <a:rPr lang="fi-FI" sz="2400" dirty="0"/>
              <a:t>Mitkä ovat hyvinvointivaltion keskeiset piirteet?</a:t>
            </a:r>
          </a:p>
          <a:p>
            <a:pPr marL="0" indent="0">
              <a:buNone/>
            </a:pPr>
            <a:r>
              <a:rPr lang="fi-FI" sz="2400" dirty="0"/>
              <a:t>-&gt; Suuri julkinen sektori, kustannetaan verovaroin, tulonsiirroilla tasataan tulonjakoa, tasa-arvoinen</a:t>
            </a:r>
          </a:p>
          <a:p>
            <a:pPr marL="0" indent="0">
              <a:buNone/>
            </a:pPr>
            <a:r>
              <a:rPr lang="fi-FI" sz="2400" dirty="0"/>
              <a:t>-&gt; ongelmia: kallis, byrokraattinen, väestön ikääntyminen, holhoava ym.</a:t>
            </a:r>
          </a:p>
        </p:txBody>
      </p:sp>
    </p:spTree>
    <p:extLst>
      <p:ext uri="{BB962C8B-B14F-4D97-AF65-F5344CB8AC3E}">
        <p14:creationId xmlns:p14="http://schemas.microsoft.com/office/powerpoint/2010/main" val="199329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135</TotalTime>
  <Words>823</Words>
  <Application>Microsoft Office PowerPoint</Application>
  <PresentationFormat>Laajakuva</PresentationFormat>
  <Paragraphs>75</Paragraphs>
  <Slides>16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Century Gothic</vt:lpstr>
      <vt:lpstr>Garamond</vt:lpstr>
      <vt:lpstr>Source Sans Pro</vt:lpstr>
      <vt:lpstr>Savon</vt:lpstr>
      <vt:lpstr>YH1</vt:lpstr>
      <vt:lpstr>Miten valmistaudun kokeeseen</vt:lpstr>
      <vt:lpstr>Hyvä essee</vt:lpstr>
      <vt:lpstr>Verbit vastauksessa</vt:lpstr>
      <vt:lpstr>Kuvio: Kokonaishedelmällisyysluku Suomessa vuosina 1900–2018</vt:lpstr>
      <vt:lpstr>Vastaukseen</vt:lpstr>
      <vt:lpstr>Esimerkkejä</vt:lpstr>
      <vt:lpstr>Lisää esimerkkejä</vt:lpstr>
      <vt:lpstr>Hyvinvointivaltio</vt:lpstr>
      <vt:lpstr>Vallan ja vaikuttamisen verkot</vt:lpstr>
      <vt:lpstr>Minkälaisena somekeskustelu kuvataan sarjakuvassa ? Vastaako mielikuva mielestäsi todellisuutta? </vt:lpstr>
      <vt:lpstr>Tulkitse pilakuvan sanoma. Oletko sen kanssa samaa mieltä? </vt:lpstr>
      <vt:lpstr>Politiikka ja puolueet</vt:lpstr>
      <vt:lpstr>Vaalit</vt:lpstr>
      <vt:lpstr>PowerPoint-esitys</vt:lpstr>
      <vt:lpstr>Päätöksenteko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Helenius Niki</dc:creator>
  <cp:lastModifiedBy>Helenius Niki</cp:lastModifiedBy>
  <cp:revision>6</cp:revision>
  <dcterms:created xsi:type="dcterms:W3CDTF">2024-08-14T10:44:13Z</dcterms:created>
  <dcterms:modified xsi:type="dcterms:W3CDTF">2024-08-22T14:45:06Z</dcterms:modified>
</cp:coreProperties>
</file>