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0" r:id="rId5"/>
    <p:sldId id="264"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4" autoAdjust="0"/>
    <p:restoredTop sz="94660"/>
  </p:normalViewPr>
  <p:slideViewPr>
    <p:cSldViewPr snapToGrid="0">
      <p:cViewPr varScale="1">
        <p:scale>
          <a:sx n="68" d="100"/>
          <a:sy n="68" d="100"/>
        </p:scale>
        <p:origin x="57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4209884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817031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9309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1292345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34608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a:t>Muokkaa ots.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3716200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2565311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1070789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2561985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62C59720-ABCE-4D1C-8677-67A74CDBCF2D}" type="datetimeFigureOut">
              <a:rPr lang="fi-FI" smtClean="0"/>
              <a:t>27.10.2020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1380666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62C59720-ABCE-4D1C-8677-67A74CDBCF2D}" type="datetimeFigureOut">
              <a:rPr lang="fi-FI" smtClean="0"/>
              <a:t>27.10.2020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66809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62C59720-ABCE-4D1C-8677-67A74CDBCF2D}" type="datetimeFigureOut">
              <a:rPr lang="fi-FI" smtClean="0"/>
              <a:t>27.10.2020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858835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62C59720-ABCE-4D1C-8677-67A74CDBCF2D}" type="datetimeFigureOut">
              <a:rPr lang="fi-FI" smtClean="0"/>
              <a:t>27.10.2020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245518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59720-ABCE-4D1C-8677-67A74CDBCF2D}" type="datetimeFigureOut">
              <a:rPr lang="fi-FI" smtClean="0"/>
              <a:t>27.10.2020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13682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a:t>Muokkaa ots.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62C59720-ABCE-4D1C-8677-67A74CDBCF2D}" type="datetimeFigureOut">
              <a:rPr lang="fi-FI" smtClean="0"/>
              <a:t>27.10.2020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2599647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62C59720-ABCE-4D1C-8677-67A74CDBCF2D}" type="datetimeFigureOut">
              <a:rPr lang="fi-FI" smtClean="0"/>
              <a:t>27.10.2020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CC5B725B-F07D-4123-913D-A9F32CB0BBE4}" type="slidenum">
              <a:rPr lang="fi-FI" smtClean="0"/>
              <a:t>‹#›</a:t>
            </a:fld>
            <a:endParaRPr lang="fi-FI"/>
          </a:p>
        </p:txBody>
      </p:sp>
    </p:spTree>
    <p:extLst>
      <p:ext uri="{BB962C8B-B14F-4D97-AF65-F5344CB8AC3E}">
        <p14:creationId xmlns:p14="http://schemas.microsoft.com/office/powerpoint/2010/main" val="2056716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2C59720-ABCE-4D1C-8677-67A74CDBCF2D}" type="datetimeFigureOut">
              <a:rPr lang="fi-FI" smtClean="0"/>
              <a:t>27.10.2020</a:t>
            </a:fld>
            <a:endParaRPr lang="fi-F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5B725B-F07D-4123-913D-A9F32CB0BBE4}" type="slidenum">
              <a:rPr lang="fi-FI" smtClean="0"/>
              <a:t>‹#›</a:t>
            </a:fld>
            <a:endParaRPr lang="fi-FI"/>
          </a:p>
        </p:txBody>
      </p:sp>
    </p:spTree>
    <p:extLst>
      <p:ext uri="{BB962C8B-B14F-4D97-AF65-F5344CB8AC3E}">
        <p14:creationId xmlns:p14="http://schemas.microsoft.com/office/powerpoint/2010/main" val="221270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706916B9-AFE8-405A-8E5E-C134EEF05655}"/>
              </a:ext>
            </a:extLst>
          </p:cNvPr>
          <p:cNvSpPr>
            <a:spLocks noGrp="1"/>
          </p:cNvSpPr>
          <p:nvPr>
            <p:ph type="title"/>
          </p:nvPr>
        </p:nvSpPr>
        <p:spPr/>
        <p:txBody>
          <a:bodyPr/>
          <a:lstStyle/>
          <a:p>
            <a:r>
              <a:rPr lang="en-US" b="1" dirty="0"/>
              <a:t>How the new Finnish Government is appointed </a:t>
            </a:r>
            <a:endParaRPr lang="fi-FI" dirty="0"/>
          </a:p>
        </p:txBody>
      </p:sp>
      <p:sp>
        <p:nvSpPr>
          <p:cNvPr id="5" name="Sisällön paikkamerkki 4">
            <a:extLst>
              <a:ext uri="{FF2B5EF4-FFF2-40B4-BE49-F238E27FC236}">
                <a16:creationId xmlns:a16="http://schemas.microsoft.com/office/drawing/2014/main" id="{CFB77FCE-A4C7-47B8-BF35-2CD9E8926403}"/>
              </a:ext>
            </a:extLst>
          </p:cNvPr>
          <p:cNvSpPr>
            <a:spLocks noGrp="1"/>
          </p:cNvSpPr>
          <p:nvPr>
            <p:ph idx="1"/>
          </p:nvPr>
        </p:nvSpPr>
        <p:spPr/>
        <p:txBody>
          <a:bodyPr>
            <a:normAutofit lnSpcReduction="10000"/>
          </a:bodyPr>
          <a:lstStyle/>
          <a:p>
            <a:r>
              <a:rPr lang="en-US" sz="2000" dirty="0"/>
              <a:t>After the Parliamentary Elections (or if the Government resigns during the electoral term), a new Government should be appointed. (The former Government acts as caretaker government until the appointment of the new Government.)</a:t>
            </a:r>
            <a:endParaRPr lang="fi-FI" sz="2000" dirty="0"/>
          </a:p>
          <a:p>
            <a:r>
              <a:rPr lang="en-US" sz="2000" dirty="0"/>
              <a:t>In the Government formation negotiations the political parties agree on the </a:t>
            </a:r>
            <a:endParaRPr lang="fi-FI" sz="2000" dirty="0"/>
          </a:p>
          <a:p>
            <a:r>
              <a:rPr lang="en-US" sz="2000" b="1" dirty="0"/>
              <a:t>- Government Program, </a:t>
            </a:r>
            <a:endParaRPr lang="fi-FI" sz="2000" b="1" dirty="0"/>
          </a:p>
          <a:p>
            <a:r>
              <a:rPr lang="en-US" sz="2000" b="1" dirty="0"/>
              <a:t>- number of ministers, and </a:t>
            </a:r>
            <a:endParaRPr lang="fi-FI" sz="2000" b="1" dirty="0"/>
          </a:p>
          <a:p>
            <a:r>
              <a:rPr lang="en-US" sz="2000" b="1" dirty="0"/>
              <a:t>- division of their portfolios and responsibilities. </a:t>
            </a:r>
          </a:p>
          <a:p>
            <a:r>
              <a:rPr lang="en-US" sz="2000" dirty="0"/>
              <a:t>The formation of the new Government starts when the negotiations have been completed</a:t>
            </a:r>
            <a:endParaRPr lang="en-US" sz="2000" b="1" dirty="0"/>
          </a:p>
          <a:p>
            <a:endParaRPr lang="fi-FI" sz="2000" b="1" dirty="0"/>
          </a:p>
          <a:p>
            <a:endParaRPr lang="fi-FI" dirty="0"/>
          </a:p>
        </p:txBody>
      </p:sp>
    </p:spTree>
    <p:extLst>
      <p:ext uri="{BB962C8B-B14F-4D97-AF65-F5344CB8AC3E}">
        <p14:creationId xmlns:p14="http://schemas.microsoft.com/office/powerpoint/2010/main" val="165484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8C38081-8659-40FC-B27C-CAFE83E0D6CE}"/>
              </a:ext>
            </a:extLst>
          </p:cNvPr>
          <p:cNvSpPr>
            <a:spLocks noGrp="1"/>
          </p:cNvSpPr>
          <p:nvPr>
            <p:ph idx="1"/>
          </p:nvPr>
        </p:nvSpPr>
        <p:spPr/>
        <p:txBody>
          <a:bodyPr>
            <a:normAutofit/>
          </a:bodyPr>
          <a:lstStyle/>
          <a:p>
            <a:pPr marL="0" indent="0">
              <a:buNone/>
            </a:pPr>
            <a:endParaRPr lang="en-US" sz="2800" dirty="0"/>
          </a:p>
          <a:p>
            <a:pPr lvl="0"/>
            <a:r>
              <a:rPr lang="en-US" sz="2800" dirty="0"/>
              <a:t>The parliamentary groups of political parties that participated in the negotiations meet at a joint seminar to discuss the outcome of the talks.</a:t>
            </a:r>
          </a:p>
          <a:p>
            <a:r>
              <a:rPr lang="en-US" sz="2800" dirty="0"/>
              <a:t>Before proceeding to the appointment of the new Prime Minister and Government, the parties participating in the negotiations must approve the outcome in accordance with their own rules. </a:t>
            </a:r>
          </a:p>
          <a:p>
            <a:pPr lvl="0"/>
            <a:endParaRPr lang="en-US" sz="2800" dirty="0"/>
          </a:p>
          <a:p>
            <a:pPr lvl="0"/>
            <a:endParaRPr lang="fi-FI" sz="2800" dirty="0"/>
          </a:p>
          <a:p>
            <a:endParaRPr lang="fi-FI" sz="2800" dirty="0"/>
          </a:p>
        </p:txBody>
      </p:sp>
      <p:sp>
        <p:nvSpPr>
          <p:cNvPr id="4" name="Otsikko 3">
            <a:extLst>
              <a:ext uri="{FF2B5EF4-FFF2-40B4-BE49-F238E27FC236}">
                <a16:creationId xmlns:a16="http://schemas.microsoft.com/office/drawing/2014/main" id="{73E606DF-32B7-45F5-AE8F-058D211FF6A8}"/>
              </a:ext>
            </a:extLst>
          </p:cNvPr>
          <p:cNvSpPr>
            <a:spLocks noGrp="1"/>
          </p:cNvSpPr>
          <p:nvPr>
            <p:ph type="title"/>
          </p:nvPr>
        </p:nvSpPr>
        <p:spPr/>
        <p:txBody>
          <a:bodyPr/>
          <a:lstStyle/>
          <a:p>
            <a:br>
              <a:rPr lang="fi-FI" dirty="0"/>
            </a:br>
            <a:r>
              <a:rPr lang="fi-FI" dirty="0"/>
              <a:t>The </a:t>
            </a:r>
            <a:r>
              <a:rPr lang="fi-FI" dirty="0" err="1"/>
              <a:t>formation</a:t>
            </a:r>
            <a:r>
              <a:rPr lang="fi-FI" dirty="0"/>
              <a:t> of the </a:t>
            </a:r>
            <a:r>
              <a:rPr lang="fi-FI" dirty="0" err="1"/>
              <a:t>Government</a:t>
            </a:r>
            <a:r>
              <a:rPr lang="fi-FI" dirty="0"/>
              <a:t> (1/5)</a:t>
            </a:r>
          </a:p>
        </p:txBody>
      </p:sp>
    </p:spTree>
    <p:extLst>
      <p:ext uri="{BB962C8B-B14F-4D97-AF65-F5344CB8AC3E}">
        <p14:creationId xmlns:p14="http://schemas.microsoft.com/office/powerpoint/2010/main" val="102348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8C2DF3-2780-4C25-A9E6-5FA0F11C6452}"/>
              </a:ext>
            </a:extLst>
          </p:cNvPr>
          <p:cNvSpPr>
            <a:spLocks noGrp="1"/>
          </p:cNvSpPr>
          <p:nvPr>
            <p:ph type="title"/>
          </p:nvPr>
        </p:nvSpPr>
        <p:spPr/>
        <p:txBody>
          <a:bodyPr/>
          <a:lstStyle/>
          <a:p>
            <a:r>
              <a:rPr lang="fi-FI" dirty="0"/>
              <a:t>(2/5)</a:t>
            </a:r>
          </a:p>
        </p:txBody>
      </p:sp>
      <p:sp>
        <p:nvSpPr>
          <p:cNvPr id="3" name="Sisällön paikkamerkki 2">
            <a:extLst>
              <a:ext uri="{FF2B5EF4-FFF2-40B4-BE49-F238E27FC236}">
                <a16:creationId xmlns:a16="http://schemas.microsoft.com/office/drawing/2014/main" id="{27962D4E-75A6-4544-A4BE-1059B8CD5438}"/>
              </a:ext>
            </a:extLst>
          </p:cNvPr>
          <p:cNvSpPr>
            <a:spLocks noGrp="1"/>
          </p:cNvSpPr>
          <p:nvPr>
            <p:ph idx="1"/>
          </p:nvPr>
        </p:nvSpPr>
        <p:spPr/>
        <p:txBody>
          <a:bodyPr>
            <a:normAutofit fontScale="70000" lnSpcReduction="20000"/>
          </a:bodyPr>
          <a:lstStyle/>
          <a:p>
            <a:pPr marL="0" indent="0">
              <a:buNone/>
            </a:pPr>
            <a:endParaRPr lang="en-US" dirty="0"/>
          </a:p>
          <a:p>
            <a:r>
              <a:rPr lang="en-US" sz="3100" dirty="0"/>
              <a:t>When the negotiations have come to a full conclusion, the President of the Republic consults with the Speaker of Parliament and informs the Parliament of the nominee for Prime Minister. The nominee is elected Prime Minister if more than half of the MPs vote for him or her. (If the number of "yes" votes is greater than the number of "no" votes.) </a:t>
            </a:r>
          </a:p>
          <a:p>
            <a:r>
              <a:rPr lang="en-US" sz="2900" dirty="0"/>
              <a:t>If the nominee does not receive the necessary majority, another nominee shall be put forward in accordance with the same procedure. If the second nominee fails to receive the support of more than half of the votes cast, the election of the Prime Minister shall be held in the Parliament by open vote. In this event, the person receiving the most votes is elected.</a:t>
            </a:r>
            <a:endParaRPr lang="fi-FI" sz="2900" dirty="0"/>
          </a:p>
          <a:p>
            <a:endParaRPr lang="en-US" dirty="0"/>
          </a:p>
          <a:p>
            <a:endParaRPr lang="fi-FI" dirty="0"/>
          </a:p>
          <a:p>
            <a:endParaRPr lang="fi-FI" dirty="0"/>
          </a:p>
        </p:txBody>
      </p:sp>
    </p:spTree>
    <p:extLst>
      <p:ext uri="{BB962C8B-B14F-4D97-AF65-F5344CB8AC3E}">
        <p14:creationId xmlns:p14="http://schemas.microsoft.com/office/powerpoint/2010/main" val="104568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9F7B557-1655-4BF0-853B-D7114B005A70}"/>
              </a:ext>
            </a:extLst>
          </p:cNvPr>
          <p:cNvSpPr>
            <a:spLocks noGrp="1"/>
          </p:cNvSpPr>
          <p:nvPr>
            <p:ph type="title"/>
          </p:nvPr>
        </p:nvSpPr>
        <p:spPr/>
        <p:txBody>
          <a:bodyPr/>
          <a:lstStyle/>
          <a:p>
            <a:r>
              <a:rPr lang="fi-FI" dirty="0"/>
              <a:t>(3/5)</a:t>
            </a:r>
          </a:p>
        </p:txBody>
      </p:sp>
      <p:sp>
        <p:nvSpPr>
          <p:cNvPr id="3" name="Sisällön paikkamerkki 2">
            <a:extLst>
              <a:ext uri="{FF2B5EF4-FFF2-40B4-BE49-F238E27FC236}">
                <a16:creationId xmlns:a16="http://schemas.microsoft.com/office/drawing/2014/main" id="{202418F6-38CC-4472-90D0-26666E577E87}"/>
              </a:ext>
            </a:extLst>
          </p:cNvPr>
          <p:cNvSpPr>
            <a:spLocks noGrp="1"/>
          </p:cNvSpPr>
          <p:nvPr>
            <p:ph idx="1"/>
          </p:nvPr>
        </p:nvSpPr>
        <p:spPr/>
        <p:txBody>
          <a:bodyPr/>
          <a:lstStyle/>
          <a:p>
            <a:r>
              <a:rPr lang="en-US" sz="2400" dirty="0"/>
              <a:t>The President formally appoints the Prime Minister and other government ministers at a presidential session. The ministers are appointed as proposed by the Prime Minister elected by Parliament. (</a:t>
            </a:r>
            <a:r>
              <a:rPr lang="fi-FI" sz="2400" dirty="0"/>
              <a:t>This is </a:t>
            </a:r>
            <a:r>
              <a:rPr lang="fi-FI" sz="2400" dirty="0" err="1"/>
              <a:t>also</a:t>
            </a:r>
            <a:r>
              <a:rPr lang="fi-FI" sz="2400" dirty="0"/>
              <a:t> </a:t>
            </a:r>
            <a:r>
              <a:rPr lang="fi-FI" sz="2400" dirty="0" err="1"/>
              <a:t>when</a:t>
            </a:r>
            <a:r>
              <a:rPr lang="fi-FI" sz="2400" dirty="0"/>
              <a:t> the </a:t>
            </a:r>
            <a:r>
              <a:rPr lang="fi-FI" sz="2400" dirty="0" err="1"/>
              <a:t>previous</a:t>
            </a:r>
            <a:r>
              <a:rPr lang="fi-FI" sz="2400" dirty="0"/>
              <a:t> </a:t>
            </a:r>
            <a:r>
              <a:rPr lang="fi-FI" sz="2400" dirty="0" err="1"/>
              <a:t>Government</a:t>
            </a:r>
            <a:r>
              <a:rPr lang="fi-FI" sz="2400" dirty="0"/>
              <a:t> </a:t>
            </a:r>
            <a:r>
              <a:rPr lang="fi-FI" sz="2400" dirty="0" err="1"/>
              <a:t>officially</a:t>
            </a:r>
            <a:r>
              <a:rPr lang="fi-FI" sz="2400" dirty="0"/>
              <a:t> </a:t>
            </a:r>
            <a:r>
              <a:rPr lang="fi-FI" sz="2400" dirty="0" err="1"/>
              <a:t>resigns</a:t>
            </a:r>
            <a:r>
              <a:rPr lang="fi-FI" sz="2400" dirty="0"/>
              <a:t>.)</a:t>
            </a:r>
            <a:r>
              <a:rPr lang="en-US" sz="2400" dirty="0"/>
              <a:t> </a:t>
            </a:r>
          </a:p>
          <a:p>
            <a:endParaRPr lang="fi-FI" sz="2400" dirty="0"/>
          </a:p>
          <a:p>
            <a:endParaRPr lang="fi-FI" dirty="0"/>
          </a:p>
        </p:txBody>
      </p:sp>
    </p:spTree>
    <p:extLst>
      <p:ext uri="{BB962C8B-B14F-4D97-AF65-F5344CB8AC3E}">
        <p14:creationId xmlns:p14="http://schemas.microsoft.com/office/powerpoint/2010/main" val="207345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D211E4-D45A-4EE2-8FE9-4E93765D5269}"/>
              </a:ext>
            </a:extLst>
          </p:cNvPr>
          <p:cNvSpPr>
            <a:spLocks noGrp="1"/>
          </p:cNvSpPr>
          <p:nvPr>
            <p:ph type="title"/>
          </p:nvPr>
        </p:nvSpPr>
        <p:spPr/>
        <p:txBody>
          <a:bodyPr/>
          <a:lstStyle/>
          <a:p>
            <a:r>
              <a:rPr lang="fi-FI" dirty="0"/>
              <a:t>(4/5)</a:t>
            </a:r>
          </a:p>
        </p:txBody>
      </p:sp>
      <p:sp>
        <p:nvSpPr>
          <p:cNvPr id="3" name="Sisällön paikkamerkki 2">
            <a:extLst>
              <a:ext uri="{FF2B5EF4-FFF2-40B4-BE49-F238E27FC236}">
                <a16:creationId xmlns:a16="http://schemas.microsoft.com/office/drawing/2014/main" id="{E23860CD-7314-498C-9CA5-958E78206AC5}"/>
              </a:ext>
            </a:extLst>
          </p:cNvPr>
          <p:cNvSpPr>
            <a:spLocks noGrp="1"/>
          </p:cNvSpPr>
          <p:nvPr>
            <p:ph idx="1"/>
          </p:nvPr>
        </p:nvSpPr>
        <p:spPr/>
        <p:txBody>
          <a:bodyPr/>
          <a:lstStyle/>
          <a:p>
            <a:r>
              <a:rPr lang="en-US" sz="2400" dirty="0"/>
              <a:t>The newly appointed Government then convenes into a constitutive session. At the beginning of the session, the ministers take an oath of office, or make an affirmation of office and take a judicial oath, if they have not yet done so. The constitutive session decides on the division of responsibilities among the ministers working in the same ministry, the composition of the statutory ministerial committees, and who will </a:t>
            </a:r>
            <a:r>
              <a:rPr lang="en-US" sz="2400" dirty="0" err="1"/>
              <a:t>deputise</a:t>
            </a:r>
            <a:r>
              <a:rPr lang="en-US" sz="2400" dirty="0"/>
              <a:t> for the Prime Minister and other ministers</a:t>
            </a:r>
            <a:endParaRPr lang="fi-FI" sz="2400" dirty="0"/>
          </a:p>
          <a:p>
            <a:endParaRPr lang="fi-FI" dirty="0"/>
          </a:p>
        </p:txBody>
      </p:sp>
    </p:spTree>
    <p:extLst>
      <p:ext uri="{BB962C8B-B14F-4D97-AF65-F5344CB8AC3E}">
        <p14:creationId xmlns:p14="http://schemas.microsoft.com/office/powerpoint/2010/main" val="171569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25B0F1-CACB-474D-92BD-68109F3697B7}"/>
              </a:ext>
            </a:extLst>
          </p:cNvPr>
          <p:cNvSpPr>
            <a:spLocks noGrp="1"/>
          </p:cNvSpPr>
          <p:nvPr>
            <p:ph type="title"/>
          </p:nvPr>
        </p:nvSpPr>
        <p:spPr/>
        <p:txBody>
          <a:bodyPr/>
          <a:lstStyle/>
          <a:p>
            <a:r>
              <a:rPr lang="fi-FI" dirty="0"/>
              <a:t>(5/5)</a:t>
            </a:r>
          </a:p>
        </p:txBody>
      </p:sp>
      <p:sp>
        <p:nvSpPr>
          <p:cNvPr id="3" name="Sisällön paikkamerkki 2">
            <a:extLst>
              <a:ext uri="{FF2B5EF4-FFF2-40B4-BE49-F238E27FC236}">
                <a16:creationId xmlns:a16="http://schemas.microsoft.com/office/drawing/2014/main" id="{5D5E1753-72DB-4424-B7B5-F701023F7975}"/>
              </a:ext>
            </a:extLst>
          </p:cNvPr>
          <p:cNvSpPr>
            <a:spLocks noGrp="1"/>
          </p:cNvSpPr>
          <p:nvPr>
            <p:ph idx="1"/>
          </p:nvPr>
        </p:nvSpPr>
        <p:spPr/>
        <p:txBody>
          <a:bodyPr>
            <a:normAutofit/>
          </a:bodyPr>
          <a:lstStyle/>
          <a:p>
            <a:r>
              <a:rPr lang="en-US" sz="2400" dirty="0"/>
              <a:t>After this, the Government program is given as a statement to the Parliament, and the Parliament holds a vote of confidence in the Government. In Finland the powers of the State are vested in the people, who are represented by the Parliament. The Government must enjoy Parliament’s confidence in implementing the Government Program.</a:t>
            </a:r>
            <a:endParaRPr lang="fi-FI" sz="2400" dirty="0"/>
          </a:p>
        </p:txBody>
      </p:sp>
    </p:spTree>
    <p:extLst>
      <p:ext uri="{BB962C8B-B14F-4D97-AF65-F5344CB8AC3E}">
        <p14:creationId xmlns:p14="http://schemas.microsoft.com/office/powerpoint/2010/main" val="393492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TotalTime>
  <Words>486</Words>
  <Application>Microsoft Office PowerPoint</Application>
  <PresentationFormat>Laajakuva</PresentationFormat>
  <Paragraphs>23</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Trebuchet MS</vt:lpstr>
      <vt:lpstr>Wingdings 3</vt:lpstr>
      <vt:lpstr>Pinta</vt:lpstr>
      <vt:lpstr>How the new Finnish Government is appointed </vt:lpstr>
      <vt:lpstr> The formation of the Government (1/5)</vt:lpstr>
      <vt:lpstr>(2/5)</vt:lpstr>
      <vt:lpstr>(3/5)</vt:lpstr>
      <vt:lpstr>(4/5)</vt:lpstr>
      <vt:lpstr>(5/5)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the new Finnish Government is appointed </dc:title>
  <dc:creator>Alanko Jukka</dc:creator>
  <cp:lastModifiedBy>Alanko Jukka</cp:lastModifiedBy>
  <cp:revision>26</cp:revision>
  <dcterms:created xsi:type="dcterms:W3CDTF">2020-10-27T11:37:13Z</dcterms:created>
  <dcterms:modified xsi:type="dcterms:W3CDTF">2020-10-27T12:04:05Z</dcterms:modified>
</cp:coreProperties>
</file>