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4" autoAdjust="0"/>
    <p:restoredTop sz="94660"/>
  </p:normalViewPr>
  <p:slideViewPr>
    <p:cSldViewPr snapToGrid="0">
      <p:cViewPr varScale="1">
        <p:scale>
          <a:sx n="68" d="100"/>
          <a:sy n="68" d="100"/>
        </p:scale>
        <p:origin x="57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152769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74466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42970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721125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63218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845334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4204894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172458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140091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001EB33-EF1D-4B63-AA2C-857D2E05957E}" type="datetimeFigureOut">
              <a:rPr lang="fi-FI" smtClean="0"/>
              <a:t>5.11.2020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1754983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001EB33-EF1D-4B63-AA2C-857D2E05957E}" type="datetimeFigureOut">
              <a:rPr lang="fi-FI" smtClean="0"/>
              <a:t>5.11.2020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60052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001EB33-EF1D-4B63-AA2C-857D2E05957E}" type="datetimeFigureOut">
              <a:rPr lang="fi-FI" smtClean="0"/>
              <a:t>5.11.2020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4248117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9001EB33-EF1D-4B63-AA2C-857D2E05957E}" type="datetimeFigureOut">
              <a:rPr lang="fi-FI" smtClean="0"/>
              <a:t>5.11.2020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758631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01EB33-EF1D-4B63-AA2C-857D2E05957E}" type="datetimeFigureOut">
              <a:rPr lang="fi-FI" smtClean="0"/>
              <a:t>5.11.2020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41574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001EB33-EF1D-4B63-AA2C-857D2E05957E}" type="datetimeFigureOut">
              <a:rPr lang="fi-FI" smtClean="0"/>
              <a:t>5.11.2020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377571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001EB33-EF1D-4B63-AA2C-857D2E05957E}" type="datetimeFigureOut">
              <a:rPr lang="fi-FI" smtClean="0"/>
              <a:t>5.11.2020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87B397D-3F41-4600-94D9-542AECA51B6F}" type="slidenum">
              <a:rPr lang="fi-FI" smtClean="0"/>
              <a:t>‹#›</a:t>
            </a:fld>
            <a:endParaRPr lang="fi-FI"/>
          </a:p>
        </p:txBody>
      </p:sp>
    </p:spTree>
    <p:extLst>
      <p:ext uri="{BB962C8B-B14F-4D97-AF65-F5344CB8AC3E}">
        <p14:creationId xmlns:p14="http://schemas.microsoft.com/office/powerpoint/2010/main" val="1993376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01EB33-EF1D-4B63-AA2C-857D2E05957E}" type="datetimeFigureOut">
              <a:rPr lang="fi-FI" smtClean="0"/>
              <a:t>5.11.2020</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87B397D-3F41-4600-94D9-542AECA51B6F}" type="slidenum">
              <a:rPr lang="fi-FI" smtClean="0"/>
              <a:t>‹#›</a:t>
            </a:fld>
            <a:endParaRPr lang="fi-FI"/>
          </a:p>
        </p:txBody>
      </p:sp>
    </p:spTree>
    <p:extLst>
      <p:ext uri="{BB962C8B-B14F-4D97-AF65-F5344CB8AC3E}">
        <p14:creationId xmlns:p14="http://schemas.microsoft.com/office/powerpoint/2010/main" val="31669067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9502A468-ED8F-4EE9-B165-4779172FFD47}"/>
              </a:ext>
            </a:extLst>
          </p:cNvPr>
          <p:cNvSpPr>
            <a:spLocks noGrp="1"/>
          </p:cNvSpPr>
          <p:nvPr>
            <p:ph type="ctrTitle"/>
          </p:nvPr>
        </p:nvSpPr>
        <p:spPr/>
        <p:txBody>
          <a:bodyPr/>
          <a:lstStyle/>
          <a:p>
            <a:r>
              <a:rPr lang="fi-FI" b="1" dirty="0"/>
              <a:t>KEY PRINCIPLES OF FINNISH ELECTIONS</a:t>
            </a:r>
          </a:p>
        </p:txBody>
      </p:sp>
      <p:sp>
        <p:nvSpPr>
          <p:cNvPr id="5" name="Alaotsikko 4">
            <a:extLst>
              <a:ext uri="{FF2B5EF4-FFF2-40B4-BE49-F238E27FC236}">
                <a16:creationId xmlns:a16="http://schemas.microsoft.com/office/drawing/2014/main" id="{BE78F14A-003A-40C6-A3CE-B9D0F6FB527D}"/>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2804389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73F86D61-13F8-40F8-9E74-4D2FFB37E9DA}"/>
              </a:ext>
            </a:extLst>
          </p:cNvPr>
          <p:cNvSpPr>
            <a:spLocks noGrp="1"/>
          </p:cNvSpPr>
          <p:nvPr>
            <p:ph type="title"/>
          </p:nvPr>
        </p:nvSpPr>
        <p:spPr>
          <a:xfrm>
            <a:off x="531643" y="156238"/>
            <a:ext cx="8596668" cy="1320800"/>
          </a:xfrm>
        </p:spPr>
        <p:txBody>
          <a:bodyPr>
            <a:normAutofit fontScale="90000"/>
          </a:bodyPr>
          <a:lstStyle/>
          <a:p>
            <a:br>
              <a:rPr lang="en-US" b="1" dirty="0"/>
            </a:br>
            <a:r>
              <a:rPr lang="en-US" sz="4400" b="1" dirty="0"/>
              <a:t>1) Elections are direct</a:t>
            </a:r>
            <a:r>
              <a:rPr lang="en-US" sz="4400" dirty="0"/>
              <a:t> </a:t>
            </a:r>
            <a:br>
              <a:rPr lang="en-US" dirty="0"/>
            </a:br>
            <a:endParaRPr lang="fi-FI" dirty="0"/>
          </a:p>
        </p:txBody>
      </p:sp>
      <p:sp>
        <p:nvSpPr>
          <p:cNvPr id="5" name="Sisällön paikkamerkki 4">
            <a:extLst>
              <a:ext uri="{FF2B5EF4-FFF2-40B4-BE49-F238E27FC236}">
                <a16:creationId xmlns:a16="http://schemas.microsoft.com/office/drawing/2014/main" id="{713F759E-D8E8-4D36-9B98-B0AFAD396D7E}"/>
              </a:ext>
            </a:extLst>
          </p:cNvPr>
          <p:cNvSpPr>
            <a:spLocks noGrp="1"/>
          </p:cNvSpPr>
          <p:nvPr>
            <p:ph idx="1"/>
          </p:nvPr>
        </p:nvSpPr>
        <p:spPr>
          <a:xfrm>
            <a:off x="1333502" y="2160589"/>
            <a:ext cx="8596668" cy="3880773"/>
          </a:xfrm>
        </p:spPr>
        <p:txBody>
          <a:bodyPr>
            <a:noAutofit/>
          </a:bodyPr>
          <a:lstStyle/>
          <a:p>
            <a:pPr>
              <a:lnSpc>
                <a:spcPct val="90000"/>
              </a:lnSpc>
            </a:pPr>
            <a:r>
              <a:rPr lang="en-US" sz="2800" dirty="0"/>
              <a:t>Eligible voters vote directly for the person they want to see elected.</a:t>
            </a:r>
          </a:p>
          <a:p>
            <a:pPr>
              <a:lnSpc>
                <a:spcPct val="90000"/>
              </a:lnSpc>
            </a:pPr>
            <a:endParaRPr lang="en-US" sz="2000" dirty="0"/>
          </a:p>
        </p:txBody>
      </p:sp>
    </p:spTree>
    <p:extLst>
      <p:ext uri="{BB962C8B-B14F-4D97-AF65-F5344CB8AC3E}">
        <p14:creationId xmlns:p14="http://schemas.microsoft.com/office/powerpoint/2010/main" val="257743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057F318-346D-41CE-9A18-18D50BC71996}"/>
              </a:ext>
            </a:extLst>
          </p:cNvPr>
          <p:cNvSpPr>
            <a:spLocks noGrp="1"/>
          </p:cNvSpPr>
          <p:nvPr>
            <p:ph type="title"/>
          </p:nvPr>
        </p:nvSpPr>
        <p:spPr/>
        <p:txBody>
          <a:bodyPr/>
          <a:lstStyle/>
          <a:p>
            <a:br>
              <a:rPr lang="en-US" b="1" dirty="0"/>
            </a:br>
            <a:r>
              <a:rPr lang="en-US" sz="4000" b="1" dirty="0"/>
              <a:t>2) Elections are proportional</a:t>
            </a:r>
            <a:endParaRPr lang="fi-FI" sz="4000" dirty="0"/>
          </a:p>
        </p:txBody>
      </p:sp>
      <p:sp>
        <p:nvSpPr>
          <p:cNvPr id="3" name="Sisällön paikkamerkki 2">
            <a:extLst>
              <a:ext uri="{FF2B5EF4-FFF2-40B4-BE49-F238E27FC236}">
                <a16:creationId xmlns:a16="http://schemas.microsoft.com/office/drawing/2014/main" id="{68D81667-D768-456E-AB66-FFB8D3E10785}"/>
              </a:ext>
            </a:extLst>
          </p:cNvPr>
          <p:cNvSpPr>
            <a:spLocks noGrp="1"/>
          </p:cNvSpPr>
          <p:nvPr>
            <p:ph idx="1"/>
          </p:nvPr>
        </p:nvSpPr>
        <p:spPr>
          <a:xfrm>
            <a:off x="677334" y="2311958"/>
            <a:ext cx="8596668" cy="3880773"/>
          </a:xfrm>
        </p:spPr>
        <p:txBody>
          <a:bodyPr>
            <a:normAutofit fontScale="92500"/>
          </a:bodyPr>
          <a:lstStyle/>
          <a:p>
            <a:pPr>
              <a:lnSpc>
                <a:spcPct val="90000"/>
              </a:lnSpc>
            </a:pPr>
            <a:r>
              <a:rPr lang="en-US" dirty="0"/>
              <a:t> </a:t>
            </a:r>
            <a:r>
              <a:rPr lang="en-US" sz="2400" dirty="0"/>
              <a:t>In </a:t>
            </a:r>
            <a:r>
              <a:rPr lang="en-US" sz="2400" i="1" dirty="0"/>
              <a:t>proportional elections</a:t>
            </a:r>
            <a:r>
              <a:rPr lang="en-US" sz="2400" dirty="0"/>
              <a:t>, each political party (or other group) gains seats in accordance with the number of votes cast for it in proportion to the number of votes for the other groups. </a:t>
            </a:r>
          </a:p>
          <a:p>
            <a:pPr>
              <a:lnSpc>
                <a:spcPct val="90000"/>
              </a:lnSpc>
            </a:pPr>
            <a:r>
              <a:rPr lang="en-US" sz="2400" dirty="0"/>
              <a:t>For example, if a political party receives 20 per cent of the votes, it will gain 20 per cent of the seats. </a:t>
            </a:r>
          </a:p>
          <a:p>
            <a:pPr>
              <a:lnSpc>
                <a:spcPct val="90000"/>
              </a:lnSpc>
            </a:pPr>
            <a:r>
              <a:rPr lang="en-US" sz="2400" dirty="0"/>
              <a:t>The Finnish election system is a </a:t>
            </a:r>
            <a:r>
              <a:rPr lang="en-US" sz="2400" i="1" dirty="0"/>
              <a:t>combination of voting for individuals and voting for political parties</a:t>
            </a:r>
            <a:r>
              <a:rPr lang="en-US" sz="2400" dirty="0"/>
              <a:t>: A single vote goes simultaneously both to a political party and to a given person.</a:t>
            </a:r>
          </a:p>
          <a:p>
            <a:pPr>
              <a:lnSpc>
                <a:spcPct val="90000"/>
              </a:lnSpc>
            </a:pPr>
            <a:r>
              <a:rPr lang="en-US" sz="2400" dirty="0"/>
              <a:t>However, the presidential election is not proportional but a </a:t>
            </a:r>
            <a:r>
              <a:rPr lang="en-US" sz="2400" i="1" dirty="0"/>
              <a:t>direct election </a:t>
            </a:r>
            <a:r>
              <a:rPr lang="en-US" sz="2400" dirty="0"/>
              <a:t>where the voters vote for a given individual.</a:t>
            </a:r>
            <a:br>
              <a:rPr lang="en-US" sz="2400" dirty="0"/>
            </a:br>
            <a:endParaRPr lang="fi-FI" sz="2400" dirty="0"/>
          </a:p>
          <a:p>
            <a:endParaRPr lang="fi-FI" dirty="0"/>
          </a:p>
        </p:txBody>
      </p:sp>
    </p:spTree>
    <p:extLst>
      <p:ext uri="{BB962C8B-B14F-4D97-AF65-F5344CB8AC3E}">
        <p14:creationId xmlns:p14="http://schemas.microsoft.com/office/powerpoint/2010/main" val="164977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8ED6FD-F6B6-4DB9-BBAF-BC1B52E757B3}"/>
              </a:ext>
            </a:extLst>
          </p:cNvPr>
          <p:cNvSpPr>
            <a:spLocks noGrp="1"/>
          </p:cNvSpPr>
          <p:nvPr>
            <p:ph type="title"/>
          </p:nvPr>
        </p:nvSpPr>
        <p:spPr/>
        <p:txBody>
          <a:bodyPr>
            <a:normAutofit fontScale="90000"/>
          </a:bodyPr>
          <a:lstStyle/>
          <a:p>
            <a:br>
              <a:rPr lang="en-US" dirty="0"/>
            </a:br>
            <a:r>
              <a:rPr lang="en-US" sz="4400" b="1" dirty="0"/>
              <a:t>3) Elections are secret </a:t>
            </a:r>
            <a:br>
              <a:rPr lang="en-US" dirty="0"/>
            </a:br>
            <a:endParaRPr lang="fi-FI" dirty="0"/>
          </a:p>
        </p:txBody>
      </p:sp>
      <p:sp>
        <p:nvSpPr>
          <p:cNvPr id="3" name="Sisällön paikkamerkki 2">
            <a:extLst>
              <a:ext uri="{FF2B5EF4-FFF2-40B4-BE49-F238E27FC236}">
                <a16:creationId xmlns:a16="http://schemas.microsoft.com/office/drawing/2014/main" id="{08FDF816-9BB6-45C5-87D5-8CA878B2C270}"/>
              </a:ext>
            </a:extLst>
          </p:cNvPr>
          <p:cNvSpPr>
            <a:spLocks noGrp="1"/>
          </p:cNvSpPr>
          <p:nvPr>
            <p:ph idx="1"/>
          </p:nvPr>
        </p:nvSpPr>
        <p:spPr/>
        <p:txBody>
          <a:bodyPr>
            <a:normAutofit/>
          </a:bodyPr>
          <a:lstStyle/>
          <a:p>
            <a:r>
              <a:rPr lang="en-US" sz="2400" dirty="0"/>
              <a:t>Election secrecy means that neither the election authorities nor anyone else get to know who the voters have voted for or whether they have returned an empty ballot.</a:t>
            </a:r>
            <a:endParaRPr lang="fi-FI" sz="2400" dirty="0"/>
          </a:p>
        </p:txBody>
      </p:sp>
    </p:spTree>
    <p:extLst>
      <p:ext uri="{BB962C8B-B14F-4D97-AF65-F5344CB8AC3E}">
        <p14:creationId xmlns:p14="http://schemas.microsoft.com/office/powerpoint/2010/main" val="77732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C650DF-E280-457B-93DA-E491E92F7EA4}"/>
              </a:ext>
            </a:extLst>
          </p:cNvPr>
          <p:cNvSpPr>
            <a:spLocks noGrp="1"/>
          </p:cNvSpPr>
          <p:nvPr>
            <p:ph type="title"/>
          </p:nvPr>
        </p:nvSpPr>
        <p:spPr/>
        <p:txBody>
          <a:bodyPr>
            <a:normAutofit/>
          </a:bodyPr>
          <a:lstStyle/>
          <a:p>
            <a:r>
              <a:rPr lang="en-US" sz="4000" b="1" dirty="0"/>
              <a:t>4) The right to vote is universal and equal</a:t>
            </a:r>
            <a:endParaRPr lang="fi-FI" sz="4000" b="1" dirty="0"/>
          </a:p>
        </p:txBody>
      </p:sp>
      <p:sp>
        <p:nvSpPr>
          <p:cNvPr id="3" name="Sisällön paikkamerkki 2">
            <a:extLst>
              <a:ext uri="{FF2B5EF4-FFF2-40B4-BE49-F238E27FC236}">
                <a16:creationId xmlns:a16="http://schemas.microsoft.com/office/drawing/2014/main" id="{88BD427C-DCFE-4E89-AE45-08D7D0895BED}"/>
              </a:ext>
            </a:extLst>
          </p:cNvPr>
          <p:cNvSpPr>
            <a:spLocks noGrp="1"/>
          </p:cNvSpPr>
          <p:nvPr>
            <p:ph idx="1"/>
          </p:nvPr>
        </p:nvSpPr>
        <p:spPr/>
        <p:txBody>
          <a:bodyPr>
            <a:normAutofit lnSpcReduction="10000"/>
          </a:bodyPr>
          <a:lstStyle/>
          <a:p>
            <a:r>
              <a:rPr lang="en-US" sz="2400" i="1" dirty="0"/>
              <a:t>Universal right to vote </a:t>
            </a:r>
            <a:r>
              <a:rPr lang="en-US" sz="2400" dirty="0"/>
              <a:t>means that the right to vote depends only on such requirements that citizens usually meet. </a:t>
            </a:r>
          </a:p>
          <a:p>
            <a:r>
              <a:rPr lang="en-US" sz="2400" dirty="0"/>
              <a:t>For example, the only two requirements in parliamentary elections are </a:t>
            </a:r>
            <a:r>
              <a:rPr lang="en-US" sz="2400" b="1" dirty="0"/>
              <a:t>Finnish citizenship </a:t>
            </a:r>
            <a:r>
              <a:rPr lang="en-US" sz="2400" dirty="0"/>
              <a:t>and </a:t>
            </a:r>
            <a:r>
              <a:rPr lang="en-US" sz="2400" b="1" dirty="0"/>
              <a:t>the age of 18 years</a:t>
            </a:r>
            <a:r>
              <a:rPr lang="en-US" sz="2400" dirty="0"/>
              <a:t>.</a:t>
            </a:r>
          </a:p>
          <a:p>
            <a:r>
              <a:rPr lang="en-US" sz="2400" i="1" dirty="0"/>
              <a:t>Equal right to vote </a:t>
            </a:r>
            <a:r>
              <a:rPr lang="en-US" sz="2400" dirty="0"/>
              <a:t>means that each eligible voter has an equal right to influence the election results, in other words that everyone has the same number of votes. In general elections, everyone has one vote.</a:t>
            </a:r>
            <a:endParaRPr lang="fi-FI" sz="2400" dirty="0"/>
          </a:p>
        </p:txBody>
      </p:sp>
    </p:spTree>
    <p:extLst>
      <p:ext uri="{BB962C8B-B14F-4D97-AF65-F5344CB8AC3E}">
        <p14:creationId xmlns:p14="http://schemas.microsoft.com/office/powerpoint/2010/main" val="420195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351FFD-37DA-42D7-894C-423E8D577311}"/>
              </a:ext>
            </a:extLst>
          </p:cNvPr>
          <p:cNvSpPr>
            <a:spLocks noGrp="1"/>
          </p:cNvSpPr>
          <p:nvPr>
            <p:ph type="title"/>
          </p:nvPr>
        </p:nvSpPr>
        <p:spPr>
          <a:xfrm>
            <a:off x="637216" y="623667"/>
            <a:ext cx="8596668" cy="1320800"/>
          </a:xfrm>
        </p:spPr>
        <p:txBody>
          <a:bodyPr/>
          <a:lstStyle/>
          <a:p>
            <a:r>
              <a:rPr lang="en-US" b="1" dirty="0"/>
              <a:t>5) Each voter must cast his or her vote personally</a:t>
            </a:r>
            <a:endParaRPr lang="fi-FI" b="1" dirty="0"/>
          </a:p>
        </p:txBody>
      </p:sp>
      <p:sp>
        <p:nvSpPr>
          <p:cNvPr id="3" name="Sisällön paikkamerkki 2">
            <a:extLst>
              <a:ext uri="{FF2B5EF4-FFF2-40B4-BE49-F238E27FC236}">
                <a16:creationId xmlns:a16="http://schemas.microsoft.com/office/drawing/2014/main" id="{C4DFCB7E-0A58-4812-8933-FEBFB4DBEE4D}"/>
              </a:ext>
            </a:extLst>
          </p:cNvPr>
          <p:cNvSpPr>
            <a:spLocks noGrp="1"/>
          </p:cNvSpPr>
          <p:nvPr>
            <p:ph idx="1"/>
          </p:nvPr>
        </p:nvSpPr>
        <p:spPr/>
        <p:txBody>
          <a:bodyPr>
            <a:normAutofit/>
          </a:bodyPr>
          <a:lstStyle/>
          <a:p>
            <a:r>
              <a:rPr lang="en-US" sz="2800" dirty="0"/>
              <a:t>Voting by proxy is not allowed.</a:t>
            </a:r>
            <a:br>
              <a:rPr lang="en-US" sz="2800" dirty="0"/>
            </a:br>
            <a:endParaRPr lang="fi-FI" sz="2800" dirty="0"/>
          </a:p>
        </p:txBody>
      </p:sp>
    </p:spTree>
    <p:extLst>
      <p:ext uri="{BB962C8B-B14F-4D97-AF65-F5344CB8AC3E}">
        <p14:creationId xmlns:p14="http://schemas.microsoft.com/office/powerpoint/2010/main" val="2825586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2B6C061B-DE65-4B46-9FF2-AE9524B59DCE}"/>
              </a:ext>
            </a:extLst>
          </p:cNvPr>
          <p:cNvSpPr>
            <a:spLocks noGrp="1"/>
          </p:cNvSpPr>
          <p:nvPr>
            <p:ph type="title"/>
          </p:nvPr>
        </p:nvSpPr>
        <p:spPr/>
        <p:txBody>
          <a:bodyPr/>
          <a:lstStyle/>
          <a:p>
            <a:r>
              <a:rPr lang="en-US" b="1" dirty="0"/>
              <a:t>6) Voting must take place before election authorities</a:t>
            </a:r>
            <a:endParaRPr lang="fi-FI" b="1" dirty="0"/>
          </a:p>
        </p:txBody>
      </p:sp>
      <p:sp>
        <p:nvSpPr>
          <p:cNvPr id="5" name="Sisällön paikkamerkki 4">
            <a:extLst>
              <a:ext uri="{FF2B5EF4-FFF2-40B4-BE49-F238E27FC236}">
                <a16:creationId xmlns:a16="http://schemas.microsoft.com/office/drawing/2014/main" id="{E1E6D963-0705-4384-AE7F-D22D7C848890}"/>
              </a:ext>
            </a:extLst>
          </p:cNvPr>
          <p:cNvSpPr>
            <a:spLocks noGrp="1"/>
          </p:cNvSpPr>
          <p:nvPr>
            <p:ph idx="1"/>
          </p:nvPr>
        </p:nvSpPr>
        <p:spPr/>
        <p:txBody>
          <a:bodyPr>
            <a:normAutofit/>
          </a:bodyPr>
          <a:lstStyle/>
          <a:p>
            <a:r>
              <a:rPr lang="en-US" sz="2400" dirty="0"/>
              <a:t>This aims to guarantee that elections are reliable, the voters may freely express their will, and election secrecy is maintained. </a:t>
            </a:r>
          </a:p>
          <a:p>
            <a:r>
              <a:rPr lang="en-US" sz="2400" dirty="0"/>
              <a:t>The possibility for postal voting from abroad, introduced in 2019, constitutes an exception to this rule, but even those who vote by post must have two external witnesses present when they vote.</a:t>
            </a:r>
            <a:endParaRPr lang="fi-FI" sz="2400" dirty="0"/>
          </a:p>
        </p:txBody>
      </p:sp>
    </p:spTree>
    <p:extLst>
      <p:ext uri="{BB962C8B-B14F-4D97-AF65-F5344CB8AC3E}">
        <p14:creationId xmlns:p14="http://schemas.microsoft.com/office/powerpoint/2010/main" val="1604371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27</TotalTime>
  <Words>361</Words>
  <Application>Microsoft Office PowerPoint</Application>
  <PresentationFormat>Laajakuva</PresentationFormat>
  <Paragraphs>19</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Arial</vt:lpstr>
      <vt:lpstr>Trebuchet MS</vt:lpstr>
      <vt:lpstr>Wingdings 3</vt:lpstr>
      <vt:lpstr>Pinta</vt:lpstr>
      <vt:lpstr>KEY PRINCIPLES OF FINNISH ELECTIONS</vt:lpstr>
      <vt:lpstr> 1) Elections are direct  </vt:lpstr>
      <vt:lpstr> 2) Elections are proportional</vt:lpstr>
      <vt:lpstr> 3) Elections are secret  </vt:lpstr>
      <vt:lpstr>4) The right to vote is universal and equal</vt:lpstr>
      <vt:lpstr>5) Each voter must cast his or her vote personally</vt:lpstr>
      <vt:lpstr>6) Voting must take place before election authorities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Alanko Jukka</dc:creator>
  <cp:lastModifiedBy>Alanko Jukka</cp:lastModifiedBy>
  <cp:revision>26</cp:revision>
  <dcterms:created xsi:type="dcterms:W3CDTF">2020-11-05T10:59:37Z</dcterms:created>
  <dcterms:modified xsi:type="dcterms:W3CDTF">2020-11-05T11:27:02Z</dcterms:modified>
</cp:coreProperties>
</file>