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1" r:id="rId5"/>
    <p:sldId id="264" r:id="rId6"/>
    <p:sldId id="266" r:id="rId7"/>
    <p:sldId id="263" r:id="rId8"/>
    <p:sldId id="265" r:id="rId9"/>
    <p:sldId id="258" r:id="rId10"/>
    <p:sldId id="260" r:id="rId11"/>
    <p:sldId id="267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7981-FE36-4E67-98D0-5280AAFF6349}" type="datetimeFigureOut">
              <a:rPr lang="fi-FI" smtClean="0"/>
              <a:t>19.10.2016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6363993-DEC1-4F73-998D-F80D372383D4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7981-FE36-4E67-98D0-5280AAFF6349}" type="datetimeFigureOut">
              <a:rPr lang="fi-FI" smtClean="0"/>
              <a:t>19.10.2016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3993-DEC1-4F73-998D-F80D372383D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7981-FE36-4E67-98D0-5280AAFF6349}" type="datetimeFigureOut">
              <a:rPr lang="fi-FI" smtClean="0"/>
              <a:t>19.10.2016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3993-DEC1-4F73-998D-F80D372383D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7981-FE36-4E67-98D0-5280AAFF6349}" type="datetimeFigureOut">
              <a:rPr lang="fi-FI" smtClean="0"/>
              <a:t>19.10.2016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3993-DEC1-4F73-998D-F80D372383D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7981-FE36-4E67-98D0-5280AAFF6349}" type="datetimeFigureOut">
              <a:rPr lang="fi-FI" smtClean="0"/>
              <a:t>19.10.2016</a:t>
            </a:fld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3993-DEC1-4F73-998D-F80D372383D4}" type="slidenum">
              <a:rPr lang="fi-FI" smtClean="0"/>
              <a:t>‹#›</a:t>
            </a:fld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7981-FE36-4E67-98D0-5280AAFF6349}" type="datetimeFigureOut">
              <a:rPr lang="fi-FI" smtClean="0"/>
              <a:t>19.10.2016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3993-DEC1-4F73-998D-F80D372383D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7981-FE36-4E67-98D0-5280AAFF6349}" type="datetimeFigureOut">
              <a:rPr lang="fi-FI" smtClean="0"/>
              <a:t>19.10.2016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3993-DEC1-4F73-998D-F80D372383D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7981-FE36-4E67-98D0-5280AAFF6349}" type="datetimeFigureOut">
              <a:rPr lang="fi-FI" smtClean="0"/>
              <a:t>19.10.2016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3993-DEC1-4F73-998D-F80D372383D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7981-FE36-4E67-98D0-5280AAFF6349}" type="datetimeFigureOut">
              <a:rPr lang="fi-FI" smtClean="0"/>
              <a:t>19.10.2016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3993-DEC1-4F73-998D-F80D372383D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7981-FE36-4E67-98D0-5280AAFF6349}" type="datetimeFigureOut">
              <a:rPr lang="fi-FI" smtClean="0"/>
              <a:t>19.10.2016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3993-DEC1-4F73-998D-F80D372383D4}" type="slidenum">
              <a:rPr lang="fi-FI" smtClean="0"/>
              <a:t>‹#›</a:t>
            </a:fld>
            <a:endParaRPr lang="fi-FI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7981-FE36-4E67-98D0-5280AAFF6349}" type="datetimeFigureOut">
              <a:rPr lang="fi-FI" smtClean="0"/>
              <a:t>19.10.2016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3993-DEC1-4F73-998D-F80D372383D4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E3E7981-FE36-4E67-98D0-5280AAFF6349}" type="datetimeFigureOut">
              <a:rPr lang="fi-FI" smtClean="0"/>
              <a:t>19.10.2016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6363993-DEC1-4F73-998D-F80D372383D4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rauma/tjeth/wjp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1013048"/>
          </a:xfrm>
        </p:spPr>
        <p:txBody>
          <a:bodyPr>
            <a:normAutofit/>
          </a:bodyPr>
          <a:lstStyle/>
          <a:p>
            <a:pPr algn="l"/>
            <a:r>
              <a:rPr lang="fi-FI" sz="1400" dirty="0" smtClean="0"/>
              <a:t>Sari Ågren</a:t>
            </a:r>
            <a:r>
              <a:rPr lang="fi-FI" sz="1400" dirty="0" smtClean="0"/>
              <a:t>				</a:t>
            </a:r>
            <a:endParaRPr lang="fi-FI" sz="1400" dirty="0" smtClean="0"/>
          </a:p>
          <a:p>
            <a:pPr algn="l"/>
            <a:r>
              <a:rPr lang="fi-FI" sz="1400" dirty="0" smtClean="0"/>
              <a:t>20.10.16</a:t>
            </a:r>
            <a:endParaRPr lang="fi-FI" sz="1400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i-FI" sz="2800" dirty="0" smtClean="0"/>
              <a:t>Oppimisen tuki, pedagogiset asiakirjat  ja muuta ajankohtaista</a:t>
            </a:r>
            <a:endParaRPr lang="fi-FI" sz="2800" dirty="0"/>
          </a:p>
        </p:txBody>
      </p:sp>
      <p:pic>
        <p:nvPicPr>
          <p:cNvPr id="1026" name="Picture 2" descr="Kuvahaun tulos haulle learning disabili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76672"/>
            <a:ext cx="2247900" cy="212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3615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fi-FI" dirty="0" smtClean="0"/>
              <a:t>Koulu toimii vain ns. lähivanhemman kanssa (lähivanhemman tehtävä on varmistaa että yhteishuoltajuus toimii ja päätökset tehdään yhdessä)</a:t>
            </a:r>
          </a:p>
          <a:p>
            <a:pPr marL="114300" indent="0">
              <a:buNone/>
            </a:pPr>
            <a:endParaRPr lang="fi-FI" dirty="0" smtClean="0"/>
          </a:p>
          <a:p>
            <a:r>
              <a:rPr lang="fi-FI" dirty="0" smtClean="0"/>
              <a:t>Pyydettäessä koulu tiedottaa molempia vanhempia</a:t>
            </a:r>
          </a:p>
          <a:p>
            <a:endParaRPr lang="fi-FI" dirty="0"/>
          </a:p>
          <a:p>
            <a:r>
              <a:rPr lang="fi-FI" dirty="0"/>
              <a:t>Erityisluokalla opiskeleville on nimettävä perusopetuksen yhteistyöluokka ja tehtävä suunnitelma opiskelusta tässä luokassa</a:t>
            </a:r>
            <a:r>
              <a:rPr lang="fi-FI" dirty="0" smtClean="0"/>
              <a:t>.</a:t>
            </a:r>
          </a:p>
          <a:p>
            <a:pPr marL="114300" indent="0">
              <a:buNone/>
            </a:pPr>
            <a:endParaRPr lang="fi-FI" dirty="0"/>
          </a:p>
          <a:p>
            <a:r>
              <a:rPr lang="fi-FI" dirty="0" smtClean="0"/>
              <a:t>Pedagogisten asiakirjojen säilytys 10 vuotta oppivelvollisuuden päättymisestä.</a:t>
            </a:r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0509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in paikkamerkki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i-FI" dirty="0" smtClean="0"/>
              <a:t>044 4036176 / </a:t>
            </a:r>
            <a:r>
              <a:rPr lang="fi-FI" dirty="0" err="1" smtClean="0"/>
              <a:t>Sari.agren@rauma.fi</a:t>
            </a: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Tsemppiä!</a:t>
            </a:r>
            <a:endParaRPr lang="fi-FI" dirty="0"/>
          </a:p>
        </p:txBody>
      </p:sp>
      <p:pic>
        <p:nvPicPr>
          <p:cNvPr id="7" name="Picture 2" descr="KID-LEARNING-LANGUAGE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89" r="5189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6060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Uudistetut asiakirjat ja asioita niihin liittyen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Pohjana Opetushallituksen ohjeet ja malliasiakirjat (uusi OPS)</a:t>
            </a:r>
          </a:p>
          <a:p>
            <a:pPr marL="114300" indent="0">
              <a:buNone/>
            </a:pPr>
            <a:endParaRPr lang="fi-FI" dirty="0" smtClean="0"/>
          </a:p>
          <a:p>
            <a:r>
              <a:rPr lang="fi-FI" dirty="0" smtClean="0"/>
              <a:t>Esiopetus </a:t>
            </a:r>
            <a:r>
              <a:rPr lang="fi-FI" dirty="0" smtClean="0"/>
              <a:t>siirtynyt </a:t>
            </a:r>
            <a:r>
              <a:rPr lang="fi-FI" dirty="0" err="1" smtClean="0"/>
              <a:t>Wilmaan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Rehtorin merkittävä Primukseen, kun oppilas aloittaa tai lopettaa tehostetun tuen</a:t>
            </a:r>
          </a:p>
          <a:p>
            <a:endParaRPr lang="fi-FI" dirty="0"/>
          </a:p>
          <a:p>
            <a:r>
              <a:rPr lang="fi-FI" dirty="0" smtClean="0"/>
              <a:t>Rehtorit vastaavat siitä, että pedagogiset asiakirjat täytetään asianmukaisesti heidän kouluillaan </a:t>
            </a:r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8234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10000"/>
          </a:bodyPr>
          <a:lstStyle/>
          <a:p>
            <a:r>
              <a:rPr lang="fi-FI" dirty="0" smtClean="0"/>
              <a:t>Oppimissuunnitelma ja HOJKS täytetään viimeistään 3 kuukauden kuluessa päätöksestä. </a:t>
            </a:r>
          </a:p>
          <a:p>
            <a:pPr marL="114300" indent="0">
              <a:buNone/>
            </a:pPr>
            <a:endParaRPr lang="fi-FI" dirty="0"/>
          </a:p>
          <a:p>
            <a:r>
              <a:rPr lang="fi-FI" dirty="0" smtClean="0"/>
              <a:t>Asiakirjat tarkastetaan vuosittain syyslomaan mennessä</a:t>
            </a:r>
          </a:p>
          <a:p>
            <a:pPr marL="114300" indent="0">
              <a:buNone/>
            </a:pPr>
            <a:endParaRPr lang="fi-FI" dirty="0" smtClean="0"/>
          </a:p>
          <a:p>
            <a:pPr marL="114300" indent="0">
              <a:buNone/>
            </a:pPr>
            <a:endParaRPr lang="fi-FI" dirty="0" smtClean="0"/>
          </a:p>
          <a:p>
            <a:r>
              <a:rPr lang="fi-FI" dirty="0" smtClean="0"/>
              <a:t>Opettajien tulee perehtyä pedagogisiin asiakirjoihin, kun he saavat uusia oppilaita</a:t>
            </a:r>
          </a:p>
          <a:p>
            <a:pPr marL="114300" indent="0">
              <a:buNone/>
            </a:pPr>
            <a:endParaRPr lang="fi-FI" dirty="0" smtClean="0"/>
          </a:p>
          <a:p>
            <a:r>
              <a:rPr lang="fi-FI" dirty="0" smtClean="0"/>
              <a:t>Yläkouluissa luokanvalvoja tiedottaa aineenopettajia niistä hänen valvontaluokkansa tuen tarpeista, joista hän saa tiedon</a:t>
            </a:r>
          </a:p>
          <a:p>
            <a:pPr marL="114300" indent="0">
              <a:buNone/>
            </a:pPr>
            <a:endParaRPr lang="fi-FI" dirty="0" smtClean="0"/>
          </a:p>
          <a:p>
            <a:r>
              <a:rPr lang="fi-FI" dirty="0" smtClean="0"/>
              <a:t>Asiakirjoihin ei merkitä ominaisuuksia, diagnooseja eikä oppilashuollollista sisältöä.</a:t>
            </a:r>
          </a:p>
          <a:p>
            <a:pPr marL="114300" indent="0">
              <a:buNone/>
            </a:pPr>
            <a:endParaRPr lang="fi-FI" dirty="0" smtClean="0"/>
          </a:p>
          <a:p>
            <a:r>
              <a:rPr lang="fi-FI" dirty="0" smtClean="0"/>
              <a:t>Havaintojen </a:t>
            </a:r>
            <a:r>
              <a:rPr lang="fi-FI" dirty="0"/>
              <a:t>tekeminen ja kirjaaminen oppilaan oppimisen tueksi on osa opettajan jokapäiväistä työskentelyä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7974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Ei pidä kirjata sellaista, mitä ei voida toteuttaa</a:t>
            </a:r>
          </a:p>
          <a:p>
            <a:endParaRPr lang="fi-FI" dirty="0"/>
          </a:p>
          <a:p>
            <a:r>
              <a:rPr lang="fi-FI" dirty="0" smtClean="0"/>
              <a:t>Asiakirjoissa käytetään arjen käsitteitä sekä kirjataan käytännöt hyvin konkreettisesti ja yksityiskohtaisesti (esim. avustajan tuki kaikilla matematiikan tunneilla</a:t>
            </a:r>
            <a:endParaRPr lang="fi-FI" dirty="0"/>
          </a:p>
          <a:p>
            <a:pPr marL="114300" indent="0">
              <a:buNone/>
            </a:pPr>
            <a:endParaRPr lang="fi-FI" dirty="0" smtClean="0"/>
          </a:p>
          <a:p>
            <a:r>
              <a:rPr lang="fi-FI" dirty="0" smtClean="0"/>
              <a:t>Arviointi ja tarkistaminen (keväällä, uudet pohjat syksyllä, pedagoginen selvitys 2</a:t>
            </a:r>
            <a:r>
              <a:rPr lang="fi-FI" dirty="0" smtClean="0"/>
              <a:t>. jälkeen ja ennen 7. </a:t>
            </a:r>
            <a:r>
              <a:rPr lang="fi-FI" dirty="0" err="1" smtClean="0"/>
              <a:t>lk</a:t>
            </a:r>
            <a:r>
              <a:rPr lang="fi-FI" dirty="0" smtClean="0"/>
              <a:t>)</a:t>
            </a:r>
            <a:endParaRPr lang="fi-FI" dirty="0" smtClean="0"/>
          </a:p>
          <a:p>
            <a:endParaRPr lang="fi-FI" dirty="0"/>
          </a:p>
          <a:p>
            <a:r>
              <a:rPr lang="fi-FI" dirty="0"/>
              <a:t>Oppimisen tuen lomake vapaaehtoisessa käytössä</a:t>
            </a:r>
          </a:p>
          <a:p>
            <a:pPr marL="114300" indent="0">
              <a:buNone/>
            </a:pPr>
            <a:endParaRPr lang="fi-FI" dirty="0"/>
          </a:p>
          <a:p>
            <a:r>
              <a:rPr lang="fi-FI" dirty="0"/>
              <a:t>Asiakirja siirtyvät 2. asteelle opojen toimesta ja </a:t>
            </a:r>
            <a:r>
              <a:rPr lang="fi-FI" dirty="0" smtClean="0"/>
              <a:t>sellaisenaan. Tarkistus tehtävä keväällä.</a:t>
            </a:r>
          </a:p>
          <a:p>
            <a:pPr marL="114300" indent="0">
              <a:buNone/>
            </a:pPr>
            <a:endParaRPr lang="fi-FI" dirty="0" smtClean="0"/>
          </a:p>
          <a:p>
            <a:r>
              <a:rPr lang="fi-FI" dirty="0" smtClean="0"/>
              <a:t>Hankalissa tilanteissa/kirjaamisissa yksityiskohtainen yhteistyö kodin kanssa.</a:t>
            </a:r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997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fi-FI" dirty="0" err="1" smtClean="0"/>
              <a:t>Moniammatillinen</a:t>
            </a:r>
            <a:r>
              <a:rPr lang="fi-FI" dirty="0" smtClean="0"/>
              <a:t> yhteistyö pedagogiseen arvioon tai selvitykseen liittyen voi pohjautua myös </a:t>
            </a:r>
            <a:r>
              <a:rPr lang="fi-FI" dirty="0" smtClean="0"/>
              <a:t>konsultaatioon (ei enää käsittelyä ”oppilashuoltoryhmissä”)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Ohjeet </a:t>
            </a:r>
            <a:r>
              <a:rPr lang="fi-FI" dirty="0"/>
              <a:t>saatavilla os. </a:t>
            </a:r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peda.net/rauma/tjeth/wjpa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Ohjeet siirtyvät </a:t>
            </a:r>
            <a:r>
              <a:rPr lang="fi-FI" dirty="0" err="1" smtClean="0"/>
              <a:t>Wilmaan</a:t>
            </a:r>
            <a:r>
              <a:rPr lang="fi-FI" dirty="0" smtClean="0"/>
              <a:t> niin pian kuin mahdollista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3928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dirty="0" smtClean="0"/>
              <a:t>Kuuleminen pedagogisen selvityksen yhteydessä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Kuulemisen laiminlyönti on yksi tavallisimpia syitä valituksille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Pedagogisen selvityksen yhteydessä on toteutettava kuuleminen, jossa oppilaalle ja huoltajalle tehdään selväksi kuulemisen tarkoitus, mitä päätös käytännössä tarkoittaa, annetaan mahdollisuus perehtyä asiaan liittyviin asiakirjoihin sekä lausua mielipiteensä käsitteillä olevasta asiasta.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45142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Oppimisen tuesta yleisesti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Jokainen opettaja tuntee opetussuunnitelman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Varhainen, yleinen tuki kuuluu kaikille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/>
              <a:t>Vaihteleva, monipuoliset, monimuotoiset ja toiminnallisuutta korostavat tavat </a:t>
            </a:r>
            <a:r>
              <a:rPr lang="fi-FI" dirty="0" smtClean="0"/>
              <a:t>opettaa, monipuolinen oppimisympäristö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Osallisuus tukea </a:t>
            </a:r>
            <a:r>
              <a:rPr lang="fi-FI" dirty="0" smtClean="0"/>
              <a:t>suunniteltaessa</a:t>
            </a:r>
          </a:p>
          <a:p>
            <a:pPr marL="114300" indent="0">
              <a:buNone/>
            </a:pPr>
            <a:endParaRPr lang="fi-FI" dirty="0" smtClean="0"/>
          </a:p>
          <a:p>
            <a:r>
              <a:rPr lang="fi-FI" dirty="0"/>
              <a:t>Suostumuksia ei tarvita – oppimisen tuki on oppilaan oikeus ja koulun velvollisuus</a:t>
            </a:r>
          </a:p>
          <a:p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08277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Kulmayhdysviiva 6"/>
          <p:cNvCxnSpPr/>
          <p:nvPr/>
        </p:nvCxnSpPr>
        <p:spPr>
          <a:xfrm flipV="1">
            <a:off x="1043608" y="3816256"/>
            <a:ext cx="4680520" cy="1224136"/>
          </a:xfrm>
          <a:prstGeom prst="bentConnector3">
            <a:avLst>
              <a:gd name="adj1" fmla="val 4981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/>
          <p:cNvCxnSpPr/>
          <p:nvPr/>
        </p:nvCxnSpPr>
        <p:spPr>
          <a:xfrm>
            <a:off x="1043608" y="5040392"/>
            <a:ext cx="0" cy="836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uora yhdysviiva 24"/>
          <p:cNvCxnSpPr/>
          <p:nvPr/>
        </p:nvCxnSpPr>
        <p:spPr>
          <a:xfrm flipV="1">
            <a:off x="5724128" y="2780928"/>
            <a:ext cx="0" cy="1035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5724128" y="2780928"/>
            <a:ext cx="2808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kstiruutu 28"/>
          <p:cNvSpPr txBox="1"/>
          <p:nvPr/>
        </p:nvSpPr>
        <p:spPr>
          <a:xfrm>
            <a:off x="1115616" y="5040392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Yleinen tuki</a:t>
            </a:r>
            <a:endParaRPr lang="fi-FI" sz="2800" b="1" dirty="0"/>
          </a:p>
        </p:txBody>
      </p:sp>
      <p:sp>
        <p:nvSpPr>
          <p:cNvPr id="30" name="Tekstiruutu 29"/>
          <p:cNvSpPr txBox="1"/>
          <p:nvPr/>
        </p:nvSpPr>
        <p:spPr>
          <a:xfrm>
            <a:off x="3635896" y="3816256"/>
            <a:ext cx="2448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Tehostettu tuki</a:t>
            </a:r>
            <a:endParaRPr lang="fi-FI" sz="2800" b="1" dirty="0"/>
          </a:p>
        </p:txBody>
      </p:sp>
      <p:sp>
        <p:nvSpPr>
          <p:cNvPr id="31" name="Tekstiruutu 30"/>
          <p:cNvSpPr txBox="1"/>
          <p:nvPr/>
        </p:nvSpPr>
        <p:spPr>
          <a:xfrm>
            <a:off x="6084168" y="2780928"/>
            <a:ext cx="20162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Erityinen tuki</a:t>
            </a:r>
            <a:endParaRPr lang="fi-FI" sz="2800" b="1" dirty="0"/>
          </a:p>
        </p:txBody>
      </p:sp>
      <p:sp>
        <p:nvSpPr>
          <p:cNvPr id="32" name="Tekstiruutu 31"/>
          <p:cNvSpPr txBox="1"/>
          <p:nvPr/>
        </p:nvSpPr>
        <p:spPr>
          <a:xfrm>
            <a:off x="2645204" y="3068960"/>
            <a:ext cx="738664" cy="195350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i-FI" dirty="0" smtClean="0"/>
              <a:t>PEDAGOGINEN ARVIO</a:t>
            </a:r>
            <a:endParaRPr lang="fi-FI" dirty="0"/>
          </a:p>
        </p:txBody>
      </p:sp>
      <p:sp>
        <p:nvSpPr>
          <p:cNvPr id="34" name="Tekstiruutu 33"/>
          <p:cNvSpPr txBox="1"/>
          <p:nvPr/>
        </p:nvSpPr>
        <p:spPr>
          <a:xfrm>
            <a:off x="5004048" y="1988840"/>
            <a:ext cx="738664" cy="1825461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i-FI" dirty="0" smtClean="0"/>
              <a:t>PEDAGOGINEN SELVITYS</a:t>
            </a:r>
            <a:endParaRPr lang="fi-FI" dirty="0"/>
          </a:p>
        </p:txBody>
      </p:sp>
      <p:sp>
        <p:nvSpPr>
          <p:cNvPr id="35" name="Tekstiruutu 34"/>
          <p:cNvSpPr txBox="1"/>
          <p:nvPr/>
        </p:nvSpPr>
        <p:spPr>
          <a:xfrm>
            <a:off x="3203848" y="2852936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OPPIMIS-SUUNNITELMA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6" name="Tekstiruutu 35"/>
          <p:cNvSpPr txBox="1"/>
          <p:nvPr/>
        </p:nvSpPr>
        <p:spPr>
          <a:xfrm>
            <a:off x="6228184" y="213285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HOJKS</a:t>
            </a:r>
            <a:endParaRPr lang="fi-FI" dirty="0">
              <a:solidFill>
                <a:srgbClr val="FF0000"/>
              </a:solidFill>
            </a:endParaRPr>
          </a:p>
        </p:txBody>
      </p:sp>
      <p:cxnSp>
        <p:nvCxnSpPr>
          <p:cNvPr id="3" name="Suora nuoliyhdysviiva 2"/>
          <p:cNvCxnSpPr/>
          <p:nvPr/>
        </p:nvCxnSpPr>
        <p:spPr>
          <a:xfrm flipV="1">
            <a:off x="1043608" y="1340768"/>
            <a:ext cx="4329772" cy="26642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uora nuoliyhdysviiva 4"/>
          <p:cNvCxnSpPr/>
          <p:nvPr/>
        </p:nvCxnSpPr>
        <p:spPr>
          <a:xfrm flipH="1">
            <a:off x="1115616" y="1484784"/>
            <a:ext cx="4392488" cy="27363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78532" y="548680"/>
            <a:ext cx="7620000" cy="41805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Tuki on kolmiportainen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276056"/>
          </a:xfrm>
        </p:spPr>
        <p:txBody>
          <a:bodyPr/>
          <a:lstStyle/>
          <a:p>
            <a:pPr marL="114300" indent="0">
              <a:buNone/>
            </a:pPr>
            <a:r>
              <a:rPr lang="fi-FI" dirty="0" smtClean="0"/>
              <a:t>k</a:t>
            </a:r>
            <a:endParaRPr lang="fi-FI" dirty="0"/>
          </a:p>
        </p:txBody>
      </p:sp>
      <p:pic>
        <p:nvPicPr>
          <p:cNvPr id="1026" name="Picture 2" descr="(Bigstock/olly2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32" y="1260833"/>
            <a:ext cx="2365276" cy="1650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0191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Muistutettavaa opetussuunnitelmasta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Oppilaan kohtaaminen kokonaisuutena on tärkeää ja oppimisen tuen kuuluu kulkea käsi kädessä oppilashuollollisen tuen kanssa vaikka kirjaaminen tapahtuu eri paikkoihin</a:t>
            </a:r>
          </a:p>
          <a:p>
            <a:pPr marL="114300" indent="0">
              <a:buNone/>
            </a:pPr>
            <a:endParaRPr lang="fi-FI" dirty="0" smtClean="0"/>
          </a:p>
          <a:p>
            <a:r>
              <a:rPr lang="fi-FI" dirty="0" smtClean="0"/>
              <a:t>Opettajat huolehtivat yhdessä erityisopettajien kanssa siitä, että tuen tarpeen seulonnat tehdään 1.-3. vuosiluokkien aikana.</a:t>
            </a:r>
          </a:p>
          <a:p>
            <a:endParaRPr lang="fi-FI" dirty="0" smtClean="0"/>
          </a:p>
          <a:p>
            <a:r>
              <a:rPr lang="fi-FI" dirty="0" smtClean="0"/>
              <a:t>Tuki merkitään aina tuen lomakkeelle (</a:t>
            </a:r>
            <a:r>
              <a:rPr lang="fi-FI" dirty="0" err="1" smtClean="0"/>
              <a:t>Wilmassa</a:t>
            </a:r>
            <a:r>
              <a:rPr lang="fi-FI" dirty="0" smtClean="0"/>
              <a:t> nimellä toimenpiteet)</a:t>
            </a:r>
          </a:p>
          <a:p>
            <a:pPr marL="114300" indent="0">
              <a:buNone/>
            </a:pPr>
            <a:endParaRPr lang="fi-FI" dirty="0" smtClean="0"/>
          </a:p>
          <a:p>
            <a:r>
              <a:rPr lang="fi-FI" dirty="0" smtClean="0"/>
              <a:t>Oppilas voi saada kerrallaan vain yhdentasoista tukea ja hänellä on vain yksi HOJKS tai oppimissuunnitelma.</a:t>
            </a:r>
          </a:p>
        </p:txBody>
      </p:sp>
    </p:spTree>
    <p:extLst>
      <p:ext uri="{BB962C8B-B14F-4D97-AF65-F5344CB8AC3E}">
        <p14:creationId xmlns:p14="http://schemas.microsoft.com/office/powerpoint/2010/main" val="10966022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teekki">
  <a:themeElements>
    <a:clrScheme name="Apteekki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teekki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teekki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210</TotalTime>
  <Words>440</Words>
  <Application>Microsoft Office PowerPoint</Application>
  <PresentationFormat>Näytössä katseltava diaesitys (4:3)</PresentationFormat>
  <Paragraphs>80</Paragraphs>
  <Slides>11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Apteekki</vt:lpstr>
      <vt:lpstr>Oppimisen tuki, pedagogiset asiakirjat  ja muuta ajankohtaista</vt:lpstr>
      <vt:lpstr>Uudistetut asiakirjat ja asioita niihin liittyen</vt:lpstr>
      <vt:lpstr>PowerPoint-esitys</vt:lpstr>
      <vt:lpstr>PowerPoint-esitys</vt:lpstr>
      <vt:lpstr>PowerPoint-esitys</vt:lpstr>
      <vt:lpstr>Kuuleminen pedagogisen selvityksen yhteydessä</vt:lpstr>
      <vt:lpstr>Oppimisen tuesta yleisesti</vt:lpstr>
      <vt:lpstr>Tuki on kolmiportainen</vt:lpstr>
      <vt:lpstr>Muistutettavaa opetussuunnitelmasta</vt:lpstr>
      <vt:lpstr>PowerPoint-esitys</vt:lpstr>
      <vt:lpstr>Tsemppiä!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Oppimisen tuki, pedagogiset asiakirjat  ja muuta ajankohtaista</dc:title>
  <dc:creator>Ågren Sari</dc:creator>
  <cp:lastModifiedBy>Ågren Sari</cp:lastModifiedBy>
  <cp:revision>12</cp:revision>
  <dcterms:created xsi:type="dcterms:W3CDTF">2016-09-02T09:30:57Z</dcterms:created>
  <dcterms:modified xsi:type="dcterms:W3CDTF">2016-10-19T07:43:18Z</dcterms:modified>
</cp:coreProperties>
</file>