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98" r:id="rId3"/>
    <p:sldId id="424" r:id="rId4"/>
    <p:sldId id="454" r:id="rId5"/>
    <p:sldId id="455" r:id="rId6"/>
    <p:sldId id="465" r:id="rId7"/>
    <p:sldId id="456" r:id="rId8"/>
    <p:sldId id="457" r:id="rId9"/>
    <p:sldId id="466" r:id="rId10"/>
    <p:sldId id="458" r:id="rId11"/>
    <p:sldId id="459" r:id="rId12"/>
    <p:sldId id="460" r:id="rId13"/>
    <p:sldId id="461" r:id="rId14"/>
    <p:sldId id="462" r:id="rId15"/>
    <p:sldId id="463" r:id="rId16"/>
    <p:sldId id="469" r:id="rId17"/>
    <p:sldId id="369" r:id="rId18"/>
    <p:sldId id="467" r:id="rId19"/>
    <p:sldId id="464" r:id="rId20"/>
    <p:sldId id="468" r:id="rId21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kki, Henna K" initials="PHK" lastIdx="1" clrIdx="0">
    <p:extLst>
      <p:ext uri="{19B8F6BF-5375-455C-9EA6-DF929625EA0E}">
        <p15:presenceInfo xmlns:p15="http://schemas.microsoft.com/office/powerpoint/2012/main" userId="S-1-5-21-16020293-282541685-632688529-267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1:02:22.263" idx="1">
    <p:pos x="3832" y="2428"/>
    <p:text>henkilökunnan huone olisi Staff room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604448" cy="4608512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>
                <a:solidFill>
                  <a:schemeClr val="tx1"/>
                </a:solidFill>
              </a:rPr>
              <a:t>S-genetiiviä käytetään tavallisesti, kun omistaja on ihminen: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b="1" dirty="0" err="1"/>
              <a:t>Benjamin’s</a:t>
            </a:r>
            <a:r>
              <a:rPr lang="fi-FI" sz="2800" dirty="0"/>
              <a:t> </a:t>
            </a:r>
            <a:r>
              <a:rPr lang="fi-FI" sz="2800" dirty="0" err="1"/>
              <a:t>football</a:t>
            </a:r>
            <a:r>
              <a:rPr lang="fi-FI" sz="2800" dirty="0"/>
              <a:t> </a:t>
            </a:r>
            <a:r>
              <a:rPr lang="fi-FI" sz="2800" dirty="0" err="1"/>
              <a:t>practice</a:t>
            </a:r>
            <a:r>
              <a:rPr lang="fi-FI" sz="2800" dirty="0"/>
              <a:t> </a:t>
            </a:r>
            <a:r>
              <a:rPr lang="fi-FI" sz="2800" dirty="0" err="1"/>
              <a:t>starts</a:t>
            </a:r>
            <a:r>
              <a:rPr lang="fi-FI" sz="2800" dirty="0"/>
              <a:t> </a:t>
            </a:r>
            <a:r>
              <a:rPr lang="fi-FI" sz="2800" dirty="0" err="1"/>
              <a:t>soon</a:t>
            </a:r>
            <a:r>
              <a:rPr lang="fi-FI" sz="2800" dirty="0"/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/>
              <a:t>	</a:t>
            </a:r>
            <a:r>
              <a:rPr lang="fi-FI" sz="2800" dirty="0" err="1"/>
              <a:t>This</a:t>
            </a:r>
            <a:r>
              <a:rPr lang="fi-FI" sz="2800" dirty="0"/>
              <a:t> is </a:t>
            </a:r>
            <a:r>
              <a:rPr lang="fi-FI" sz="2800" b="1" dirty="0" err="1"/>
              <a:t>someone</a:t>
            </a:r>
            <a:r>
              <a:rPr lang="fi-FI" sz="2800" b="1" dirty="0"/>
              <a:t> </a:t>
            </a:r>
            <a:r>
              <a:rPr lang="fi-FI" sz="2800" b="1" dirty="0" err="1"/>
              <a:t>else’s</a:t>
            </a:r>
            <a:r>
              <a:rPr lang="fi-FI" sz="2800" b="1" dirty="0"/>
              <a:t> </a:t>
            </a:r>
            <a:r>
              <a:rPr lang="fi-FI" sz="2800" dirty="0" err="1"/>
              <a:t>school</a:t>
            </a:r>
            <a:r>
              <a:rPr lang="fi-FI" sz="2800" dirty="0"/>
              <a:t> </a:t>
            </a:r>
            <a:r>
              <a:rPr lang="fi-FI" sz="2800" dirty="0" err="1"/>
              <a:t>bag</a:t>
            </a:r>
            <a:r>
              <a:rPr lang="fi-FI" sz="2800" dirty="0"/>
              <a:t>, </a:t>
            </a:r>
            <a:r>
              <a:rPr lang="fi-FI" sz="2800" dirty="0" err="1"/>
              <a:t>maybe</a:t>
            </a:r>
            <a:r>
              <a:rPr lang="fi-FI" sz="2800" dirty="0"/>
              <a:t> </a:t>
            </a:r>
            <a:r>
              <a:rPr lang="fi-FI" sz="2800" b="1" dirty="0" err="1"/>
              <a:t>Jill’s</a:t>
            </a:r>
            <a:r>
              <a:rPr lang="fi-FI" sz="2800" dirty="0"/>
              <a:t>.</a:t>
            </a:r>
          </a:p>
          <a:p>
            <a:pPr marL="0" indent="0">
              <a:spcBef>
                <a:spcPts val="672"/>
              </a:spcBef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Myös ajanilmauksissa käytetään joskus s-genetiiviä.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kolmen viikon matka = </a:t>
            </a:r>
            <a:r>
              <a:rPr lang="fi-FI" sz="2800" dirty="0"/>
              <a:t>a </a:t>
            </a:r>
            <a:r>
              <a:rPr lang="fi-FI" sz="2800" dirty="0" err="1"/>
              <a:t>three</a:t>
            </a:r>
            <a:r>
              <a:rPr lang="fi-FI" sz="2800" dirty="0"/>
              <a:t> </a:t>
            </a:r>
            <a:r>
              <a:rPr lang="fi-FI" sz="2800" b="1" dirty="0" err="1"/>
              <a:t>weeks</a:t>
            </a:r>
            <a:r>
              <a:rPr lang="fi-FI" sz="2800" b="1" dirty="0"/>
              <a:t>’</a:t>
            </a:r>
            <a:r>
              <a:rPr lang="fi-FI" sz="2800" dirty="0"/>
              <a:t> </a:t>
            </a:r>
            <a:r>
              <a:rPr lang="fi-FI" sz="2800" dirty="0" err="1"/>
              <a:t>trip</a:t>
            </a:r>
            <a:endParaRPr lang="fi-FI" sz="2800" dirty="0"/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tämänpäiväinen lehti = </a:t>
            </a:r>
            <a:r>
              <a:rPr lang="fi-FI" sz="2800" b="1" dirty="0" err="1"/>
              <a:t>today’s</a:t>
            </a:r>
            <a:r>
              <a:rPr lang="fi-FI" sz="2800" b="1" dirty="0"/>
              <a:t> </a:t>
            </a:r>
            <a:r>
              <a:rPr lang="fi-FI" sz="2800" dirty="0" err="1"/>
              <a:t>paper</a:t>
            </a:r>
            <a:endParaRPr lang="fi-FI" sz="2800" i="0" dirty="0"/>
          </a:p>
        </p:txBody>
      </p:sp>
    </p:spTree>
    <p:extLst>
      <p:ext uri="{BB962C8B-B14F-4D97-AF65-F5344CB8AC3E}">
        <p14:creationId xmlns:p14="http://schemas.microsoft.com/office/powerpoint/2010/main" val="36526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S-genetiiviä saatetaan käyttää myös paikannimien yhteydessä, erityisesti, jos mukana on superlatiivi tai järjestysluku.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err="1">
                <a:solidFill>
                  <a:schemeClr val="accent1"/>
                </a:solidFill>
              </a:rPr>
              <a:t>Which</a:t>
            </a:r>
            <a:r>
              <a:rPr lang="fi-FI" dirty="0">
                <a:solidFill>
                  <a:schemeClr val="accent1"/>
                </a:solidFill>
              </a:rPr>
              <a:t> is </a:t>
            </a:r>
            <a:r>
              <a:rPr lang="fi-FI" dirty="0" err="1">
                <a:solidFill>
                  <a:schemeClr val="accent1"/>
                </a:solidFill>
              </a:rPr>
              <a:t>now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the </a:t>
            </a:r>
            <a:r>
              <a:rPr lang="fi-FI" b="1" dirty="0" err="1">
                <a:solidFill>
                  <a:schemeClr val="accent1"/>
                </a:solidFill>
              </a:rPr>
              <a:t>world’s</a:t>
            </a:r>
            <a:r>
              <a:rPr lang="fi-FI" b="1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tallest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building</a:t>
            </a:r>
            <a:r>
              <a:rPr lang="fi-FI" dirty="0">
                <a:solidFill>
                  <a:schemeClr val="accent1"/>
                </a:solidFill>
              </a:rPr>
              <a:t>?</a:t>
            </a:r>
          </a:p>
          <a:p>
            <a:pPr marL="914400" lvl="2" indent="0">
              <a:spcBef>
                <a:spcPts val="672"/>
              </a:spcBef>
              <a:buNone/>
            </a:pPr>
            <a:r>
              <a:rPr lang="fi-FI" sz="2800" b="1" i="0" dirty="0" err="1">
                <a:solidFill>
                  <a:schemeClr val="accent1"/>
                </a:solidFill>
              </a:rPr>
              <a:t>Britain’s</a:t>
            </a:r>
            <a:r>
              <a:rPr lang="fi-FI" sz="2800" b="1" i="0" dirty="0">
                <a:solidFill>
                  <a:schemeClr val="accent1"/>
                </a:solidFill>
              </a:rPr>
              <a:t> </a:t>
            </a:r>
            <a:r>
              <a:rPr lang="fi-FI" sz="2800" b="1" i="0" dirty="0" err="1">
                <a:solidFill>
                  <a:schemeClr val="accent1"/>
                </a:solidFill>
              </a:rPr>
              <a:t>first</a:t>
            </a:r>
            <a:r>
              <a:rPr lang="fi-FI" sz="2800" b="1" i="0" dirty="0">
                <a:solidFill>
                  <a:schemeClr val="accent1"/>
                </a:solidFill>
              </a:rPr>
              <a:t> </a:t>
            </a:r>
            <a:r>
              <a:rPr lang="fi-FI" sz="2800" i="0" dirty="0">
                <a:solidFill>
                  <a:schemeClr val="accent1"/>
                </a:solidFill>
              </a:rPr>
              <a:t>(and </a:t>
            </a:r>
            <a:r>
              <a:rPr lang="fi-FI" sz="2800" i="0" dirty="0" err="1">
                <a:solidFill>
                  <a:schemeClr val="accent1"/>
                </a:solidFill>
              </a:rPr>
              <a:t>only</a:t>
            </a:r>
            <a:r>
              <a:rPr lang="fi-FI" sz="2800" i="0" dirty="0">
                <a:solidFill>
                  <a:schemeClr val="accent1"/>
                </a:solidFill>
              </a:rPr>
              <a:t>) </a:t>
            </a:r>
            <a:r>
              <a:rPr lang="fi-FI" sz="2800" i="0" dirty="0" err="1">
                <a:solidFill>
                  <a:schemeClr val="accent1"/>
                </a:solidFill>
              </a:rPr>
              <a:t>Olympic</a:t>
            </a:r>
            <a:r>
              <a:rPr lang="fi-FI" sz="2800" i="0" dirty="0">
                <a:solidFill>
                  <a:schemeClr val="accent1"/>
                </a:solidFill>
              </a:rPr>
              <a:t> gold </a:t>
            </a:r>
            <a:r>
              <a:rPr lang="fi-FI" sz="2800" i="0" dirty="0" err="1">
                <a:solidFill>
                  <a:schemeClr val="accent1"/>
                </a:solidFill>
              </a:rPr>
              <a:t>medal</a:t>
            </a:r>
            <a:r>
              <a:rPr lang="fi-FI" sz="2800" i="0" dirty="0">
                <a:solidFill>
                  <a:schemeClr val="accent1"/>
                </a:solidFill>
              </a:rPr>
              <a:t> in ice hockey </a:t>
            </a:r>
            <a:r>
              <a:rPr lang="fi-FI" sz="2800" i="0" dirty="0" err="1">
                <a:solidFill>
                  <a:schemeClr val="accent1"/>
                </a:solidFill>
              </a:rPr>
              <a:t>was</a:t>
            </a:r>
            <a:r>
              <a:rPr lang="fi-FI" sz="2800" i="0" dirty="0">
                <a:solidFill>
                  <a:schemeClr val="accent1"/>
                </a:solidFill>
              </a:rPr>
              <a:t> </a:t>
            </a:r>
            <a:r>
              <a:rPr lang="fi-FI" sz="2800" i="0" dirty="0" err="1">
                <a:solidFill>
                  <a:schemeClr val="accent1"/>
                </a:solidFill>
              </a:rPr>
              <a:t>won</a:t>
            </a:r>
            <a:r>
              <a:rPr lang="fi-FI" sz="2800" i="0" dirty="0">
                <a:solidFill>
                  <a:schemeClr val="accent1"/>
                </a:solidFill>
              </a:rPr>
              <a:t> in 1936.</a:t>
            </a:r>
          </a:p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Jos puhutaan ihmisryhmästä tai laitoksesta, voidaan käyttää s-genetiiviä.</a:t>
            </a:r>
            <a:endParaRPr lang="fi-FI" dirty="0">
              <a:solidFill>
                <a:srgbClr val="000000"/>
              </a:solidFill>
            </a:endParaRPr>
          </a:p>
          <a:p>
            <a:pPr marL="6858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the </a:t>
            </a:r>
            <a:r>
              <a:rPr lang="fi-FI" dirty="0" err="1">
                <a:solidFill>
                  <a:schemeClr val="accent1"/>
                </a:solidFill>
              </a:rPr>
              <a:t>s</a:t>
            </a:r>
            <a:r>
              <a:rPr lang="fi-FI" b="1" dirty="0" err="1">
                <a:solidFill>
                  <a:schemeClr val="accent1"/>
                </a:solidFill>
              </a:rPr>
              <a:t>hip’s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crew</a:t>
            </a:r>
            <a:endParaRPr lang="fi-FI" dirty="0">
              <a:solidFill>
                <a:schemeClr val="accent1"/>
              </a:solidFill>
            </a:endParaRPr>
          </a:p>
          <a:p>
            <a:pPr marL="6858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t</a:t>
            </a:r>
            <a:r>
              <a:rPr lang="fi-FI" i="0" dirty="0">
                <a:solidFill>
                  <a:schemeClr val="accent1"/>
                </a:solidFill>
              </a:rPr>
              <a:t>he </a:t>
            </a:r>
            <a:r>
              <a:rPr lang="fi-FI" b="1" i="0" dirty="0" err="1">
                <a:solidFill>
                  <a:schemeClr val="accent1"/>
                </a:solidFill>
              </a:rPr>
              <a:t>members</a:t>
            </a:r>
            <a:r>
              <a:rPr lang="fi-FI" b="1" i="0" dirty="0">
                <a:solidFill>
                  <a:schemeClr val="accent1"/>
                </a:solidFill>
              </a:rPr>
              <a:t>’ </a:t>
            </a:r>
            <a:r>
              <a:rPr lang="fi-FI" i="0" dirty="0">
                <a:solidFill>
                  <a:schemeClr val="accent1"/>
                </a:solidFill>
              </a:rPr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33882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Of-rakenne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Of-rakennetta</a:t>
            </a:r>
            <a:r>
              <a:rPr lang="fi-FI" sz="2800" dirty="0">
                <a:solidFill>
                  <a:srgbClr val="000000"/>
                </a:solidFill>
              </a:rPr>
              <a:t> käytetään pääsäännön mukaan, kun omistaja on esine tai asia.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chemeClr val="accent1"/>
                </a:solidFill>
              </a:rPr>
              <a:t>The </a:t>
            </a:r>
            <a:r>
              <a:rPr lang="fi-FI" b="1" dirty="0" err="1">
                <a:solidFill>
                  <a:schemeClr val="accent1"/>
                </a:solidFill>
              </a:rPr>
              <a:t>headlights</a:t>
            </a:r>
            <a:r>
              <a:rPr lang="fi-FI" b="1" dirty="0">
                <a:solidFill>
                  <a:schemeClr val="accent1"/>
                </a:solidFill>
              </a:rPr>
              <a:t> of a </a:t>
            </a:r>
            <a:r>
              <a:rPr lang="fi-FI" b="1" dirty="0" err="1">
                <a:solidFill>
                  <a:schemeClr val="accent1"/>
                </a:solidFill>
              </a:rPr>
              <a:t>car</a:t>
            </a:r>
            <a:r>
              <a:rPr lang="fi-FI" b="1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are</a:t>
            </a:r>
            <a:r>
              <a:rPr lang="fi-FI" dirty="0">
                <a:solidFill>
                  <a:schemeClr val="accent1"/>
                </a:solidFill>
              </a:rPr>
              <a:t> in </a:t>
            </a:r>
            <a:r>
              <a:rPr lang="fi-FI" b="1" dirty="0">
                <a:solidFill>
                  <a:schemeClr val="accent1"/>
                </a:solidFill>
              </a:rPr>
              <a:t>the </a:t>
            </a:r>
            <a:r>
              <a:rPr lang="fi-FI" b="1" dirty="0" err="1">
                <a:solidFill>
                  <a:schemeClr val="accent1"/>
                </a:solidFill>
              </a:rPr>
              <a:t>front</a:t>
            </a:r>
            <a:r>
              <a:rPr lang="fi-FI" b="1" dirty="0">
                <a:solidFill>
                  <a:schemeClr val="accent1"/>
                </a:solidFill>
              </a:rPr>
              <a:t> </a:t>
            </a:r>
            <a:r>
              <a:rPr lang="fi-FI" b="1" dirty="0" err="1">
                <a:solidFill>
                  <a:schemeClr val="accent1"/>
                </a:solidFill>
              </a:rPr>
              <a:t>end</a:t>
            </a:r>
            <a:r>
              <a:rPr lang="fi-FI" b="1" dirty="0">
                <a:solidFill>
                  <a:schemeClr val="accent1"/>
                </a:solidFill>
              </a:rPr>
              <a:t> of it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	</a:t>
            </a:r>
            <a:r>
              <a:rPr lang="fi-FI" b="1" i="0" dirty="0">
                <a:solidFill>
                  <a:schemeClr val="accent1"/>
                </a:solidFill>
              </a:rPr>
              <a:t>The </a:t>
            </a:r>
            <a:r>
              <a:rPr lang="fi-FI" b="1" i="0" dirty="0" err="1">
                <a:solidFill>
                  <a:schemeClr val="accent1"/>
                </a:solidFill>
              </a:rPr>
              <a:t>departure</a:t>
            </a:r>
            <a:r>
              <a:rPr lang="fi-FI" b="1" i="0" dirty="0">
                <a:solidFill>
                  <a:schemeClr val="accent1"/>
                </a:solidFill>
              </a:rPr>
              <a:t> of the </a:t>
            </a:r>
            <a:r>
              <a:rPr lang="fi-FI" b="1" i="0" dirty="0" err="1">
                <a:solidFill>
                  <a:schemeClr val="accent1"/>
                </a:solidFill>
              </a:rPr>
              <a:t>train</a:t>
            </a:r>
            <a:r>
              <a:rPr lang="fi-FI" b="1" i="0" dirty="0">
                <a:solidFill>
                  <a:schemeClr val="accent1"/>
                </a:solidFill>
              </a:rPr>
              <a:t> </a:t>
            </a:r>
            <a:r>
              <a:rPr lang="fi-FI" i="0" dirty="0">
                <a:solidFill>
                  <a:schemeClr val="accent1"/>
                </a:solidFill>
              </a:rPr>
              <a:t>is </a:t>
            </a:r>
            <a:r>
              <a:rPr lang="fi-FI" i="0" dirty="0" err="1">
                <a:solidFill>
                  <a:schemeClr val="accent1"/>
                </a:solidFill>
              </a:rPr>
              <a:t>delayed</a:t>
            </a:r>
            <a:r>
              <a:rPr lang="fi-FI" i="0" dirty="0">
                <a:solidFill>
                  <a:schemeClr val="accent1"/>
                </a:solidFill>
              </a:rPr>
              <a:t>.</a:t>
            </a:r>
            <a:endParaRPr lang="fi-FI" sz="2800" i="0" dirty="0">
              <a:solidFill>
                <a:schemeClr val="accent1"/>
              </a:solidFill>
            </a:endParaRPr>
          </a:p>
          <a:p>
            <a:pPr indent="-457200">
              <a:spcBef>
                <a:spcPts val="2472"/>
              </a:spcBef>
            </a:pPr>
            <a:r>
              <a:rPr lang="fi-FI" sz="2800" dirty="0">
                <a:solidFill>
                  <a:srgbClr val="000000"/>
                </a:solidFill>
              </a:rPr>
              <a:t>Huomaa erilainen sanajärjestys kuin suomessa: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/>
              <a:t>k</a:t>
            </a:r>
            <a:r>
              <a:rPr lang="fi-FI" i="0" dirty="0"/>
              <a:t>aupungin </a:t>
            </a:r>
            <a:r>
              <a:rPr lang="fi-FI" b="1" i="0" dirty="0">
                <a:solidFill>
                  <a:schemeClr val="accent1"/>
                </a:solidFill>
              </a:rPr>
              <a:t>nimi</a:t>
            </a:r>
          </a:p>
          <a:p>
            <a:pPr marL="4572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chemeClr val="accent1"/>
                </a:solidFill>
              </a:rPr>
              <a:t>the </a:t>
            </a:r>
            <a:r>
              <a:rPr lang="fi-FI" b="1" dirty="0" err="1">
                <a:solidFill>
                  <a:schemeClr val="accent1"/>
                </a:solidFill>
              </a:rPr>
              <a:t>name</a:t>
            </a:r>
            <a:r>
              <a:rPr lang="fi-FI" b="1" dirty="0">
                <a:solidFill>
                  <a:schemeClr val="accent1"/>
                </a:solidFill>
              </a:rPr>
              <a:t> </a:t>
            </a:r>
            <a:r>
              <a:rPr lang="fi-FI" b="1" dirty="0"/>
              <a:t>of</a:t>
            </a:r>
            <a:r>
              <a:rPr lang="fi-FI" dirty="0"/>
              <a:t> the </a:t>
            </a:r>
            <a:r>
              <a:rPr lang="fi-FI" dirty="0" err="1"/>
              <a:t>town</a:t>
            </a:r>
            <a:endParaRPr lang="fi-FI" dirty="0"/>
          </a:p>
          <a:p>
            <a:pPr>
              <a:spcBef>
                <a:spcPts val="1872"/>
              </a:spcBef>
            </a:pPr>
            <a:r>
              <a:rPr lang="fi-FI" sz="2800" i="0" dirty="0" err="1">
                <a:solidFill>
                  <a:srgbClr val="000000"/>
                </a:solidFill>
              </a:rPr>
              <a:t>Useinmiten</a:t>
            </a:r>
            <a:r>
              <a:rPr lang="fi-FI" sz="2800" i="0" dirty="0">
                <a:solidFill>
                  <a:srgbClr val="000000"/>
                </a:solidFill>
              </a:rPr>
              <a:t> </a:t>
            </a:r>
            <a:r>
              <a:rPr lang="fi-FI" sz="2800" i="0" dirty="0" err="1">
                <a:solidFill>
                  <a:srgbClr val="000000"/>
                </a:solidFill>
              </a:rPr>
              <a:t>of-rakenteessa</a:t>
            </a:r>
            <a:r>
              <a:rPr lang="fi-FI" sz="2800" i="0" dirty="0">
                <a:solidFill>
                  <a:srgbClr val="000000"/>
                </a:solidFill>
              </a:rPr>
              <a:t> omistettavan asian edessä on määräinen artikkeli ’</a:t>
            </a:r>
            <a:r>
              <a:rPr lang="fi-FI" sz="2800" b="1" i="0" dirty="0">
                <a:solidFill>
                  <a:srgbClr val="000000"/>
                </a:solidFill>
              </a:rPr>
              <a:t>the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164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Of-rakenne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Of-rakennetta</a:t>
            </a:r>
            <a:r>
              <a:rPr lang="fi-FI" sz="2800" dirty="0">
                <a:solidFill>
                  <a:srgbClr val="000000"/>
                </a:solidFill>
              </a:rPr>
              <a:t> on käytettävä, jos omistajana on adjektiivista tehty substantiivi.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the </a:t>
            </a:r>
            <a:r>
              <a:rPr lang="fi-FI" dirty="0" err="1">
                <a:solidFill>
                  <a:schemeClr val="accent1"/>
                </a:solidFill>
              </a:rPr>
              <a:t>opinions</a:t>
            </a:r>
            <a:r>
              <a:rPr lang="fi-FI" dirty="0">
                <a:solidFill>
                  <a:schemeClr val="accent1"/>
                </a:solidFill>
              </a:rPr>
              <a:t> of </a:t>
            </a:r>
            <a:r>
              <a:rPr lang="fi-FI" b="1" dirty="0">
                <a:solidFill>
                  <a:schemeClr val="accent1"/>
                </a:solidFill>
              </a:rPr>
              <a:t>the </a:t>
            </a:r>
            <a:r>
              <a:rPr lang="fi-FI" b="1" dirty="0" err="1">
                <a:solidFill>
                  <a:schemeClr val="accent1"/>
                </a:solidFill>
              </a:rPr>
              <a:t>young</a:t>
            </a:r>
            <a:endParaRPr lang="fi-FI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</a:t>
            </a:r>
            <a:r>
              <a:rPr lang="fi-FI" i="0" dirty="0">
                <a:solidFill>
                  <a:schemeClr val="accent1"/>
                </a:solidFill>
              </a:rPr>
              <a:t>he </a:t>
            </a:r>
            <a:r>
              <a:rPr lang="fi-FI" i="0" dirty="0" err="1">
                <a:solidFill>
                  <a:schemeClr val="accent1"/>
                </a:solidFill>
              </a:rPr>
              <a:t>different</a:t>
            </a:r>
            <a:r>
              <a:rPr lang="fi-FI" i="0" dirty="0">
                <a:solidFill>
                  <a:schemeClr val="accent1"/>
                </a:solidFill>
              </a:rPr>
              <a:t> </a:t>
            </a:r>
            <a:r>
              <a:rPr lang="fi-FI" i="0" dirty="0" err="1">
                <a:solidFill>
                  <a:schemeClr val="accent1"/>
                </a:solidFill>
              </a:rPr>
              <a:t>needs</a:t>
            </a:r>
            <a:r>
              <a:rPr lang="fi-FI" i="0" dirty="0">
                <a:solidFill>
                  <a:schemeClr val="accent1"/>
                </a:solidFill>
              </a:rPr>
              <a:t> of </a:t>
            </a:r>
            <a:r>
              <a:rPr lang="fi-FI" b="1" i="0" dirty="0">
                <a:solidFill>
                  <a:schemeClr val="accent1"/>
                </a:solidFill>
              </a:rPr>
              <a:t>the </a:t>
            </a:r>
            <a:r>
              <a:rPr lang="fi-FI" b="1" i="0" dirty="0" err="1">
                <a:solidFill>
                  <a:schemeClr val="accent1"/>
                </a:solidFill>
              </a:rPr>
              <a:t>disabled</a:t>
            </a:r>
            <a:endParaRPr lang="fi-FI" b="1" i="0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</a:t>
            </a:r>
            <a:r>
              <a:rPr lang="fi-FI" sz="2800" dirty="0">
                <a:solidFill>
                  <a:schemeClr val="accent1"/>
                </a:solidFill>
              </a:rPr>
              <a:t>he </a:t>
            </a:r>
            <a:r>
              <a:rPr lang="fi-FI" sz="2800" dirty="0" err="1">
                <a:solidFill>
                  <a:schemeClr val="accent1"/>
                </a:solidFill>
              </a:rPr>
              <a:t>secrets</a:t>
            </a:r>
            <a:r>
              <a:rPr lang="fi-FI" sz="2800" dirty="0">
                <a:solidFill>
                  <a:schemeClr val="accent1"/>
                </a:solidFill>
              </a:rPr>
              <a:t> of </a:t>
            </a:r>
            <a:r>
              <a:rPr lang="fi-FI" sz="2800" b="1" dirty="0">
                <a:solidFill>
                  <a:schemeClr val="accent1"/>
                </a:solidFill>
              </a:rPr>
              <a:t>the </a:t>
            </a:r>
            <a:r>
              <a:rPr lang="fi-FI" sz="2800" b="1" dirty="0" err="1">
                <a:solidFill>
                  <a:schemeClr val="accent1"/>
                </a:solidFill>
              </a:rPr>
              <a:t>unknown</a:t>
            </a:r>
            <a:endParaRPr lang="fi-FI" sz="2800" i="0" dirty="0">
              <a:solidFill>
                <a:schemeClr val="accent1"/>
              </a:solidFill>
            </a:endParaRPr>
          </a:p>
          <a:p>
            <a:pPr indent="-457200">
              <a:spcBef>
                <a:spcPts val="24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Of-rakennetta</a:t>
            </a:r>
            <a:r>
              <a:rPr lang="fi-FI" sz="2800" dirty="0">
                <a:solidFill>
                  <a:srgbClr val="000000"/>
                </a:solidFill>
              </a:rPr>
              <a:t> käytetään paikannimissä, joissa on mukana esim. ’</a:t>
            </a:r>
            <a:r>
              <a:rPr lang="fi-FI" sz="2800" b="1" dirty="0">
                <a:solidFill>
                  <a:srgbClr val="000000"/>
                </a:solidFill>
              </a:rPr>
              <a:t>city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country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 err="1">
                <a:solidFill>
                  <a:srgbClr val="000000"/>
                </a:solidFill>
              </a:rPr>
              <a:t>island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 err="1">
                <a:solidFill>
                  <a:srgbClr val="000000"/>
                </a:solidFill>
              </a:rPr>
              <a:t>isle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 err="1">
                <a:solidFill>
                  <a:srgbClr val="000000"/>
                </a:solidFill>
              </a:rPr>
              <a:t>republic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 err="1">
                <a:solidFill>
                  <a:srgbClr val="000000"/>
                </a:solidFill>
              </a:rPr>
              <a:t>state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the </a:t>
            </a:r>
            <a:r>
              <a:rPr lang="fi-FI" b="1" dirty="0" err="1">
                <a:solidFill>
                  <a:schemeClr val="accent1"/>
                </a:solidFill>
              </a:rPr>
              <a:t>Republic</a:t>
            </a:r>
            <a:r>
              <a:rPr lang="fi-FI" dirty="0">
                <a:solidFill>
                  <a:schemeClr val="accent1"/>
                </a:solidFill>
              </a:rPr>
              <a:t> of Finland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sz="2800" i="0" dirty="0">
                <a:solidFill>
                  <a:schemeClr val="accent1"/>
                </a:solidFill>
              </a:rPr>
              <a:t>	the </a:t>
            </a:r>
            <a:r>
              <a:rPr lang="fi-FI" sz="2800" b="1" i="0" dirty="0">
                <a:solidFill>
                  <a:schemeClr val="accent1"/>
                </a:solidFill>
              </a:rPr>
              <a:t>City</a:t>
            </a:r>
            <a:r>
              <a:rPr lang="fi-FI" sz="2800" i="0" dirty="0">
                <a:solidFill>
                  <a:schemeClr val="accent1"/>
                </a:solidFill>
              </a:rPr>
              <a:t> of London</a:t>
            </a:r>
          </a:p>
        </p:txBody>
      </p:sp>
    </p:spTree>
    <p:extLst>
      <p:ext uri="{BB962C8B-B14F-4D97-AF65-F5344CB8AC3E}">
        <p14:creationId xmlns:p14="http://schemas.microsoft.com/office/powerpoint/2010/main" val="20796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sz="4000" dirty="0"/>
              <a:t>Of-rakenne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39248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Of-rakenteen sijasta englannissa on usein </a:t>
            </a:r>
            <a:r>
              <a:rPr lang="fi-FI" sz="2800" b="1" dirty="0">
                <a:solidFill>
                  <a:srgbClr val="000000"/>
                </a:solidFill>
              </a:rPr>
              <a:t>yhdyssana</a:t>
            </a:r>
            <a:r>
              <a:rPr lang="fi-FI" sz="2800" dirty="0">
                <a:solidFill>
                  <a:srgbClr val="000000"/>
                </a:solidFill>
              </a:rPr>
              <a:t> suomen genetiivin paikalla. </a:t>
            </a:r>
            <a:r>
              <a:rPr lang="fi-FI" sz="2400" dirty="0">
                <a:solidFill>
                  <a:schemeClr val="tx1"/>
                </a:solidFill>
              </a:rPr>
              <a:t>(kirjoitetaan erikseen)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/>
              <a:t>ovenkahva = </a:t>
            </a:r>
            <a:r>
              <a:rPr lang="fi-FI" sz="2800" dirty="0">
                <a:solidFill>
                  <a:srgbClr val="000000"/>
                </a:solidFill>
              </a:rPr>
              <a:t>	a </a:t>
            </a:r>
            <a:r>
              <a:rPr lang="fi-FI" sz="2800" dirty="0" err="1">
                <a:solidFill>
                  <a:srgbClr val="000000"/>
                </a:solidFill>
              </a:rPr>
              <a:t>door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handle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>
                <a:solidFill>
                  <a:srgbClr val="2DA2BF"/>
                </a:solidFill>
              </a:rPr>
              <a:t>koiranruoka = </a:t>
            </a: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>
                <a:solidFill>
                  <a:srgbClr val="000000"/>
                </a:solidFill>
              </a:rPr>
              <a:t>dog</a:t>
            </a:r>
            <a:r>
              <a:rPr lang="fi-FI" sz="2800" dirty="0">
                <a:solidFill>
                  <a:srgbClr val="000000"/>
                </a:solidFill>
              </a:rPr>
              <a:t> food</a:t>
            </a:r>
          </a:p>
          <a:p>
            <a:pPr marL="0" indent="0">
              <a:spcBef>
                <a:spcPts val="672"/>
              </a:spcBef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Kansallisuussanojen genetiivin sijasta käytetään usein </a:t>
            </a:r>
            <a:r>
              <a:rPr lang="fi-FI" sz="2800" b="1" dirty="0">
                <a:solidFill>
                  <a:srgbClr val="000000"/>
                </a:solidFill>
              </a:rPr>
              <a:t>adjektiivia</a:t>
            </a:r>
            <a:r>
              <a:rPr lang="fi-FI" sz="2800" dirty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 	</a:t>
            </a:r>
            <a:r>
              <a:rPr lang="fi-FI" dirty="0">
                <a:solidFill>
                  <a:srgbClr val="2DA2BF"/>
                </a:solidFill>
              </a:rPr>
              <a:t>Suomen lippu = </a:t>
            </a:r>
            <a:r>
              <a:rPr lang="fi-FI" dirty="0">
                <a:solidFill>
                  <a:srgbClr val="000000"/>
                </a:solidFill>
              </a:rPr>
              <a:t>		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b="1" dirty="0" err="1">
                <a:solidFill>
                  <a:srgbClr val="000000"/>
                </a:solidFill>
              </a:rPr>
              <a:t>Finnish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flag</a:t>
            </a:r>
            <a:endParaRPr lang="fi-FI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rgbClr val="2DA2BF"/>
                </a:solidFill>
              </a:rPr>
              <a:t>Brasilian rannikko = </a:t>
            </a: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b="1" dirty="0" err="1">
                <a:solidFill>
                  <a:srgbClr val="000000"/>
                </a:solidFill>
              </a:rPr>
              <a:t>Brazilian</a:t>
            </a:r>
            <a:r>
              <a:rPr lang="fi-FI" b="1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coast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Of-rakenne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39248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2800" dirty="0">
                <a:solidFill>
                  <a:srgbClr val="000000"/>
                </a:solidFill>
              </a:rPr>
              <a:t>Mikäli pääsanan edessä on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’/’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’,</a:t>
            </a:r>
            <a:r>
              <a:rPr lang="fi-FI" sz="2800" b="1" dirty="0">
                <a:solidFill>
                  <a:srgbClr val="000000"/>
                </a:solidFill>
              </a:rPr>
              <a:t> pronomini (</a:t>
            </a:r>
            <a:r>
              <a:rPr lang="fi-FI" sz="2800" b="1" dirty="0" err="1">
                <a:solidFill>
                  <a:srgbClr val="000000"/>
                </a:solidFill>
              </a:rPr>
              <a:t>this</a:t>
            </a:r>
            <a:r>
              <a:rPr lang="fi-FI" sz="2800" b="1" dirty="0">
                <a:solidFill>
                  <a:srgbClr val="000000"/>
                </a:solidFill>
              </a:rPr>
              <a:t>, </a:t>
            </a:r>
            <a:r>
              <a:rPr lang="fi-FI" sz="2800" b="1" dirty="0" err="1">
                <a:solidFill>
                  <a:srgbClr val="000000"/>
                </a:solidFill>
              </a:rPr>
              <a:t>that</a:t>
            </a:r>
            <a:r>
              <a:rPr lang="fi-FI" sz="2800" b="1" dirty="0">
                <a:solidFill>
                  <a:srgbClr val="000000"/>
                </a:solidFill>
              </a:rPr>
              <a:t>, </a:t>
            </a:r>
            <a:r>
              <a:rPr lang="fi-FI" sz="2800" b="1" dirty="0" err="1">
                <a:solidFill>
                  <a:srgbClr val="000000"/>
                </a:solidFill>
              </a:rPr>
              <a:t>these,those</a:t>
            </a:r>
            <a:r>
              <a:rPr lang="fi-FI" sz="2800" b="1" dirty="0">
                <a:solidFill>
                  <a:srgbClr val="000000"/>
                </a:solidFill>
              </a:rPr>
              <a:t>, </a:t>
            </a:r>
            <a:r>
              <a:rPr lang="fi-FI" sz="2800" b="1" dirty="0" err="1">
                <a:solidFill>
                  <a:srgbClr val="000000"/>
                </a:solidFill>
              </a:rPr>
              <a:t>some,any</a:t>
            </a:r>
            <a:r>
              <a:rPr lang="fi-FI" sz="2800" b="1" dirty="0">
                <a:solidFill>
                  <a:srgbClr val="000000"/>
                </a:solidFill>
              </a:rPr>
              <a:t>, no, </a:t>
            </a:r>
            <a:r>
              <a:rPr lang="fi-FI" sz="2800" b="1" dirty="0" err="1">
                <a:solidFill>
                  <a:srgbClr val="000000"/>
                </a:solidFill>
              </a:rPr>
              <a:t>every</a:t>
            </a:r>
            <a:r>
              <a:rPr lang="fi-FI" sz="2800" b="1" dirty="0">
                <a:solidFill>
                  <a:srgbClr val="000000"/>
                </a:solidFill>
              </a:rPr>
              <a:t>) tai lukusana</a:t>
            </a:r>
            <a:r>
              <a:rPr lang="fi-FI" sz="2800" dirty="0">
                <a:solidFill>
                  <a:srgbClr val="000000"/>
                </a:solidFill>
              </a:rPr>
              <a:t>, käytetään kaksoisgenetiiviä: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Artikkeli/ </a:t>
            </a:r>
            <a:r>
              <a:rPr lang="fi-FI" sz="2800" dirty="0" err="1">
                <a:solidFill>
                  <a:srgbClr val="000000"/>
                </a:solidFill>
              </a:rPr>
              <a:t>pronomini+subst</a:t>
            </a:r>
            <a:r>
              <a:rPr lang="fi-FI" sz="2800" dirty="0">
                <a:solidFill>
                  <a:srgbClr val="000000"/>
                </a:solidFill>
              </a:rPr>
              <a:t>.+</a:t>
            </a:r>
            <a:r>
              <a:rPr lang="fi-FI" sz="2800" dirty="0" err="1">
                <a:solidFill>
                  <a:srgbClr val="000000"/>
                </a:solidFill>
              </a:rPr>
              <a:t>of+omistaja</a:t>
            </a:r>
            <a:r>
              <a:rPr lang="fi-FI" sz="2800" dirty="0">
                <a:solidFill>
                  <a:srgbClr val="000000"/>
                </a:solidFill>
              </a:rPr>
              <a:t> itsenäisessä 						muodossa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b="1" dirty="0" err="1"/>
              <a:t>George’s</a:t>
            </a:r>
            <a:r>
              <a:rPr lang="fi-FI" sz="2800" dirty="0"/>
              <a:t> </a:t>
            </a:r>
            <a:r>
              <a:rPr lang="fi-FI" sz="2800" dirty="0" err="1"/>
              <a:t>front</a:t>
            </a:r>
            <a:r>
              <a:rPr lang="fi-FI" sz="2800" dirty="0"/>
              <a:t> </a:t>
            </a:r>
            <a:r>
              <a:rPr lang="fi-FI" sz="2800" dirty="0" err="1"/>
              <a:t>teeth</a:t>
            </a:r>
            <a:r>
              <a:rPr lang="fi-FI" sz="2800" dirty="0"/>
              <a:t> +  </a:t>
            </a:r>
            <a:r>
              <a:rPr lang="fi-FI" sz="2800" b="1" dirty="0" err="1"/>
              <a:t>two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/>
              <a:t>	= </a:t>
            </a:r>
            <a:r>
              <a:rPr lang="fi-FI" sz="2800" dirty="0" err="1">
                <a:solidFill>
                  <a:schemeClr val="accent1"/>
                </a:solidFill>
              </a:rPr>
              <a:t>two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front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teeth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b="1" dirty="0">
                <a:solidFill>
                  <a:schemeClr val="accent1"/>
                </a:solidFill>
              </a:rPr>
              <a:t>of </a:t>
            </a:r>
            <a:r>
              <a:rPr lang="fi-FI" sz="2800" b="1" dirty="0" err="1">
                <a:solidFill>
                  <a:schemeClr val="accent1"/>
                </a:solidFill>
              </a:rPr>
              <a:t>George’s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24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 my </a:t>
            </a:r>
            <a:r>
              <a:rPr lang="fi-FI" b="1" dirty="0" err="1">
                <a:solidFill>
                  <a:schemeClr val="accent1"/>
                </a:solidFill>
              </a:rPr>
              <a:t>uncle’s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sheep</a:t>
            </a:r>
            <a:r>
              <a:rPr lang="fi-FI" dirty="0">
                <a:solidFill>
                  <a:schemeClr val="accent1"/>
                </a:solidFill>
              </a:rPr>
              <a:t> +  </a:t>
            </a:r>
            <a:r>
              <a:rPr lang="fi-FI" b="1" dirty="0" err="1">
                <a:solidFill>
                  <a:schemeClr val="accent1"/>
                </a:solidFill>
              </a:rPr>
              <a:t>some</a:t>
            </a:r>
            <a:endParaRPr lang="fi-FI" b="1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= </a:t>
            </a:r>
            <a:r>
              <a:rPr lang="fi-FI" dirty="0" err="1">
                <a:solidFill>
                  <a:schemeClr val="accent1"/>
                </a:solidFill>
              </a:rPr>
              <a:t>some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sheep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of my </a:t>
            </a:r>
            <a:r>
              <a:rPr lang="fi-FI" b="1" dirty="0" err="1">
                <a:solidFill>
                  <a:schemeClr val="accent1"/>
                </a:solidFill>
              </a:rPr>
              <a:t>uncle’s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E249AC-9379-4793-8AB7-8C0A8347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of-rakenne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EA16EB-5D5A-4A8F-BB83-92EB9235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Tämä minun hattuni</a:t>
            </a:r>
          </a:p>
          <a:p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hat</a:t>
            </a:r>
            <a:r>
              <a:rPr lang="fi-FI" dirty="0"/>
              <a:t> of </a:t>
            </a:r>
            <a:r>
              <a:rPr lang="fi-FI" dirty="0" err="1"/>
              <a:t>mine</a:t>
            </a:r>
            <a:endParaRPr lang="fi-FI" dirty="0"/>
          </a:p>
          <a:p>
            <a:endParaRPr lang="fi-FI" dirty="0"/>
          </a:p>
          <a:p>
            <a:r>
              <a:rPr lang="fi-FI" dirty="0"/>
              <a:t>Nuo sinun äitisi saappaat</a:t>
            </a:r>
          </a:p>
          <a:p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boots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mother’s</a:t>
            </a:r>
            <a:endParaRPr lang="fi-FI" dirty="0"/>
          </a:p>
          <a:p>
            <a:endParaRPr lang="fi-FI" dirty="0"/>
          </a:p>
          <a:p>
            <a:r>
              <a:rPr lang="fi-FI" dirty="0"/>
              <a:t>Nuo teidän ystävänne</a:t>
            </a:r>
          </a:p>
          <a:p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of </a:t>
            </a:r>
            <a:r>
              <a:rPr lang="fi-FI" dirty="0" err="1"/>
              <a:t>yours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6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0116" y="692696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4436" y="1916832"/>
            <a:ext cx="432048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1.  Jackin pyörä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2.  </a:t>
            </a:r>
            <a:r>
              <a:rPr lang="fi-FI" sz="2800" dirty="0" err="1">
                <a:solidFill>
                  <a:srgbClr val="2DA2BF"/>
                </a:solidFill>
              </a:rPr>
              <a:t>Geoffin</a:t>
            </a:r>
            <a:r>
              <a:rPr lang="fi-FI" sz="2800" dirty="0">
                <a:solidFill>
                  <a:srgbClr val="2DA2BF"/>
                </a:solidFill>
              </a:rPr>
              <a:t> ja Harryn mopo		</a:t>
            </a:r>
            <a:r>
              <a:rPr lang="fi-FI" sz="2400" dirty="0">
                <a:solidFill>
                  <a:srgbClr val="2DA2BF"/>
                </a:solidFill>
              </a:rPr>
              <a:t>(yhteinen)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3.  herra </a:t>
            </a:r>
            <a:r>
              <a:rPr lang="fi-FI" sz="2800" dirty="0" err="1">
                <a:solidFill>
                  <a:srgbClr val="2DA2BF"/>
                </a:solidFill>
              </a:rPr>
              <a:t>Burnsin</a:t>
            </a:r>
            <a:r>
              <a:rPr lang="fi-FI" sz="2800" dirty="0">
                <a:solidFill>
                  <a:srgbClr val="2DA2BF"/>
                </a:solidFill>
              </a:rPr>
              <a:t> toimisto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4.  Smithien talo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5.  naapureiden puutarhat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716016" y="1913747"/>
            <a:ext cx="417646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1.  </a:t>
            </a:r>
            <a:r>
              <a:rPr lang="fi-FI" sz="2800" dirty="0" err="1">
                <a:solidFill>
                  <a:schemeClr val="tx1"/>
                </a:solidFill>
              </a:rPr>
              <a:t>Jack’s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bike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2.  </a:t>
            </a:r>
            <a:r>
              <a:rPr lang="fi-FI" sz="2800" dirty="0" err="1">
                <a:solidFill>
                  <a:schemeClr val="tx1"/>
                </a:solidFill>
              </a:rPr>
              <a:t>Geoff</a:t>
            </a:r>
            <a:r>
              <a:rPr lang="fi-FI" sz="2800" dirty="0">
                <a:solidFill>
                  <a:schemeClr val="tx1"/>
                </a:solidFill>
              </a:rPr>
              <a:t> ja </a:t>
            </a:r>
            <a:r>
              <a:rPr lang="fi-FI" sz="2800" dirty="0" err="1">
                <a:solidFill>
                  <a:schemeClr val="tx1"/>
                </a:solidFill>
              </a:rPr>
              <a:t>Harry’s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moped</a:t>
            </a:r>
            <a:r>
              <a:rPr lang="fi-FI" sz="2800" dirty="0">
                <a:solidFill>
                  <a:schemeClr val="tx1"/>
                </a:solidFill>
              </a:rPr>
              <a:t>		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3.  </a:t>
            </a:r>
            <a:r>
              <a:rPr lang="fi-FI" sz="2800" dirty="0" err="1">
                <a:solidFill>
                  <a:schemeClr val="tx1"/>
                </a:solidFill>
              </a:rPr>
              <a:t>Mr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Burns’(s</a:t>
            </a:r>
            <a:r>
              <a:rPr lang="fi-FI" sz="2800" dirty="0">
                <a:solidFill>
                  <a:schemeClr val="tx1"/>
                </a:solidFill>
              </a:rPr>
              <a:t>) </a:t>
            </a:r>
            <a:r>
              <a:rPr lang="fi-FI" sz="2800" dirty="0" err="1">
                <a:solidFill>
                  <a:schemeClr val="tx1"/>
                </a:solidFill>
              </a:rPr>
              <a:t>office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4.  the </a:t>
            </a:r>
            <a:r>
              <a:rPr lang="fi-FI" sz="2800" dirty="0" err="1">
                <a:solidFill>
                  <a:schemeClr val="tx1"/>
                </a:solidFill>
              </a:rPr>
              <a:t>Smiths</a:t>
            </a:r>
            <a:r>
              <a:rPr lang="fi-FI" sz="2800" dirty="0">
                <a:solidFill>
                  <a:schemeClr val="tx1"/>
                </a:solidFill>
              </a:rPr>
              <a:t>’ </a:t>
            </a:r>
            <a:r>
              <a:rPr lang="fi-FI" sz="2800" dirty="0" err="1">
                <a:solidFill>
                  <a:schemeClr val="tx1"/>
                </a:solidFill>
              </a:rPr>
              <a:t>house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5.  the </a:t>
            </a:r>
            <a:r>
              <a:rPr lang="fi-FI" sz="2800" dirty="0" err="1">
                <a:solidFill>
                  <a:schemeClr val="tx1"/>
                </a:solidFill>
              </a:rPr>
              <a:t>neighbours</a:t>
            </a:r>
            <a:r>
              <a:rPr lang="fi-FI" sz="2800" dirty="0">
                <a:solidFill>
                  <a:schemeClr val="tx1"/>
                </a:solidFill>
              </a:rPr>
              <a:t>’ </a:t>
            </a:r>
            <a:r>
              <a:rPr lang="fi-FI" sz="2800" dirty="0" err="1">
                <a:solidFill>
                  <a:schemeClr val="tx1"/>
                </a:solidFill>
              </a:rPr>
              <a:t>gardens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36" y="1196752"/>
            <a:ext cx="5067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</a:rPr>
              <a:t>Käännä käyttäen s-genetiiviä.</a:t>
            </a:r>
            <a:br>
              <a:rPr lang="fi-FI" sz="2800" dirty="0">
                <a:solidFill>
                  <a:srgbClr val="2DA2BF"/>
                </a:solidFill>
              </a:rPr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71" y="404664"/>
            <a:ext cx="8229600" cy="994122"/>
          </a:xfrm>
        </p:spPr>
        <p:txBody>
          <a:bodyPr/>
          <a:lstStyle/>
          <a:p>
            <a:r>
              <a:rPr lang="fi-FI" sz="4000" b="1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671" y="2106178"/>
            <a:ext cx="4038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6.  matkatoimistossa</a:t>
            </a:r>
            <a:endParaRPr lang="fi-FI" dirty="0"/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7.  75 minuutin oppitunti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8.  maailman korkein huippu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9.  Nickin huone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10. opettajien luennot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6178"/>
            <a:ext cx="4038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i-FI" dirty="0"/>
              <a:t>6. 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travel</a:t>
            </a:r>
            <a:r>
              <a:rPr lang="fi-FI" dirty="0"/>
              <a:t> </a:t>
            </a:r>
            <a:r>
              <a:rPr lang="fi-FI" dirty="0" err="1"/>
              <a:t>agent’s</a:t>
            </a:r>
            <a:r>
              <a:rPr lang="fi-FI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7.  a 75 </a:t>
            </a:r>
            <a:r>
              <a:rPr lang="fi-FI" dirty="0" err="1"/>
              <a:t>minutes</a:t>
            </a:r>
            <a:r>
              <a:rPr lang="fi-FI" dirty="0"/>
              <a:t>’ </a:t>
            </a:r>
            <a:r>
              <a:rPr lang="fi-FI" dirty="0" err="1"/>
              <a:t>lesson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8.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world’s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peak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9.  </a:t>
            </a:r>
            <a:r>
              <a:rPr lang="fi-FI" dirty="0" err="1"/>
              <a:t>Nick’s</a:t>
            </a:r>
            <a:r>
              <a:rPr lang="fi-FI" dirty="0"/>
              <a:t> </a:t>
            </a:r>
            <a:r>
              <a:rPr lang="fi-FI" dirty="0" err="1"/>
              <a:t>room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10.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teachers</a:t>
            </a:r>
            <a:r>
              <a:rPr lang="fi-FI" dirty="0"/>
              <a:t>’ </a:t>
            </a:r>
            <a:r>
              <a:rPr lang="fi-FI" dirty="0" err="1"/>
              <a:t>lectures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2671" y="132677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</a:rPr>
              <a:t>Käännä käyttäen s-genetiiviä.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430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47030"/>
            <a:ext cx="8229600" cy="7560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/>
              <a:t>Activate</a:t>
            </a:r>
            <a:br>
              <a:rPr lang="fi-FI" sz="2400" dirty="0">
                <a:solidFill>
                  <a:srgbClr val="2DA2BF"/>
                </a:solidFill>
              </a:rPr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5263" y="1988840"/>
            <a:ext cx="403244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1.  Kyproksen saari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2.  Dickensin teokset</a:t>
            </a:r>
            <a:endParaRPr lang="fi-FI" sz="2400" dirty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3.  Jamaikan asukkaat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4.  vanhojen unelmat 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5.  Suomen tulevaisuus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283968" y="2006837"/>
            <a:ext cx="4752528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1.  the </a:t>
            </a:r>
            <a:r>
              <a:rPr lang="fi-FI" sz="2800" dirty="0" err="1">
                <a:solidFill>
                  <a:schemeClr val="tx1"/>
                </a:solidFill>
              </a:rPr>
              <a:t>island</a:t>
            </a:r>
            <a:r>
              <a:rPr lang="fi-FI" sz="2800" dirty="0">
                <a:solidFill>
                  <a:schemeClr val="tx1"/>
                </a:solidFill>
              </a:rPr>
              <a:t> of </a:t>
            </a:r>
            <a:r>
              <a:rPr lang="fi-FI" sz="2800" dirty="0" err="1">
                <a:solidFill>
                  <a:schemeClr val="tx1"/>
                </a:solidFill>
              </a:rPr>
              <a:t>Cyprus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2.  the </a:t>
            </a:r>
            <a:r>
              <a:rPr lang="fi-FI" sz="2800" dirty="0" err="1">
                <a:solidFill>
                  <a:schemeClr val="tx1"/>
                </a:solidFill>
              </a:rPr>
              <a:t>works</a:t>
            </a:r>
            <a:r>
              <a:rPr lang="fi-FI" sz="2800" dirty="0">
                <a:solidFill>
                  <a:schemeClr val="tx1"/>
                </a:solidFill>
              </a:rPr>
              <a:t> of Dickens	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3.  the </a:t>
            </a:r>
            <a:r>
              <a:rPr lang="fi-FI" sz="2800" dirty="0" err="1">
                <a:solidFill>
                  <a:schemeClr val="tx1"/>
                </a:solidFill>
              </a:rPr>
              <a:t>inhabitants</a:t>
            </a:r>
            <a:r>
              <a:rPr lang="fi-FI" sz="2800" dirty="0">
                <a:solidFill>
                  <a:schemeClr val="tx1"/>
                </a:solidFill>
              </a:rPr>
              <a:t> of </a:t>
            </a:r>
            <a:r>
              <a:rPr lang="fi-FI" sz="2800" dirty="0" err="1">
                <a:solidFill>
                  <a:schemeClr val="tx1"/>
                </a:solidFill>
              </a:rPr>
              <a:t>Jamaica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4.  the </a:t>
            </a:r>
            <a:r>
              <a:rPr lang="fi-FI" sz="2800" dirty="0" err="1">
                <a:solidFill>
                  <a:schemeClr val="tx1"/>
                </a:solidFill>
              </a:rPr>
              <a:t>dreams</a:t>
            </a:r>
            <a:r>
              <a:rPr lang="fi-FI" sz="2800" dirty="0">
                <a:solidFill>
                  <a:schemeClr val="tx1"/>
                </a:solidFill>
              </a:rPr>
              <a:t> of the </a:t>
            </a:r>
            <a:r>
              <a:rPr lang="fi-FI" sz="2800" dirty="0" err="1">
                <a:solidFill>
                  <a:schemeClr val="tx1"/>
                </a:solidFill>
              </a:rPr>
              <a:t>old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chemeClr val="tx1"/>
                </a:solidFill>
              </a:rPr>
              <a:t>5.  the </a:t>
            </a:r>
            <a:r>
              <a:rPr lang="fi-FI" sz="2800" dirty="0" err="1">
                <a:solidFill>
                  <a:schemeClr val="tx1"/>
                </a:solidFill>
              </a:rPr>
              <a:t>future</a:t>
            </a:r>
            <a:r>
              <a:rPr lang="fi-FI" sz="2800" dirty="0">
                <a:solidFill>
                  <a:schemeClr val="tx1"/>
                </a:solidFill>
              </a:rPr>
              <a:t> of Finland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63" y="1213009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  <a:ea typeface="+mj-ea"/>
                <a:cs typeface="+mj-cs"/>
              </a:rPr>
              <a:t>Käännä käyttäen </a:t>
            </a:r>
            <a:r>
              <a:rPr lang="fi-FI" sz="2800" dirty="0" err="1">
                <a:solidFill>
                  <a:srgbClr val="2DA2BF"/>
                </a:solidFill>
                <a:ea typeface="+mj-ea"/>
                <a:cs typeface="+mj-cs"/>
              </a:rPr>
              <a:t>of-rakennetta</a:t>
            </a:r>
            <a:r>
              <a:rPr lang="fi-FI" sz="2800" dirty="0">
                <a:solidFill>
                  <a:srgbClr val="2DA2BF"/>
                </a:solidFill>
                <a:ea typeface="+mj-ea"/>
                <a:cs typeface="+mj-cs"/>
              </a:rPr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436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Englannissa on kaksi genetiivimuotoa: </a:t>
            </a:r>
            <a:r>
              <a:rPr lang="fi-FI" sz="2800" b="1" dirty="0">
                <a:solidFill>
                  <a:schemeClr val="tx1"/>
                </a:solidFill>
              </a:rPr>
              <a:t>s-genetiivi</a:t>
            </a:r>
            <a:r>
              <a:rPr lang="fi-FI" sz="2800" dirty="0">
                <a:solidFill>
                  <a:schemeClr val="tx1"/>
                </a:solidFill>
              </a:rPr>
              <a:t>, jota käytetään yleensä henkilöistä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/>
              <a:t>Henry’s</a:t>
            </a:r>
            <a:r>
              <a:rPr lang="fi-FI" sz="2800" dirty="0"/>
              <a:t> </a:t>
            </a:r>
            <a:r>
              <a:rPr lang="fi-FI" sz="2800" dirty="0" err="1"/>
              <a:t>job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my </a:t>
            </a:r>
            <a:r>
              <a:rPr lang="fi-FI" sz="2800" dirty="0" err="1"/>
              <a:t>uncle’s</a:t>
            </a:r>
            <a:r>
              <a:rPr lang="fi-FI" sz="2800" dirty="0"/>
              <a:t> </a:t>
            </a:r>
            <a:r>
              <a:rPr lang="fi-FI" sz="2800" dirty="0" err="1"/>
              <a:t>house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/>
              <a:t>students</a:t>
            </a:r>
            <a:r>
              <a:rPr lang="fi-FI" sz="2800" dirty="0"/>
              <a:t>’ </a:t>
            </a:r>
            <a:r>
              <a:rPr lang="fi-FI" sz="2800" dirty="0" err="1"/>
              <a:t>timetables</a:t>
            </a:r>
            <a:endParaRPr lang="fi-FI" sz="2800" dirty="0"/>
          </a:p>
          <a:p>
            <a:r>
              <a:rPr lang="fi-FI" sz="2800" dirty="0">
                <a:solidFill>
                  <a:schemeClr val="tx1"/>
                </a:solidFill>
              </a:rPr>
              <a:t>ja </a:t>
            </a:r>
            <a:r>
              <a:rPr lang="fi-FI" sz="2800" b="1" dirty="0" err="1">
                <a:solidFill>
                  <a:schemeClr val="tx1"/>
                </a:solidFill>
              </a:rPr>
              <a:t>of-rakenne</a:t>
            </a:r>
            <a:r>
              <a:rPr lang="fi-FI" sz="2800" dirty="0">
                <a:solidFill>
                  <a:schemeClr val="tx1"/>
                </a:solidFill>
              </a:rPr>
              <a:t>, jota käytetään yleensä esineistä ja asioista.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/>
              <a:t>the </a:t>
            </a:r>
            <a:r>
              <a:rPr lang="fi-FI" sz="2800" dirty="0" err="1"/>
              <a:t>name</a:t>
            </a:r>
            <a:r>
              <a:rPr lang="fi-FI" sz="2800" dirty="0"/>
              <a:t> of the </a:t>
            </a:r>
            <a:r>
              <a:rPr lang="fi-FI" sz="2800" dirty="0" err="1"/>
              <a:t>game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the </a:t>
            </a:r>
            <a:r>
              <a:rPr lang="fi-FI" sz="2800" dirty="0" err="1"/>
              <a:t>roof</a:t>
            </a:r>
            <a:r>
              <a:rPr lang="fi-FI" sz="2800" dirty="0"/>
              <a:t> of the </a:t>
            </a:r>
            <a:r>
              <a:rPr lang="fi-FI" sz="2800" dirty="0" err="1"/>
              <a:t>church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the </a:t>
            </a:r>
            <a:r>
              <a:rPr lang="fi-FI" sz="2800" dirty="0" err="1"/>
              <a:t>flags</a:t>
            </a:r>
            <a:r>
              <a:rPr lang="fi-FI" sz="2800" dirty="0"/>
              <a:t> of all the </a:t>
            </a:r>
            <a:r>
              <a:rPr lang="fi-FI" sz="2800" dirty="0" err="1"/>
              <a:t>countries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916"/>
            <a:ext cx="8229600" cy="1143000"/>
          </a:xfrm>
        </p:spPr>
        <p:txBody>
          <a:bodyPr/>
          <a:lstStyle/>
          <a:p>
            <a:r>
              <a:rPr lang="fi-FI" sz="4000" b="1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6.  testien tulokset</a:t>
            </a: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7.  vuoden 1812 sota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8.  valtameren aallot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9.  talon katto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10. koko luokan mielipide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3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6.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tests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7.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war</a:t>
            </a:r>
            <a:r>
              <a:rPr lang="fi-FI" dirty="0"/>
              <a:t> of 1812 </a:t>
            </a:r>
          </a:p>
          <a:p>
            <a:pPr marL="0" indent="0">
              <a:buNone/>
            </a:pPr>
            <a:r>
              <a:rPr lang="fi-FI" dirty="0"/>
              <a:t>8.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waves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ocean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9.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roof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house</a:t>
            </a:r>
            <a:endParaRPr lang="fi-FI" dirty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10.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opinion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/ 	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class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88030"/>
            <a:ext cx="5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800" dirty="0">
                <a:solidFill>
                  <a:srgbClr val="2DA2BF"/>
                </a:solidFill>
              </a:rPr>
              <a:t>Käännä käyttäen </a:t>
            </a:r>
            <a:r>
              <a:rPr lang="fi-FI" sz="2800" dirty="0" err="1">
                <a:solidFill>
                  <a:srgbClr val="2DA2BF"/>
                </a:solidFill>
              </a:rPr>
              <a:t>of-rakennetta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Miten s-genetiivi muodostetaan?</a:t>
            </a:r>
          </a:p>
          <a:p>
            <a:pPr marL="0" indent="0">
              <a:lnSpc>
                <a:spcPct val="60000"/>
              </a:lnSpc>
              <a:spcBef>
                <a:spcPts val="1872"/>
              </a:spcBef>
              <a:buNone/>
            </a:pPr>
            <a:r>
              <a:rPr lang="fi-FI" sz="2800" dirty="0"/>
              <a:t>	</a:t>
            </a:r>
            <a:r>
              <a:rPr lang="fi-FI" sz="2400" dirty="0">
                <a:solidFill>
                  <a:schemeClr val="tx1"/>
                </a:solidFill>
              </a:rPr>
              <a:t>my </a:t>
            </a:r>
            <a:r>
              <a:rPr lang="fi-FI" sz="2400" b="1" dirty="0" err="1">
                <a:solidFill>
                  <a:schemeClr val="tx1"/>
                </a:solidFill>
              </a:rPr>
              <a:t>Dad’s</a:t>
            </a:r>
            <a:r>
              <a:rPr lang="fi-FI" sz="2400" dirty="0">
                <a:solidFill>
                  <a:schemeClr val="tx1"/>
                </a:solidFill>
              </a:rPr>
              <a:t> new </a:t>
            </a:r>
            <a:r>
              <a:rPr lang="fi-FI" sz="2400" dirty="0" err="1">
                <a:solidFill>
                  <a:schemeClr val="tx1"/>
                </a:solidFill>
              </a:rPr>
              <a:t>fishing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rod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b="1" dirty="0" err="1">
                <a:solidFill>
                  <a:schemeClr val="tx1"/>
                </a:solidFill>
              </a:rPr>
              <a:t>Angela’s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old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friend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a </a:t>
            </a:r>
            <a:r>
              <a:rPr lang="fi-FI" sz="2400" b="1" dirty="0" err="1">
                <a:solidFill>
                  <a:schemeClr val="tx1"/>
                </a:solidFill>
              </a:rPr>
              <a:t>girl’s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voice</a:t>
            </a:r>
            <a:endParaRPr lang="fi-FI" sz="2400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b="1" dirty="0">
                <a:solidFill>
                  <a:schemeClr val="tx1"/>
                </a:solidFill>
              </a:rPr>
              <a:t>Yksikkömuotoisiin substantiiveihin </a:t>
            </a:r>
            <a:r>
              <a:rPr lang="fi-FI" sz="2800" dirty="0">
                <a:solidFill>
                  <a:schemeClr val="tx1"/>
                </a:solidFill>
              </a:rPr>
              <a:t>lisätään</a:t>
            </a:r>
            <a:r>
              <a:rPr lang="fi-FI" sz="2800" b="1" dirty="0">
                <a:solidFill>
                  <a:schemeClr val="tx1"/>
                </a:solidFill>
              </a:rPr>
              <a:t> ’s </a:t>
            </a:r>
            <a:r>
              <a:rPr lang="fi-FI" sz="2800" dirty="0">
                <a:solidFill>
                  <a:schemeClr val="tx1"/>
                </a:solidFill>
              </a:rPr>
              <a:t>(heittomerkki + ’s’).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</a:rPr>
              <a:t>a </a:t>
            </a:r>
            <a:r>
              <a:rPr lang="fi-FI" sz="2400" b="1" dirty="0" err="1">
                <a:solidFill>
                  <a:schemeClr val="tx1"/>
                </a:solidFill>
              </a:rPr>
              <a:t>girls</a:t>
            </a:r>
            <a:r>
              <a:rPr lang="fi-FI" sz="2400" b="1" dirty="0">
                <a:solidFill>
                  <a:schemeClr val="tx1"/>
                </a:solidFill>
              </a:rPr>
              <a:t>’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school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>
                <a:solidFill>
                  <a:schemeClr val="tx1"/>
                </a:solidFill>
              </a:rPr>
              <a:t>the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students</a:t>
            </a:r>
            <a:r>
              <a:rPr lang="fi-FI" sz="2400" b="1" dirty="0">
                <a:solidFill>
                  <a:schemeClr val="tx1"/>
                </a:solidFill>
              </a:rPr>
              <a:t>’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tablets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>
                <a:solidFill>
                  <a:schemeClr val="tx1"/>
                </a:solidFill>
              </a:rPr>
              <a:t>the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Smiths</a:t>
            </a:r>
            <a:r>
              <a:rPr lang="fi-FI" sz="2400" b="1" dirty="0">
                <a:solidFill>
                  <a:schemeClr val="tx1"/>
                </a:solidFill>
              </a:rPr>
              <a:t>’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opinions</a:t>
            </a: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800" b="1" dirty="0">
                <a:solidFill>
                  <a:schemeClr val="tx1"/>
                </a:solidFill>
              </a:rPr>
              <a:t>Monikollisiin substantiiveihin </a:t>
            </a:r>
            <a:r>
              <a:rPr lang="fi-FI" sz="2800" dirty="0">
                <a:solidFill>
                  <a:schemeClr val="tx1"/>
                </a:solidFill>
              </a:rPr>
              <a:t>lisätään</a:t>
            </a:r>
            <a:r>
              <a:rPr lang="fi-FI" sz="2800" b="1" dirty="0">
                <a:solidFill>
                  <a:schemeClr val="tx1"/>
                </a:solidFill>
              </a:rPr>
              <a:t> ’ </a:t>
            </a:r>
            <a:r>
              <a:rPr lang="fi-FI" sz="2800" dirty="0">
                <a:solidFill>
                  <a:schemeClr val="tx1"/>
                </a:solidFill>
              </a:rPr>
              <a:t>(pelkkä heittomerkki).</a:t>
            </a:r>
          </a:p>
        </p:txBody>
      </p:sp>
    </p:spTree>
    <p:extLst>
      <p:ext uri="{BB962C8B-B14F-4D97-AF65-F5344CB8AC3E}">
        <p14:creationId xmlns:p14="http://schemas.microsoft.com/office/powerpoint/2010/main" val="13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Entä seuraavien monikkomuotojen s-genetiivi?</a:t>
            </a:r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fi-FI" sz="2800" dirty="0"/>
              <a:t>	</a:t>
            </a:r>
            <a:r>
              <a:rPr lang="fi-FI" sz="2800" dirty="0" err="1">
                <a:solidFill>
                  <a:schemeClr val="tx1"/>
                </a:solidFill>
              </a:rPr>
              <a:t>children’s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cuddly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toys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b="1" dirty="0" err="1">
                <a:solidFill>
                  <a:schemeClr val="tx1"/>
                </a:solidFill>
              </a:rPr>
              <a:t>women’s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clothes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people’s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choice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72"/>
              </a:spcBef>
            </a:pPr>
            <a:r>
              <a:rPr lang="fi-FI" sz="2800" dirty="0">
                <a:solidFill>
                  <a:schemeClr val="tx1"/>
                </a:solidFill>
              </a:rPr>
              <a:t>Jos substantiivin monikon </a:t>
            </a:r>
            <a:r>
              <a:rPr lang="fi-FI" sz="2800" b="1" dirty="0">
                <a:solidFill>
                  <a:schemeClr val="tx1"/>
                </a:solidFill>
              </a:rPr>
              <a:t>pääte ei ole –s, </a:t>
            </a:r>
            <a:r>
              <a:rPr lang="fi-FI" sz="2800" dirty="0">
                <a:solidFill>
                  <a:schemeClr val="tx1"/>
                </a:solidFill>
              </a:rPr>
              <a:t>muodostetaan genetiivi kuten yksiköllisellä sanalla </a:t>
            </a:r>
            <a:r>
              <a:rPr lang="fi-FI" sz="2800" b="1" dirty="0">
                <a:solidFill>
                  <a:schemeClr val="tx1"/>
                </a:solidFill>
              </a:rPr>
              <a:t>’s </a:t>
            </a:r>
            <a:r>
              <a:rPr lang="fi-FI" sz="2800" dirty="0">
                <a:solidFill>
                  <a:schemeClr val="tx1"/>
                </a:solidFill>
              </a:rPr>
              <a:t>(heittomerkki + ’</a:t>
            </a:r>
            <a:r>
              <a:rPr lang="fi-FI" sz="2800" b="1" dirty="0">
                <a:solidFill>
                  <a:schemeClr val="tx1"/>
                </a:solidFill>
              </a:rPr>
              <a:t>s</a:t>
            </a:r>
            <a:r>
              <a:rPr lang="fi-FI" sz="2800" dirty="0">
                <a:solidFill>
                  <a:schemeClr val="tx1"/>
                </a:solidFill>
              </a:rPr>
              <a:t>’).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4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5616" y="2708920"/>
            <a:ext cx="3603720" cy="34129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err="1">
                <a:solidFill>
                  <a:schemeClr val="accent1"/>
                </a:solidFill>
              </a:rPr>
              <a:t>Travisin</a:t>
            </a:r>
            <a:r>
              <a:rPr lang="fi-FI" sz="2800" dirty="0">
                <a:solidFill>
                  <a:schemeClr val="accent1"/>
                </a:solidFill>
              </a:rPr>
              <a:t> levyt =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Herra Jonesin runot =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839" y="2619135"/>
            <a:ext cx="4038600" cy="1728192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Travis</a:t>
            </a:r>
            <a:r>
              <a:rPr lang="fi-FI" dirty="0"/>
              <a:t>’(s) </a:t>
            </a:r>
            <a:r>
              <a:rPr lang="fi-FI" dirty="0" err="1"/>
              <a:t>albums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Mr</a:t>
            </a:r>
            <a:r>
              <a:rPr lang="fi-FI" dirty="0"/>
              <a:t> Jones’(s) </a:t>
            </a:r>
            <a:r>
              <a:rPr lang="fi-FI" dirty="0" err="1"/>
              <a:t>poems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601446" y="4509120"/>
            <a:ext cx="7632848" cy="126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Huomaa, että s-genetiivin ’s’ lausutaan, vaikka sitä ei kirjoitettaisi: </a:t>
            </a:r>
            <a:r>
              <a:rPr lang="fi-FI" sz="2800" dirty="0">
                <a:solidFill>
                  <a:srgbClr val="2DA2BF"/>
                </a:solidFill>
              </a:rPr>
              <a:t>[</a:t>
            </a:r>
            <a:r>
              <a:rPr lang="fi-FI" sz="2800" dirty="0" err="1">
                <a:solidFill>
                  <a:schemeClr val="accent1"/>
                </a:solidFill>
              </a:rPr>
              <a:t>trav</a:t>
            </a:r>
            <a:r>
              <a:rPr lang="fi-FI" sz="2800" dirty="0">
                <a:solidFill>
                  <a:schemeClr val="accent1"/>
                </a:solidFill>
              </a:rPr>
              <a:t>-is-</a:t>
            </a:r>
            <a:r>
              <a:rPr lang="fi-FI" sz="2800" dirty="0" err="1">
                <a:solidFill>
                  <a:schemeClr val="accent1"/>
                </a:solidFill>
              </a:rPr>
              <a:t>iz</a:t>
            </a:r>
            <a:r>
              <a:rPr lang="fi-FI" sz="2800" dirty="0">
                <a:solidFill>
                  <a:srgbClr val="2DA2BF"/>
                </a:solidFill>
              </a:rPr>
              <a:t>]</a:t>
            </a:r>
            <a:r>
              <a:rPr lang="fi-FI" sz="2800" dirty="0">
                <a:solidFill>
                  <a:srgbClr val="000000"/>
                </a:solidFill>
              </a:rPr>
              <a:t>.</a:t>
            </a:r>
            <a:endParaRPr lang="fi-FI" sz="2800" dirty="0"/>
          </a:p>
          <a:p>
            <a:pPr>
              <a:lnSpc>
                <a:spcPct val="80000"/>
              </a:lnSpc>
              <a:spcBef>
                <a:spcPts val="672"/>
              </a:spcBef>
            </a:pP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601446" y="1363407"/>
            <a:ext cx="80030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Jos erisnimi päättyy</a:t>
            </a:r>
            <a:r>
              <a:rPr lang="fi-FI" sz="2800" b="1" dirty="0"/>
              <a:t> s-kirjaimeen, </a:t>
            </a:r>
            <a:r>
              <a:rPr lang="fi-FI" sz="2800" dirty="0"/>
              <a:t>muodostetaan genetiivi joko </a:t>
            </a:r>
            <a:r>
              <a:rPr lang="fi-FI" sz="2800" b="1" dirty="0"/>
              <a:t>’s </a:t>
            </a:r>
            <a:r>
              <a:rPr lang="fi-FI" sz="2800" dirty="0"/>
              <a:t>(heittomerkki + ’</a:t>
            </a:r>
            <a:r>
              <a:rPr lang="fi-FI" sz="2800" b="1" dirty="0"/>
              <a:t>s</a:t>
            </a:r>
            <a:r>
              <a:rPr lang="fi-FI" sz="2800" dirty="0"/>
              <a:t>’) tai pelkällä heittomerkillä </a:t>
            </a:r>
            <a:r>
              <a:rPr lang="fi-FI" sz="2800" b="1" dirty="0"/>
              <a:t>’</a:t>
            </a:r>
            <a:r>
              <a:rPr lang="fi-FI" sz="2800" dirty="0"/>
              <a:t>.</a:t>
            </a: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6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S-genetiivi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802633"/>
            <a:ext cx="3456384" cy="1972816"/>
          </a:xfrm>
        </p:spPr>
        <p:txBody>
          <a:bodyPr/>
          <a:lstStyle/>
          <a:p>
            <a:pPr marL="0" indent="0">
              <a:spcBef>
                <a:spcPts val="1272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Arkhimedeen laki =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708920"/>
            <a:ext cx="3452192" cy="1972816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Archimedes</a:t>
            </a:r>
            <a:r>
              <a:rPr lang="fi-FI" dirty="0"/>
              <a:t>’ </a:t>
            </a:r>
            <a:r>
              <a:rPr lang="fi-FI" dirty="0" err="1"/>
              <a:t>Law</a:t>
            </a:r>
            <a:endParaRPr lang="fi-FI" dirty="0">
              <a:solidFill>
                <a:srgbClr val="2DA2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361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2800" dirty="0"/>
              <a:t>Klassisten ja raamatullisten s-päätteisten nimien genetiivi kirjoitetaan ja lausutaan yleensä ilman genetiivin s-kirjainta.</a:t>
            </a:r>
          </a:p>
        </p:txBody>
      </p:sp>
    </p:spTree>
    <p:extLst>
      <p:ext uri="{BB962C8B-B14F-4D97-AF65-F5344CB8AC3E}">
        <p14:creationId xmlns:p14="http://schemas.microsoft.com/office/powerpoint/2010/main" val="4030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Mitä huomioitavaa on seuraavissa genetiivi-ilmauksissa?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</a:rPr>
              <a:t>My </a:t>
            </a:r>
            <a:r>
              <a:rPr lang="fi-FI" sz="2400" dirty="0" err="1">
                <a:solidFill>
                  <a:schemeClr val="tx1"/>
                </a:solidFill>
              </a:rPr>
              <a:t>aunt</a:t>
            </a:r>
            <a:r>
              <a:rPr lang="fi-FI" sz="2400" dirty="0">
                <a:solidFill>
                  <a:schemeClr val="tx1"/>
                </a:solidFill>
              </a:rPr>
              <a:t> and </a:t>
            </a:r>
            <a:r>
              <a:rPr lang="fi-FI" sz="2400" dirty="0" err="1">
                <a:solidFill>
                  <a:schemeClr val="tx1"/>
                </a:solidFill>
              </a:rPr>
              <a:t>uncle’s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farm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Ben and </a:t>
            </a:r>
            <a:r>
              <a:rPr lang="fi-FI" sz="2400" dirty="0" err="1">
                <a:solidFill>
                  <a:schemeClr val="tx1"/>
                </a:solidFill>
              </a:rPr>
              <a:t>Jerry’s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Chunky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Monkey</a:t>
            </a:r>
            <a:r>
              <a:rPr lang="fi-FI" sz="2400" dirty="0">
                <a:solidFill>
                  <a:schemeClr val="tx1"/>
                </a:solidFill>
              </a:rPr>
              <a:t> ice </a:t>
            </a:r>
            <a:r>
              <a:rPr lang="fi-FI" sz="2400" dirty="0" err="1">
                <a:solidFill>
                  <a:schemeClr val="tx1"/>
                </a:solidFill>
              </a:rPr>
              <a:t>cream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endParaRPr lang="fi-FI" sz="2400" dirty="0">
              <a:solidFill>
                <a:srgbClr val="2DA2BF"/>
              </a:solidFill>
            </a:endParaRPr>
          </a:p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Jos omistaminen on </a:t>
            </a:r>
            <a:r>
              <a:rPr lang="fi-FI" sz="2800" b="1" dirty="0">
                <a:solidFill>
                  <a:schemeClr val="tx1"/>
                </a:solidFill>
              </a:rPr>
              <a:t>yhteistä</a:t>
            </a:r>
            <a:r>
              <a:rPr lang="fi-FI" sz="2800" dirty="0">
                <a:solidFill>
                  <a:schemeClr val="tx1"/>
                </a:solidFill>
              </a:rPr>
              <a:t>, lisätään genetiivin </a:t>
            </a:r>
            <a:r>
              <a:rPr lang="fi-FI" sz="2800" b="1" dirty="0">
                <a:solidFill>
                  <a:schemeClr val="tx1"/>
                </a:solidFill>
              </a:rPr>
              <a:t>’s </a:t>
            </a:r>
            <a:r>
              <a:rPr lang="fi-FI" sz="2800" dirty="0">
                <a:solidFill>
                  <a:schemeClr val="tx1"/>
                </a:solidFill>
              </a:rPr>
              <a:t>vain viimeiseen omistajaa ilmoittavaan sanaan.</a:t>
            </a:r>
          </a:p>
          <a:p>
            <a:pPr marL="0" indent="0">
              <a:lnSpc>
                <a:spcPct val="110000"/>
              </a:lnSpc>
              <a:spcBef>
                <a:spcPts val="2472"/>
              </a:spcBef>
              <a:buNone/>
            </a:pPr>
            <a:r>
              <a:rPr lang="fi-FI" sz="2800" dirty="0" err="1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Jos omistettava asia ei ole yhteinen, on</a:t>
            </a:r>
            <a:r>
              <a:rPr lang="fi-FI" sz="2800" b="1" dirty="0">
                <a:solidFill>
                  <a:schemeClr val="tx1"/>
                </a:solidFill>
              </a:rPr>
              <a:t> ’s </a:t>
            </a:r>
            <a:r>
              <a:rPr lang="fi-FI" sz="2800" dirty="0">
                <a:solidFill>
                  <a:schemeClr val="tx1"/>
                </a:solidFill>
              </a:rPr>
              <a:t>molempien omistajien kohdalla.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err="1"/>
              <a:t>Vrt</a:t>
            </a:r>
            <a:r>
              <a:rPr lang="fi-FI" sz="2800" dirty="0"/>
              <a:t>! 	</a:t>
            </a:r>
            <a:r>
              <a:rPr lang="fi-FI" sz="2400" dirty="0">
                <a:solidFill>
                  <a:schemeClr val="tx1"/>
                </a:solidFill>
              </a:rPr>
              <a:t>John and </a:t>
            </a:r>
            <a:r>
              <a:rPr lang="fi-FI" sz="2400" dirty="0" err="1">
                <a:solidFill>
                  <a:schemeClr val="tx1"/>
                </a:solidFill>
              </a:rPr>
              <a:t>Margaret’s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car</a:t>
            </a:r>
            <a:r>
              <a:rPr lang="fi-FI" sz="2400" dirty="0">
                <a:solidFill>
                  <a:schemeClr val="tx1"/>
                </a:solidFill>
              </a:rPr>
              <a:t> (yhteinen, yksi auto)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>
                <a:solidFill>
                  <a:schemeClr val="tx1"/>
                </a:solidFill>
              </a:rPr>
              <a:t>John’s</a:t>
            </a:r>
            <a:r>
              <a:rPr lang="fi-FI" sz="2400" dirty="0">
                <a:solidFill>
                  <a:schemeClr val="tx1"/>
                </a:solidFill>
              </a:rPr>
              <a:t> and </a:t>
            </a:r>
            <a:r>
              <a:rPr lang="fi-FI" sz="2400" dirty="0" err="1">
                <a:solidFill>
                  <a:schemeClr val="tx1"/>
                </a:solidFill>
              </a:rPr>
              <a:t>Margaret’s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cars</a:t>
            </a:r>
            <a:r>
              <a:rPr lang="fi-FI" sz="2400" dirty="0">
                <a:solidFill>
                  <a:schemeClr val="tx1"/>
                </a:solidFill>
              </a:rPr>
              <a:t> (molemmilla oma auto)</a:t>
            </a:r>
          </a:p>
        </p:txBody>
      </p:sp>
    </p:spTree>
    <p:extLst>
      <p:ext uri="{BB962C8B-B14F-4D97-AF65-F5344CB8AC3E}">
        <p14:creationId xmlns:p14="http://schemas.microsoft.com/office/powerpoint/2010/main" val="1512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0120" y="1052736"/>
            <a:ext cx="86044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Mikä yhdistää seuraavia genetiivi-ilmauksia?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>
                <a:solidFill>
                  <a:schemeClr val="tx1"/>
                </a:solidFill>
              </a:rPr>
              <a:t>I </a:t>
            </a:r>
            <a:r>
              <a:rPr lang="fi-FI" sz="2800" dirty="0" err="1">
                <a:solidFill>
                  <a:schemeClr val="tx1"/>
                </a:solidFill>
              </a:rPr>
              <a:t>went</a:t>
            </a:r>
            <a:r>
              <a:rPr lang="fi-FI" sz="2800" dirty="0">
                <a:solidFill>
                  <a:schemeClr val="tx1"/>
                </a:solidFill>
              </a:rPr>
              <a:t> to </a:t>
            </a:r>
            <a:r>
              <a:rPr lang="fi-FI" sz="2800" b="1" dirty="0">
                <a:solidFill>
                  <a:schemeClr val="tx1"/>
                </a:solidFill>
              </a:rPr>
              <a:t>the </a:t>
            </a:r>
            <a:r>
              <a:rPr lang="fi-FI" sz="2800" b="1" dirty="0" err="1">
                <a:solidFill>
                  <a:schemeClr val="tx1"/>
                </a:solidFill>
              </a:rPr>
              <a:t>butcher’s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to </a:t>
            </a:r>
            <a:r>
              <a:rPr lang="fi-FI" sz="2800" dirty="0" err="1">
                <a:solidFill>
                  <a:schemeClr val="tx1"/>
                </a:solidFill>
              </a:rPr>
              <a:t>get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some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lamb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Jessie</a:t>
            </a:r>
            <a:r>
              <a:rPr lang="fi-FI" sz="2800" dirty="0">
                <a:solidFill>
                  <a:schemeClr val="tx1"/>
                </a:solidFill>
              </a:rPr>
              <a:t> is </a:t>
            </a:r>
            <a:r>
              <a:rPr lang="fi-FI" sz="2800" dirty="0" err="1">
                <a:solidFill>
                  <a:schemeClr val="tx1"/>
                </a:solidFill>
              </a:rPr>
              <a:t>not</a:t>
            </a:r>
            <a:r>
              <a:rPr lang="fi-FI" sz="2800" dirty="0">
                <a:solidFill>
                  <a:schemeClr val="tx1"/>
                </a:solidFill>
              </a:rPr>
              <a:t> home. </a:t>
            </a:r>
            <a:r>
              <a:rPr lang="fi-FI" sz="2800" dirty="0" err="1">
                <a:solidFill>
                  <a:schemeClr val="tx1"/>
                </a:solidFill>
              </a:rPr>
              <a:t>She</a:t>
            </a:r>
            <a:r>
              <a:rPr lang="fi-FI" sz="2800" dirty="0">
                <a:solidFill>
                  <a:schemeClr val="tx1"/>
                </a:solidFill>
              </a:rPr>
              <a:t> is at </a:t>
            </a:r>
            <a:r>
              <a:rPr lang="fi-FI" sz="2800" b="1" dirty="0">
                <a:solidFill>
                  <a:schemeClr val="tx1"/>
                </a:solidFill>
              </a:rPr>
              <a:t>the </a:t>
            </a:r>
            <a:r>
              <a:rPr lang="fi-FI" sz="2800" b="1" dirty="0" err="1">
                <a:solidFill>
                  <a:schemeClr val="tx1"/>
                </a:solidFill>
              </a:rPr>
              <a:t>hairdresser’s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There’s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b="1" dirty="0">
                <a:solidFill>
                  <a:schemeClr val="tx1"/>
                </a:solidFill>
              </a:rPr>
              <a:t>a </a:t>
            </a:r>
            <a:r>
              <a:rPr lang="fi-FI" sz="2800" b="1" dirty="0" err="1">
                <a:solidFill>
                  <a:schemeClr val="tx1"/>
                </a:solidFill>
              </a:rPr>
              <a:t>dentist’s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in </a:t>
            </a:r>
            <a:r>
              <a:rPr lang="fi-FI" sz="2800" dirty="0" err="1">
                <a:solidFill>
                  <a:schemeClr val="tx1"/>
                </a:solidFill>
              </a:rPr>
              <a:t>this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building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rgbClr val="2DA2BF"/>
              </a:solidFill>
            </a:endParaRPr>
          </a:p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Kyseisissä paikoissa pääsana </a:t>
            </a:r>
            <a:r>
              <a:rPr lang="fi-FI" sz="2800" dirty="0">
                <a:solidFill>
                  <a:srgbClr val="2DA2BF"/>
                </a:solidFill>
              </a:rPr>
              <a:t>(</a:t>
            </a:r>
            <a:r>
              <a:rPr lang="fi-FI" sz="2800" dirty="0" err="1">
                <a:solidFill>
                  <a:srgbClr val="2DA2BF"/>
                </a:solidFill>
              </a:rPr>
              <a:t>butcher’s</a:t>
            </a:r>
            <a:r>
              <a:rPr lang="fi-FI" sz="2800" dirty="0">
                <a:solidFill>
                  <a:srgbClr val="2DA2BF"/>
                </a:solidFill>
              </a:rPr>
              <a:t> shop, </a:t>
            </a:r>
            <a:r>
              <a:rPr lang="fi-FI" sz="2800" dirty="0" err="1">
                <a:solidFill>
                  <a:srgbClr val="2DA2BF"/>
                </a:solidFill>
              </a:rPr>
              <a:t>hairdresser’s</a:t>
            </a:r>
            <a:r>
              <a:rPr lang="fi-FI" sz="2800" dirty="0">
                <a:solidFill>
                  <a:srgbClr val="2DA2BF"/>
                </a:solidFill>
              </a:rPr>
              <a:t> salon, </a:t>
            </a:r>
            <a:r>
              <a:rPr lang="fi-FI" sz="2800" dirty="0" err="1">
                <a:solidFill>
                  <a:srgbClr val="2DA2BF"/>
                </a:solidFill>
              </a:rPr>
              <a:t>dentist’s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practice</a:t>
            </a:r>
            <a:r>
              <a:rPr lang="fi-FI" sz="2800" dirty="0">
                <a:solidFill>
                  <a:srgbClr val="2DA2BF"/>
                </a:solidFill>
              </a:rPr>
              <a:t>) </a:t>
            </a:r>
            <a:r>
              <a:rPr lang="fi-FI" sz="2800" dirty="0">
                <a:solidFill>
                  <a:schemeClr val="tx1"/>
                </a:solidFill>
              </a:rPr>
              <a:t>jätetään pois, sillä se käy ilmi asiayhteydestä.</a:t>
            </a:r>
          </a:p>
        </p:txBody>
      </p:sp>
    </p:spTree>
    <p:extLst>
      <p:ext uri="{BB962C8B-B14F-4D97-AF65-F5344CB8AC3E}">
        <p14:creationId xmlns:p14="http://schemas.microsoft.com/office/powerpoint/2010/main" val="4148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S-genetiivi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Muita tällaisia ilmauksia ovat mm.</a:t>
            </a:r>
          </a:p>
          <a:p>
            <a:pPr marL="0" indent="0">
              <a:lnSpc>
                <a:spcPct val="110000"/>
              </a:lnSpc>
              <a:spcBef>
                <a:spcPts val="72"/>
              </a:spcBef>
              <a:buNone/>
            </a:pPr>
            <a:r>
              <a:rPr lang="fi-FI" sz="2800" dirty="0" err="1"/>
              <a:t>barber’s</a:t>
            </a:r>
            <a:r>
              <a:rPr lang="fi-FI" sz="2800" dirty="0"/>
              <a:t>, </a:t>
            </a:r>
            <a:r>
              <a:rPr lang="fi-FI" sz="2800" dirty="0" err="1"/>
              <a:t>chemist’s</a:t>
            </a:r>
            <a:r>
              <a:rPr lang="fi-FI" sz="2800" dirty="0"/>
              <a:t>, </a:t>
            </a:r>
            <a:r>
              <a:rPr lang="fi-FI" sz="2800" dirty="0" err="1"/>
              <a:t>doctor’s</a:t>
            </a:r>
            <a:r>
              <a:rPr lang="fi-FI" sz="2800" dirty="0"/>
              <a:t>, </a:t>
            </a:r>
            <a:r>
              <a:rPr lang="fi-FI" sz="2800" dirty="0" err="1"/>
              <a:t>fishmonger’s</a:t>
            </a:r>
            <a:r>
              <a:rPr lang="fi-FI" sz="2800" dirty="0"/>
              <a:t>, </a:t>
            </a:r>
            <a:r>
              <a:rPr lang="fi-FI" sz="2800" dirty="0" err="1"/>
              <a:t>florist’s</a:t>
            </a:r>
            <a:r>
              <a:rPr lang="fi-FI" sz="2800" dirty="0"/>
              <a:t>, </a:t>
            </a:r>
            <a:r>
              <a:rPr lang="fi-FI" sz="2800" dirty="0" err="1"/>
              <a:t>greengrocer’s</a:t>
            </a:r>
            <a:r>
              <a:rPr lang="fi-FI" sz="2800" dirty="0"/>
              <a:t>, </a:t>
            </a:r>
            <a:r>
              <a:rPr lang="fi-FI" sz="2800" dirty="0" err="1"/>
              <a:t>optician’s</a:t>
            </a:r>
            <a:r>
              <a:rPr lang="fi-FI" sz="2800" dirty="0"/>
              <a:t>, </a:t>
            </a:r>
            <a:r>
              <a:rPr lang="fi-FI" sz="2800" dirty="0" err="1"/>
              <a:t>travel</a:t>
            </a:r>
            <a:r>
              <a:rPr lang="fi-FI" sz="2800" dirty="0"/>
              <a:t> </a:t>
            </a:r>
            <a:r>
              <a:rPr lang="fi-FI" sz="2800" dirty="0" err="1"/>
              <a:t>agent’s</a:t>
            </a:r>
            <a:r>
              <a:rPr lang="fi-FI" sz="2800" dirty="0"/>
              <a:t>, etc</a:t>
            </a:r>
            <a:r>
              <a:rPr lang="fi-FI" dirty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606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44418</TotalTime>
  <Words>451</Words>
  <Application>Microsoft Office PowerPoint</Application>
  <PresentationFormat>Näytössä katseltava diaesitys (4:3)</PresentationFormat>
  <Paragraphs>161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PowerPoint-esitys</vt:lpstr>
      <vt:lpstr>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Of-rakenne</vt:lpstr>
      <vt:lpstr>Of-rakenne</vt:lpstr>
      <vt:lpstr>Of-rakenne</vt:lpstr>
      <vt:lpstr>Of-rakenne</vt:lpstr>
      <vt:lpstr>of-rakenne</vt:lpstr>
      <vt:lpstr>Activate</vt:lpstr>
      <vt:lpstr>Activate</vt:lpstr>
      <vt:lpstr>Activate </vt:lpstr>
      <vt:lpstr>Activate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Satu Siltala</cp:lastModifiedBy>
  <cp:revision>322</cp:revision>
  <cp:lastPrinted>2016-05-26T05:27:03Z</cp:lastPrinted>
  <dcterms:created xsi:type="dcterms:W3CDTF">2015-09-28T06:29:35Z</dcterms:created>
  <dcterms:modified xsi:type="dcterms:W3CDTF">2018-05-17T06:00:41Z</dcterms:modified>
</cp:coreProperties>
</file>