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7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070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9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61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080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79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339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30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32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479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765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A3E06-D14A-43DC-9D25-C911785C25A5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D008C-F5BB-4FC1-85E0-1345095D34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838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284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vahaun tulos haulle europe blank ma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2242" y="326744"/>
            <a:ext cx="6115685" cy="60509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orakulmio 2"/>
          <p:cNvSpPr/>
          <p:nvPr/>
        </p:nvSpPr>
        <p:spPr>
          <a:xfrm>
            <a:off x="467308" y="226934"/>
            <a:ext cx="4143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SUOMEN TURVALLISUUSPOLITIIKKA</a:t>
            </a:r>
            <a:endParaRPr lang="fi-FI" sz="2800" dirty="0"/>
          </a:p>
        </p:txBody>
      </p:sp>
      <p:sp>
        <p:nvSpPr>
          <p:cNvPr id="4" name="Räjähdys 2 3"/>
          <p:cNvSpPr/>
          <p:nvPr/>
        </p:nvSpPr>
        <p:spPr>
          <a:xfrm rot="18540886">
            <a:off x="8132511" y="999247"/>
            <a:ext cx="2950524" cy="1481049"/>
          </a:xfrm>
          <a:prstGeom prst="irregularSeal2">
            <a:avLst/>
          </a:prstGeom>
          <a:solidFill>
            <a:srgbClr val="66FFFF">
              <a:alpha val="14118"/>
            </a:srgb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>
                <a:solidFill>
                  <a:srgbClr val="0070C0"/>
                </a:solidFill>
              </a:rPr>
              <a:t>SUO-MI</a:t>
            </a:r>
            <a:endParaRPr lang="fi-FI" sz="1400" dirty="0"/>
          </a:p>
        </p:txBody>
      </p:sp>
      <p:sp>
        <p:nvSpPr>
          <p:cNvPr id="5" name="Räjähdys 2 4"/>
          <p:cNvSpPr/>
          <p:nvPr/>
        </p:nvSpPr>
        <p:spPr>
          <a:xfrm>
            <a:off x="9614263" y="1181041"/>
            <a:ext cx="3046994" cy="3142765"/>
          </a:xfrm>
          <a:prstGeom prst="irregularSeal2">
            <a:avLst/>
          </a:prstGeom>
          <a:solidFill>
            <a:srgbClr val="FF0000">
              <a:alpha val="14118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rgbClr val="FF0000"/>
                </a:solidFill>
              </a:rPr>
              <a:t>VENÄJÄ</a:t>
            </a:r>
            <a:endParaRPr lang="fi-FI" sz="2400" dirty="0">
              <a:solidFill>
                <a:srgbClr val="FF0000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376456" y="1367684"/>
            <a:ext cx="5526578" cy="19845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eskeiset periaatteet: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Hyvät suhteet naapureihin (Ruotsi, Venäjä ym.)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Sitoutuminen EU:n yhteiseen turvallisuuspolitiikkaan.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Sotilaallinen liittoutumattomuus ja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Yleinen asevelvollisuus.</a:t>
            </a: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291051" y="3352202"/>
            <a:ext cx="475985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Turvallisuuspoliittinen päätöksenteko:</a:t>
            </a:r>
          </a:p>
          <a:p>
            <a:pPr marL="285750" indent="-285750">
              <a:buFontTx/>
              <a:buChar char="-"/>
            </a:pP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Tasavallan presidentti ja valtioneuvosto: </a:t>
            </a:r>
            <a:r>
              <a:rPr lang="fi-FI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ulko</a:t>
            </a: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- ja </a:t>
            </a:r>
            <a:r>
              <a:rPr lang="fi-FI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turvallisuuspoliitiikan</a:t>
            </a: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johto</a:t>
            </a:r>
          </a:p>
          <a:p>
            <a:pPr marL="285750" indent="-285750">
              <a:buFontTx/>
              <a:buChar char="-"/>
            </a:pPr>
            <a:r>
              <a:rPr lang="fi-FI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ulko</a:t>
            </a: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- ja turvallisuuspoliittinen valiokunta (</a:t>
            </a:r>
            <a:r>
              <a:rPr lang="fi-FI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utva</a:t>
            </a: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): poliittisten linjojen valmistelu</a:t>
            </a:r>
          </a:p>
          <a:p>
            <a:pPr marL="285750" indent="-285750">
              <a:buFontTx/>
              <a:buChar char="-"/>
            </a:pP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Ulkoministeriö, ulkoministeri: toteuttaa hallituksen linjaukset</a:t>
            </a:r>
          </a:p>
          <a:p>
            <a:pPr marL="285750" indent="-285750">
              <a:buFontTx/>
              <a:buChar char="-"/>
            </a:pP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puolustusministeriö, puolustusministeri: turvallisuuspolitiikka</a:t>
            </a:r>
          </a:p>
          <a:p>
            <a:pPr marL="285750" indent="-285750">
              <a:buFontTx/>
              <a:buChar char="-"/>
            </a:pPr>
            <a:r>
              <a:rPr lang="fi-FI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Sisäministeriö, sisäministeri: poliisi</a:t>
            </a:r>
          </a:p>
          <a:p>
            <a:pPr marL="285750" indent="-285750">
              <a:buFontTx/>
              <a:buChar char="-"/>
            </a:pPr>
            <a:endParaRPr lang="fi-FI" dirty="0"/>
          </a:p>
        </p:txBody>
      </p:sp>
      <p:sp>
        <p:nvSpPr>
          <p:cNvPr id="8" name="Räjähdys 2 7"/>
          <p:cNvSpPr/>
          <p:nvPr/>
        </p:nvSpPr>
        <p:spPr>
          <a:xfrm rot="390573">
            <a:off x="5238839" y="2691008"/>
            <a:ext cx="5774238" cy="3643747"/>
          </a:xfrm>
          <a:prstGeom prst="irregularSeal2">
            <a:avLst/>
          </a:prstGeom>
          <a:solidFill>
            <a:srgbClr val="FFFF00">
              <a:alpha val="50196"/>
            </a:srgb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0" dirty="0" smtClean="0">
                <a:solidFill>
                  <a:srgbClr val="0070C0"/>
                </a:solidFill>
              </a:rPr>
              <a:t>EU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04139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350" y="124691"/>
            <a:ext cx="8161957" cy="6306967"/>
          </a:xfrm>
          <a:prstGeom prst="rect">
            <a:avLst/>
          </a:prstGeom>
        </p:spPr>
      </p:pic>
      <p:pic>
        <p:nvPicPr>
          <p:cNvPr id="1026" name="Picture 2" descr="Kuvahaun tulos haulle usa fla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145" y="2048339"/>
            <a:ext cx="1166957" cy="61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uvahaun tulos haulle russia fl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113" y="1502751"/>
            <a:ext cx="1069875" cy="71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uvahaun tulos haulle china fla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988" y="2341635"/>
            <a:ext cx="963058" cy="64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Kuvahaun tulos haulle nato fla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113" y="4594836"/>
            <a:ext cx="1212206" cy="121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Kuvahaun tulos haulle un fla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50" y="4522065"/>
            <a:ext cx="1198419" cy="79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Kuvahaun tulos haulle eu fla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83" y="223170"/>
            <a:ext cx="1282675" cy="85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2133103" y="220277"/>
            <a:ext cx="5565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rgbClr val="0070C0"/>
                </a:solidFill>
              </a:rPr>
              <a:t>EU:n suhde suurvaltoihin ja suuriin kansainvälisiin järjestöihin</a:t>
            </a:r>
            <a:endParaRPr lang="fi-FI" sz="2800" dirty="0">
              <a:solidFill>
                <a:srgbClr val="0070C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648583" y="1502751"/>
            <a:ext cx="29690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0070C0"/>
                </a:solidFill>
              </a:rPr>
              <a:t>USA</a:t>
            </a:r>
          </a:p>
          <a:p>
            <a:r>
              <a:rPr lang="fi-FI" sz="1600" dirty="0" smtClean="0"/>
              <a:t>Tärkeä kumppani. Yhteiset arvot ja kulttuuri. Suuri kauppakumppani.</a:t>
            </a:r>
          </a:p>
          <a:p>
            <a:r>
              <a:rPr lang="fi-FI" sz="1600" dirty="0" smtClean="0"/>
              <a:t>Kiistat: ilmastopolitiikka, geenimuunneltu ruoka, </a:t>
            </a:r>
            <a:r>
              <a:rPr lang="fi-FI" sz="1600" dirty="0" err="1" smtClean="0"/>
              <a:t>Trumpin</a:t>
            </a:r>
            <a:r>
              <a:rPr lang="fi-FI" sz="1600" dirty="0" smtClean="0"/>
              <a:t> kauppatullit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8237319" y="5112750"/>
            <a:ext cx="29690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NATO (</a:t>
            </a:r>
            <a:r>
              <a:rPr lang="fi-FI" b="1" dirty="0" err="1" smtClean="0">
                <a:solidFill>
                  <a:schemeClr val="accent1">
                    <a:lumMod val="50000"/>
                  </a:schemeClr>
                </a:solidFill>
              </a:rPr>
              <a:t>Pohjois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-Atlantin puolustusliitto)</a:t>
            </a:r>
          </a:p>
          <a:p>
            <a:r>
              <a:rPr lang="fi-FI" sz="1600" dirty="0" smtClean="0"/>
              <a:t>-Läheinen suhde Euroopan unioniin: 21 EU-maata NATO-jäseniä (ei Suomi!).</a:t>
            </a:r>
          </a:p>
          <a:p>
            <a:r>
              <a:rPr lang="fi-FI" sz="1600" dirty="0" smtClean="0"/>
              <a:t>- Yhteiset operaatiot.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398669" y="4952842"/>
            <a:ext cx="29690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00B0F0"/>
                </a:solidFill>
              </a:rPr>
              <a:t>YK (Yhdistyneet kansakunnat)</a:t>
            </a:r>
          </a:p>
          <a:p>
            <a:r>
              <a:rPr lang="fi-FI" sz="1600" dirty="0" smtClean="0"/>
              <a:t>YK hyötyy EU-yhteistyöstä: yhteiset operaatiot, yhteiset arvot: ennaltaehkäisy, ihmisoikeudet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7872517" y="154958"/>
            <a:ext cx="415531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C00000"/>
                </a:solidFill>
              </a:rPr>
              <a:t>VENÄJÄ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EU:n (ja erityisesti Suomen) lähinaapuri. Erityissopimukset ja yhteiset hankkeet. &gt; Paljon yhteistä.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Venäjän energia tärkeä Euroopalle.</a:t>
            </a:r>
          </a:p>
          <a:p>
            <a:pPr marL="285750" indent="-285750">
              <a:buFontTx/>
              <a:buChar char="-"/>
            </a:pPr>
            <a:r>
              <a:rPr lang="fi-FI" sz="1600" dirty="0" smtClean="0"/>
              <a:t>Ongelmia: Venäjän toiminta Ukrainassa ym. voimapolitiikka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9698181" y="2400683"/>
            <a:ext cx="225713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F0000"/>
                </a:solidFill>
              </a:rPr>
              <a:t>KIINA</a:t>
            </a:r>
          </a:p>
          <a:p>
            <a:r>
              <a:rPr lang="fi-FI" sz="1600" dirty="0" smtClean="0"/>
              <a:t>-Kasvavat markkinat, ISOT taloudelliset intressit EU:lla: suuret eurooppalaiset investoinnit.</a:t>
            </a:r>
          </a:p>
          <a:p>
            <a:r>
              <a:rPr lang="fi-FI" sz="1600" dirty="0" smtClean="0"/>
              <a:t>Ongelmia: ihmisoikeudet</a:t>
            </a:r>
          </a:p>
        </p:txBody>
      </p:sp>
    </p:spTree>
    <p:extLst>
      <p:ext uri="{BB962C8B-B14F-4D97-AF65-F5344CB8AC3E}">
        <p14:creationId xmlns:p14="http://schemas.microsoft.com/office/powerpoint/2010/main" val="2339288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A5C94B-ECC8-4750-BB84-3FC3A60192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837A90-7AD2-4DB2-B04A-EE083BEB2569}">
  <ds:schemaRefs>
    <ds:schemaRef ds:uri="e675b820-0970-4dc2-82d7-e1ac55c57055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29edc433-ad5a-4b80-bb02-89fac3ad605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A16E6B2-C16A-4470-94D6-74A30605EA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184</Words>
  <Application>Microsoft Office PowerPoint</Application>
  <PresentationFormat>Laajakuva</PresentationFormat>
  <Paragraphs>32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Office-teema</vt:lpstr>
      <vt:lpstr>TURVALLISUUS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</dc:title>
  <dc:creator>Spies Kaisa</dc:creator>
  <cp:lastModifiedBy>Spies Kaisa</cp:lastModifiedBy>
  <cp:revision>3</cp:revision>
  <dcterms:created xsi:type="dcterms:W3CDTF">2019-08-15T07:15:48Z</dcterms:created>
  <dcterms:modified xsi:type="dcterms:W3CDTF">2019-08-15T07:38:15Z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