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3" r:id="rId5"/>
    <p:sldId id="262" r:id="rId6"/>
    <p:sldId id="264" r:id="rId7"/>
    <p:sldId id="261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6A43D-BA1A-4DBA-94A4-64BAA8213FA8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46C33-F631-4C44-B2D1-260CE8A1E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2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DBCDE3-90DB-4242-8725-0CABC24446DC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653D015-258E-4862-9490-E72195CC5223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A480B0-CFD7-4D5E-B6F8-364FD1E9657B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679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018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753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38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297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222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42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74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50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52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975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D87D2-A328-4DFD-B914-ECECDF414529}" type="datetimeFigureOut">
              <a:rPr lang="fi-FI" smtClean="0"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6A756-7717-47C2-858D-6C374EC218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962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FJvrY04r8io&amp;list=PLA85306DC8E09F53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55650" y="4076700"/>
            <a:ext cx="7772400" cy="1008063"/>
          </a:xfrm>
        </p:spPr>
        <p:txBody>
          <a:bodyPr anchor="ctr"/>
          <a:lstStyle/>
          <a:p>
            <a:pPr algn="ctr" eaLnBrk="1" hangingPunct="1">
              <a:buFont typeface="Times" pitchFamily="18" charset="0"/>
              <a:buNone/>
            </a:pPr>
            <a:r>
              <a:rPr lang="fi-FI" altLang="fi-FI" sz="3200" smtClean="0">
                <a:solidFill>
                  <a:srgbClr val="B51E15"/>
                </a:solidFill>
                <a:cs typeface="Arial" charset="0"/>
              </a:rPr>
              <a:t>Kansalaisen tasolta kansainväliselle tasolle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900113" y="2420938"/>
            <a:ext cx="7772400" cy="65881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i-FI" altLang="fi-FI" sz="4400" smtClean="0">
                <a:solidFill>
                  <a:schemeClr val="tx1"/>
                </a:solidFill>
              </a:rPr>
              <a:t>Turvallisuuspolitiikka</a:t>
            </a:r>
            <a:endParaRPr lang="fi-FI" altLang="fi-FI" sz="440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Suomen puolustus nojaa yleiseen asevelvollisuuteen.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 kirjasta s. 166-168.</a:t>
            </a:r>
          </a:p>
          <a:p>
            <a:r>
              <a:rPr lang="fi-FI" dirty="0" smtClean="0"/>
              <a:t>Kannatatko yleistä asevelvollisuutta vai et?</a:t>
            </a:r>
          </a:p>
          <a:p>
            <a:r>
              <a:rPr lang="fi-FI" dirty="0" smtClean="0"/>
              <a:t>Valmistaudu perustelemaan mielipiteesi.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8957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Vanhat uhat – Uudet uhat</a:t>
            </a:r>
            <a:endParaRPr lang="en-US" altLang="fi-FI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fi-FI" altLang="fi-FI" b="1"/>
              <a:t>Vanhoja pelkoja:</a:t>
            </a:r>
          </a:p>
          <a:p>
            <a:r>
              <a:rPr lang="fi-FI" altLang="fi-FI" sz="2400"/>
              <a:t>Ydinsota</a:t>
            </a:r>
          </a:p>
          <a:p>
            <a:r>
              <a:rPr lang="fi-FI" altLang="fi-FI" sz="2400"/>
              <a:t>Kommunismi</a:t>
            </a:r>
          </a:p>
          <a:p>
            <a:r>
              <a:rPr lang="fi-FI" altLang="fi-FI" sz="2400"/>
              <a:t>Kolmas maailmansota</a:t>
            </a:r>
            <a:endParaRPr lang="en-US" altLang="fi-FI" sz="240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628775"/>
            <a:ext cx="4254500" cy="4525963"/>
          </a:xfrm>
        </p:spPr>
        <p:txBody>
          <a:bodyPr/>
          <a:lstStyle/>
          <a:p>
            <a:r>
              <a:rPr lang="fi-FI" altLang="fi-FI" b="1"/>
              <a:t>Uusia pelkoja:</a:t>
            </a:r>
          </a:p>
          <a:p>
            <a:r>
              <a:rPr lang="fi-FI" altLang="fi-FI" sz="2400"/>
              <a:t>Luonnonkatastrofit</a:t>
            </a:r>
          </a:p>
          <a:p>
            <a:r>
              <a:rPr lang="fi-FI" altLang="fi-FI" sz="2400"/>
              <a:t>Ydinvoimalaonnettomuus</a:t>
            </a:r>
          </a:p>
          <a:p>
            <a:r>
              <a:rPr lang="fi-FI" altLang="fi-FI" sz="2400"/>
              <a:t>Terrorismi</a:t>
            </a:r>
          </a:p>
          <a:p>
            <a:r>
              <a:rPr lang="fi-FI" altLang="fi-FI" sz="2400"/>
              <a:t>Tietoverkkojen kaatuminen/ kaataminen</a:t>
            </a:r>
          </a:p>
          <a:p>
            <a:r>
              <a:rPr lang="fi-FI" altLang="fi-FI" sz="2400"/>
              <a:t>Kriisit lähialueilla</a:t>
            </a:r>
          </a:p>
          <a:p>
            <a:r>
              <a:rPr lang="fi-FI" altLang="fi-FI" sz="2400"/>
              <a:t>Kansainvälinen rikollisuus</a:t>
            </a:r>
          </a:p>
          <a:p>
            <a:r>
              <a:rPr lang="fi-FI" altLang="fi-FI" sz="2400"/>
              <a:t>…..</a:t>
            </a:r>
          </a:p>
          <a:p>
            <a:endParaRPr lang="fi-FI" altLang="fi-FI" sz="2400"/>
          </a:p>
          <a:p>
            <a:endParaRPr lang="en-US" altLang="fi-FI" sz="2400"/>
          </a:p>
        </p:txBody>
      </p:sp>
    </p:spTree>
    <p:extLst>
      <p:ext uri="{BB962C8B-B14F-4D97-AF65-F5344CB8AC3E}">
        <p14:creationId xmlns:p14="http://schemas.microsoft.com/office/powerpoint/2010/main" val="385350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  <p:bldP spid="922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Nuoli oikealle 15"/>
          <p:cNvSpPr/>
          <p:nvPr/>
        </p:nvSpPr>
        <p:spPr>
          <a:xfrm rot="1928556">
            <a:off x="350838" y="3990975"/>
            <a:ext cx="2495550" cy="1090613"/>
          </a:xfrm>
          <a:prstGeom prst="rightArrow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Uhkia: työttömyys, rikollisuus jne.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3779838" y="5805488"/>
            <a:ext cx="1512887" cy="431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>
                <a:solidFill>
                  <a:schemeClr val="tx1"/>
                </a:solidFill>
              </a:rPr>
              <a:t>Yksilö</a:t>
            </a:r>
          </a:p>
        </p:txBody>
      </p:sp>
      <p:sp>
        <p:nvSpPr>
          <p:cNvPr id="8" name="Kaari 7"/>
          <p:cNvSpPr/>
          <p:nvPr/>
        </p:nvSpPr>
        <p:spPr>
          <a:xfrm>
            <a:off x="1258888" y="4005263"/>
            <a:ext cx="6626225" cy="3600450"/>
          </a:xfrm>
          <a:prstGeom prst="arc">
            <a:avLst>
              <a:gd name="adj1" fmla="val 10769553"/>
              <a:gd name="adj2" fmla="val 0"/>
            </a:avLst>
          </a:prstGeom>
          <a:ln w="412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3779838" y="3429000"/>
            <a:ext cx="1584325" cy="431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>
                <a:solidFill>
                  <a:schemeClr val="tx1"/>
                </a:solidFill>
              </a:rPr>
              <a:t>Kansallinen</a:t>
            </a:r>
          </a:p>
        </p:txBody>
      </p:sp>
      <p:sp>
        <p:nvSpPr>
          <p:cNvPr id="14" name="Suorakulmio 13"/>
          <p:cNvSpPr/>
          <p:nvPr/>
        </p:nvSpPr>
        <p:spPr>
          <a:xfrm>
            <a:off x="3635375" y="1484313"/>
            <a:ext cx="1873250" cy="4318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b="1" dirty="0">
                <a:solidFill>
                  <a:schemeClr val="tx1"/>
                </a:solidFill>
              </a:rPr>
              <a:t>Kansainvälinen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3708400" y="4652963"/>
            <a:ext cx="2303463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Kansalaisen perusturvallisuus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sosiaalipolitiikka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talouspolitiikka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laki ja järjestys</a:t>
            </a:r>
          </a:p>
        </p:txBody>
      </p:sp>
      <p:sp>
        <p:nvSpPr>
          <p:cNvPr id="17" name="Nuoli oikealle 16"/>
          <p:cNvSpPr/>
          <p:nvPr/>
        </p:nvSpPr>
        <p:spPr>
          <a:xfrm rot="1928556">
            <a:off x="350838" y="2046288"/>
            <a:ext cx="2495550" cy="1090612"/>
          </a:xfrm>
          <a:prstGeom prst="rightArrow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Uhkia: terrorismi, hyökkäys jne.</a:t>
            </a:r>
          </a:p>
        </p:txBody>
      </p:sp>
      <p:sp>
        <p:nvSpPr>
          <p:cNvPr id="18" name="Suorakulmio 17"/>
          <p:cNvSpPr/>
          <p:nvPr/>
        </p:nvSpPr>
        <p:spPr>
          <a:xfrm>
            <a:off x="3706813" y="2565400"/>
            <a:ext cx="2305050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Valtion turvallisuus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maanpuolustus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ulkopolitiikka</a:t>
            </a:r>
          </a:p>
        </p:txBody>
      </p:sp>
      <p:sp>
        <p:nvSpPr>
          <p:cNvPr id="19" name="Nuoli oikealle 18"/>
          <p:cNvSpPr/>
          <p:nvPr/>
        </p:nvSpPr>
        <p:spPr>
          <a:xfrm rot="1928556">
            <a:off x="296863" y="492125"/>
            <a:ext cx="3195637" cy="1090613"/>
          </a:xfrm>
          <a:prstGeom prst="rightArrow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Uhkia: maailmantalouden kriisit, ilmastomuutos jne.</a:t>
            </a:r>
          </a:p>
        </p:txBody>
      </p:sp>
      <p:sp>
        <p:nvSpPr>
          <p:cNvPr id="20" name="Suorakulmio 19"/>
          <p:cNvSpPr/>
          <p:nvPr/>
        </p:nvSpPr>
        <p:spPr>
          <a:xfrm>
            <a:off x="3708400" y="692150"/>
            <a:ext cx="3240088" cy="431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Globaali turvallisuus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toiminta järjestöissä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hallitusten välinen yhteistyö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>
                <a:solidFill>
                  <a:schemeClr val="tx1"/>
                </a:solidFill>
              </a:rPr>
              <a:t> rauhanturvaaminen</a:t>
            </a:r>
          </a:p>
        </p:txBody>
      </p:sp>
      <p:sp>
        <p:nvSpPr>
          <p:cNvPr id="12" name="Kaari 11"/>
          <p:cNvSpPr/>
          <p:nvPr/>
        </p:nvSpPr>
        <p:spPr>
          <a:xfrm>
            <a:off x="107950" y="2060575"/>
            <a:ext cx="8820150" cy="5400675"/>
          </a:xfrm>
          <a:prstGeom prst="arc">
            <a:avLst>
              <a:gd name="adj1" fmla="val 10769553"/>
              <a:gd name="adj2" fmla="val 0"/>
            </a:avLst>
          </a:prstGeom>
          <a:ln w="412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3" name="Kaari 12"/>
          <p:cNvSpPr/>
          <p:nvPr/>
        </p:nvSpPr>
        <p:spPr>
          <a:xfrm>
            <a:off x="-323850" y="333375"/>
            <a:ext cx="9720263" cy="5472113"/>
          </a:xfrm>
          <a:prstGeom prst="arc">
            <a:avLst>
              <a:gd name="adj1" fmla="val 10769553"/>
              <a:gd name="adj2" fmla="val 0"/>
            </a:avLst>
          </a:prstGeom>
          <a:ln w="412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50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 animBg="1"/>
      <p:bldP spid="14" grpId="0" animBg="1"/>
      <p:bldP spid="15" grpId="0" build="allAtOnce"/>
      <p:bldP spid="17" grpId="0" animBg="1"/>
      <p:bldP spid="18" grpId="0" build="allAtOnce"/>
      <p:bldP spid="19" grpId="0" animBg="1"/>
      <p:bldP spid="2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  <a:solidFill>
            <a:schemeClr val="accent1"/>
          </a:solidFill>
        </p:spPr>
        <p:txBody>
          <a:bodyPr/>
          <a:lstStyle/>
          <a:p>
            <a:r>
              <a:rPr lang="fi-FI" altLang="fi-FI" sz="4000"/>
              <a:t>Turvallisuuspolitiikka</a:t>
            </a:r>
            <a:endParaRPr lang="en-US" altLang="fi-FI" sz="400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05038"/>
            <a:ext cx="4038600" cy="3921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/>
              <a:t>ULKOPOLITIIKKA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/>
          </a:p>
          <a:p>
            <a:pPr>
              <a:lnSpc>
                <a:spcPct val="90000"/>
              </a:lnSpc>
            </a:pPr>
            <a:r>
              <a:rPr lang="fi-FI" altLang="fi-FI"/>
              <a:t>Tarkoitus estää ennakolta sellaisten tilanteiden syntyminen, jotka uhkaavat yhteiskunnan vakautta		</a:t>
            </a:r>
            <a:endParaRPr lang="en-US" altLang="fi-FI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205038"/>
            <a:ext cx="4038600" cy="4065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/>
              <a:t>MAANPUOLUSTUS</a:t>
            </a:r>
          </a:p>
          <a:p>
            <a:pPr>
              <a:lnSpc>
                <a:spcPct val="90000"/>
              </a:lnSpc>
              <a:buFontTx/>
              <a:buNone/>
            </a:pPr>
            <a:endParaRPr lang="fi-FI" altLang="fi-FI"/>
          </a:p>
          <a:p>
            <a:pPr>
              <a:lnSpc>
                <a:spcPct val="90000"/>
              </a:lnSpc>
            </a:pPr>
            <a:r>
              <a:rPr lang="fi-FI" altLang="fi-FI"/>
              <a:t>Tarkoitus luoda edellytykset puolustautua ja toimia uhkia vastaan</a:t>
            </a:r>
            <a:endParaRPr lang="en-US" altLang="fi-FI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627313" y="1196975"/>
            <a:ext cx="576262" cy="1008063"/>
          </a:xfrm>
          <a:prstGeom prst="downArrow">
            <a:avLst>
              <a:gd name="adj1" fmla="val 50000"/>
              <a:gd name="adj2" fmla="val 437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5508625" y="1196975"/>
            <a:ext cx="576263" cy="1008063"/>
          </a:xfrm>
          <a:prstGeom prst="downArrow">
            <a:avLst>
              <a:gd name="adj1" fmla="val 50000"/>
              <a:gd name="adj2" fmla="val 437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3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  <p:bldP spid="6150" grpId="0" build="p"/>
      <p:bldP spid="6151" grpId="0" animBg="1"/>
      <p:bldP spid="61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55650" y="4076700"/>
            <a:ext cx="7772400" cy="1008063"/>
          </a:xfrm>
        </p:spPr>
        <p:txBody>
          <a:bodyPr anchor="ctr"/>
          <a:lstStyle/>
          <a:p>
            <a:pPr algn="ctr" eaLnBrk="1" hangingPunct="1">
              <a:buFont typeface="Times" pitchFamily="18" charset="0"/>
              <a:buNone/>
            </a:pPr>
            <a:r>
              <a:rPr lang="fi-FI" altLang="fi-FI" sz="3200" smtClean="0">
                <a:solidFill>
                  <a:srgbClr val="B51E15"/>
                </a:solidFill>
                <a:cs typeface="Arial" charset="0"/>
              </a:rPr>
              <a:t>Yhteistoiminnallinen tehtävä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900113" y="2420938"/>
            <a:ext cx="7993062" cy="658812"/>
          </a:xfrm>
        </p:spPr>
        <p:txBody>
          <a:bodyPr>
            <a:normAutofit fontScale="90000"/>
          </a:bodyPr>
          <a:lstStyle/>
          <a:p>
            <a:pPr algn="ctr"/>
            <a:r>
              <a:rPr lang="fi-FI" altLang="fi-FI" sz="4400" dirty="0" smtClean="0">
                <a:solidFill>
                  <a:schemeClr val="tx1"/>
                </a:solidFill>
              </a:rPr>
              <a:t>Turvallisuutta!</a:t>
            </a:r>
            <a:endParaRPr lang="fi-FI" altLang="fi-FI" sz="44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0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isällön paikkamerkki 2"/>
          <p:cNvSpPr>
            <a:spLocks noGrp="1"/>
          </p:cNvSpPr>
          <p:nvPr>
            <p:ph idx="1"/>
          </p:nvPr>
        </p:nvSpPr>
        <p:spPr>
          <a:xfrm>
            <a:off x="685800" y="260350"/>
            <a:ext cx="7989888" cy="4535488"/>
          </a:xfrm>
        </p:spPr>
        <p:txBody>
          <a:bodyPr/>
          <a:lstStyle/>
          <a:p>
            <a:pPr>
              <a:buFont typeface="Times" pitchFamily="18" charset="0"/>
              <a:buNone/>
            </a:pPr>
            <a:r>
              <a:rPr lang="fi-FI" altLang="fi-FI" sz="2400" b="1" smtClean="0"/>
              <a:t>Suomen turvallisuuspolitiikka</a:t>
            </a:r>
          </a:p>
          <a:p>
            <a:r>
              <a:rPr lang="fi-FI" altLang="fi-FI" sz="2400" smtClean="0"/>
              <a:t>Tässä tehtävässä toimitte yhteistoiminnallisesti kolmen hengen ryhmissä.</a:t>
            </a:r>
          </a:p>
          <a:p>
            <a:r>
              <a:rPr lang="fi-FI" altLang="fi-FI" sz="2400" smtClean="0"/>
              <a:t>Jokainen ryhmän jäsen selvittää yhden tekstialueen ja siihen liittyvät tehtävät. Kun tehtävät on tehty, selvittäkää asiat ryhmänne jäsenille. </a:t>
            </a:r>
          </a:p>
          <a:p>
            <a:r>
              <a:rPr lang="fi-FI" altLang="fi-FI" sz="2400" smtClean="0"/>
              <a:t>Kun teette omaa tehtäväänne, voitte toimia yhdessä muiden ryhmien samaa asiaa selvittävien opiskelijoiden kanssa.</a:t>
            </a:r>
          </a:p>
        </p:txBody>
      </p:sp>
    </p:spTree>
    <p:extLst>
      <p:ext uri="{BB962C8B-B14F-4D97-AF65-F5344CB8AC3E}">
        <p14:creationId xmlns:p14="http://schemas.microsoft.com/office/powerpoint/2010/main" val="349226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260350"/>
            <a:ext cx="7772400" cy="5543550"/>
          </a:xfrm>
        </p:spPr>
        <p:txBody>
          <a:bodyPr/>
          <a:lstStyle/>
          <a:p>
            <a:pPr marL="457200" indent="-457200">
              <a:buFont typeface="Times" pitchFamily="18" charset="0"/>
              <a:buAutoNum type="alphaUcParenR"/>
            </a:pPr>
            <a:r>
              <a:rPr lang="fi-FI" altLang="fi-FI" sz="2400" dirty="0" smtClean="0"/>
              <a:t>Lue oppikirjan sivu 159 ja pohdi, miten Suomen viranomaiset varautuvat kriiseihin.</a:t>
            </a:r>
          </a:p>
          <a:p>
            <a:pPr marL="457200" indent="-457200">
              <a:buFont typeface="Times" pitchFamily="18" charset="0"/>
              <a:buAutoNum type="alphaUcParenR"/>
            </a:pPr>
            <a:endParaRPr lang="fi-FI" altLang="fi-FI" sz="2400" dirty="0" smtClean="0"/>
          </a:p>
          <a:p>
            <a:pPr marL="457200" indent="-457200">
              <a:buFont typeface="Times" pitchFamily="18" charset="0"/>
              <a:buAutoNum type="alphaUcParenR"/>
            </a:pPr>
            <a:r>
              <a:rPr lang="fi-FI" altLang="fi-FI" sz="2400" dirty="0" smtClean="0"/>
              <a:t>Lue oppikirjan sivut 162-163 ja pohdi, ketkä vastaavat Suomen turvallisuuspolitiikasta.</a:t>
            </a:r>
          </a:p>
          <a:p>
            <a:pPr marL="457200" indent="-457200">
              <a:buFont typeface="Times" pitchFamily="18" charset="0"/>
              <a:buAutoNum type="alphaUcParenR"/>
            </a:pPr>
            <a:endParaRPr lang="fi-FI" altLang="fi-FI" sz="2400" dirty="0" smtClean="0"/>
          </a:p>
          <a:p>
            <a:pPr marL="457200" indent="-457200">
              <a:buFont typeface="Times" pitchFamily="18" charset="0"/>
              <a:buAutoNum type="alphaUcParenR"/>
            </a:pPr>
            <a:r>
              <a:rPr lang="fi-FI" altLang="fi-FI" sz="2400" dirty="0" smtClean="0"/>
              <a:t>Lue oppikirjan sivut 165–166 (sivun alku) sekä vastaa seuraaviin kysymyksiin:</a:t>
            </a:r>
          </a:p>
          <a:p>
            <a:pPr lvl="1"/>
            <a:r>
              <a:rPr lang="fi-FI" altLang="fi-FI" sz="2400" dirty="0" smtClean="0"/>
              <a:t>Mitä kokonaismaanpuolustus tarkoittaa?</a:t>
            </a:r>
          </a:p>
          <a:p>
            <a:pPr lvl="1"/>
            <a:r>
              <a:rPr lang="fi-FI" altLang="fi-FI" sz="2400" dirty="0" smtClean="0"/>
              <a:t>Mitä koko maan puolustus tarkoittaa, ja miten se toteutetaan?</a:t>
            </a:r>
          </a:p>
        </p:txBody>
      </p:sp>
    </p:spTree>
    <p:extLst>
      <p:ext uri="{BB962C8B-B14F-4D97-AF65-F5344CB8AC3E}">
        <p14:creationId xmlns:p14="http://schemas.microsoft.com/office/powerpoint/2010/main" val="67616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55650" y="2781300"/>
            <a:ext cx="7848600" cy="4535488"/>
          </a:xfrm>
        </p:spPr>
        <p:txBody>
          <a:bodyPr/>
          <a:lstStyle/>
          <a:p>
            <a:pPr algn="ctr" eaLnBrk="1" hangingPunct="1">
              <a:buFont typeface="Times" pitchFamily="18" charset="0"/>
              <a:buNone/>
            </a:pPr>
            <a:r>
              <a:rPr lang="fi-FI" altLang="fi-FI" sz="2400" dirty="0" smtClean="0">
                <a:solidFill>
                  <a:srgbClr val="B51E15"/>
                </a:solidFill>
                <a:latin typeface="Arial" charset="0"/>
                <a:cs typeface="Arial" charset="0"/>
              </a:rPr>
              <a:t>”Taistelukenttä” - Puolustusvoimien valistusvideo sotilaalliseen uhkaan reagoimisesta</a:t>
            </a:r>
          </a:p>
          <a:p>
            <a:pPr algn="ctr">
              <a:buNone/>
            </a:pPr>
            <a:r>
              <a:rPr lang="fi-FI" sz="2400" dirty="0" smtClean="0">
                <a:hlinkClick r:id="rId2"/>
              </a:rPr>
              <a:t>http://www.youtube.com/watch?v=FJvrY04r8io&amp;list=PLA85306DC8E09F533</a:t>
            </a:r>
            <a:endParaRPr lang="fi-FI" altLang="fi-FI" sz="2400" dirty="0" smtClean="0">
              <a:solidFill>
                <a:srgbClr val="B51E15"/>
              </a:solidFill>
              <a:latin typeface="Arial" charset="0"/>
              <a:cs typeface="Arial" charset="0"/>
            </a:endParaRP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fi-FI" altLang="fi-FI" sz="440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fi-FI" altLang="fi-FI" sz="4400" smtClean="0">
                <a:solidFill>
                  <a:srgbClr val="191919"/>
                </a:solidFill>
                <a:latin typeface="Arial" charset="0"/>
                <a:cs typeface="Arial" charset="0"/>
              </a:rPr>
              <a:t>Videolinkki, aiheena sotilaallinen uhka</a:t>
            </a:r>
          </a:p>
        </p:txBody>
      </p:sp>
    </p:spTree>
    <p:extLst>
      <p:ext uri="{BB962C8B-B14F-4D97-AF65-F5344CB8AC3E}">
        <p14:creationId xmlns:p14="http://schemas.microsoft.com/office/powerpoint/2010/main" val="372266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altLang="fi-FI" smtClean="0"/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>
          <a:xfrm>
            <a:off x="611188" y="549275"/>
            <a:ext cx="7772400" cy="45339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Times" pitchFamily="18" charset="0"/>
              <a:buNone/>
            </a:pPr>
            <a:r>
              <a:rPr lang="fi-FI" altLang="fi-FI" sz="3200" smtClean="0">
                <a:latin typeface="Arial" charset="0"/>
                <a:cs typeface="Arial" charset="0"/>
              </a:rPr>
              <a:t>Keskustelukysymyksiä</a:t>
            </a:r>
          </a:p>
          <a:p>
            <a:pPr eaLnBrk="1" hangingPunct="1">
              <a:buFont typeface="Times" pitchFamily="18" charset="0"/>
              <a:buAutoNum type="alphaLcParenR"/>
            </a:pPr>
            <a:r>
              <a:rPr lang="fi-FI" altLang="fi-FI" sz="3200" smtClean="0">
                <a:latin typeface="Arial" charset="0"/>
                <a:cs typeface="Arial" charset="0"/>
              </a:rPr>
              <a:t> Minkälaisena Suomi kuvataan videon alussa?</a:t>
            </a:r>
          </a:p>
          <a:p>
            <a:pPr eaLnBrk="1" hangingPunct="1">
              <a:buFont typeface="Times" pitchFamily="18" charset="0"/>
              <a:buAutoNum type="alphaLcParenR"/>
            </a:pPr>
            <a:r>
              <a:rPr lang="fi-FI" altLang="fi-FI" sz="3200" smtClean="0">
                <a:latin typeface="Arial" charset="0"/>
                <a:cs typeface="Arial" charset="0"/>
              </a:rPr>
              <a:t> Miksi Suomea uhkaa sotilaallinen kriisi?</a:t>
            </a:r>
          </a:p>
          <a:p>
            <a:pPr eaLnBrk="1" hangingPunct="1">
              <a:buFont typeface="Times" pitchFamily="18" charset="0"/>
              <a:buAutoNum type="alphaLcParenR"/>
            </a:pPr>
            <a:r>
              <a:rPr lang="fi-FI" altLang="fi-FI" sz="3200" smtClean="0">
                <a:latin typeface="Arial" charset="0"/>
                <a:cs typeface="Arial" charset="0"/>
              </a:rPr>
              <a:t> Miten valtiovalta reagoi kriisin kärjistymiseen?</a:t>
            </a:r>
          </a:p>
          <a:p>
            <a:pPr eaLnBrk="1" hangingPunct="1">
              <a:buFont typeface="Times" pitchFamily="18" charset="0"/>
              <a:buNone/>
            </a:pPr>
            <a:r>
              <a:rPr lang="fi-FI" altLang="fi-FI" sz="3200" smtClean="0">
                <a:latin typeface="Arial" charset="0"/>
                <a:cs typeface="Arial" charset="0"/>
              </a:rPr>
              <a:t>d) Miten puolustusvoimat ryhtyy torjumaan uhkaa?</a:t>
            </a:r>
          </a:p>
          <a:p>
            <a:pPr eaLnBrk="1" hangingPunct="1">
              <a:buFont typeface="Times" pitchFamily="18" charset="0"/>
              <a:buNone/>
            </a:pPr>
            <a:r>
              <a:rPr lang="fi-FI" altLang="fi-FI" sz="3200" smtClean="0">
                <a:latin typeface="Arial" charset="0"/>
                <a:cs typeface="Arial" charset="0"/>
              </a:rPr>
              <a:t>e) Mikä oli mielestäsi videon tekemisen tarkoitus?</a:t>
            </a:r>
          </a:p>
        </p:txBody>
      </p:sp>
    </p:spTree>
    <p:extLst>
      <p:ext uri="{BB962C8B-B14F-4D97-AF65-F5344CB8AC3E}">
        <p14:creationId xmlns:p14="http://schemas.microsoft.com/office/powerpoint/2010/main" val="66315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2A560F9-D01E-49B6-A68D-EC28537009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58E65D-A494-4CA9-88A2-A712FB2055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7BDF7D-5962-47A2-B394-12551C720656}">
  <ds:schemaRefs>
    <ds:schemaRef ds:uri="http://schemas.microsoft.com/office/2006/metadata/properties"/>
    <ds:schemaRef ds:uri="e675b820-0970-4dc2-82d7-e1ac55c57055"/>
    <ds:schemaRef ds:uri="29edc433-ad5a-4b80-bb02-89fac3ad605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286</Words>
  <Application>Microsoft Office PowerPoint</Application>
  <PresentationFormat>Näytössä katseltava diaesitys (4:3)</PresentationFormat>
  <Paragraphs>68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</vt:lpstr>
      <vt:lpstr>Office-teema</vt:lpstr>
      <vt:lpstr>Turvallisuuspolitiikka</vt:lpstr>
      <vt:lpstr>Vanhat uhat – Uudet uhat</vt:lpstr>
      <vt:lpstr>PowerPoint-esitys</vt:lpstr>
      <vt:lpstr>Turvallisuuspolitiikka</vt:lpstr>
      <vt:lpstr>Turvallisuutta!</vt:lpstr>
      <vt:lpstr>PowerPoint-esitys</vt:lpstr>
      <vt:lpstr>PowerPoint-esitys</vt:lpstr>
      <vt:lpstr>   Videolinkki, aiheena sotilaallinen uhka</vt:lpstr>
      <vt:lpstr>PowerPoint-esitys</vt:lpstr>
      <vt:lpstr>Suomen puolustus nojaa yleiseen asevelvollisuuteen.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Spies Kaisa</dc:creator>
  <cp:lastModifiedBy>Spies Kaisa</cp:lastModifiedBy>
  <cp:revision>6</cp:revision>
  <dcterms:created xsi:type="dcterms:W3CDTF">2014-01-15T18:25:37Z</dcterms:created>
  <dcterms:modified xsi:type="dcterms:W3CDTF">2019-08-15T07:47:45Z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