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4" r:id="rId5"/>
    <p:sldId id="271" r:id="rId6"/>
    <p:sldId id="274" r:id="rId7"/>
    <p:sldId id="276" r:id="rId8"/>
    <p:sldId id="277" r:id="rId9"/>
    <p:sldId id="280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7D7D"/>
    <a:srgbClr val="0CBCC8"/>
    <a:srgbClr val="0BB0BD"/>
    <a:srgbClr val="F3EAF0"/>
    <a:srgbClr val="0AA6B2"/>
    <a:srgbClr val="0A9F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69" autoAdjust="0"/>
    <p:restoredTop sz="95226" autoAdjust="0"/>
  </p:normalViewPr>
  <p:slideViewPr>
    <p:cSldViewPr snapToGrid="0">
      <p:cViewPr varScale="1">
        <p:scale>
          <a:sx n="78" d="100"/>
          <a:sy n="78" d="100"/>
        </p:scale>
        <p:origin x="5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03D9B2-3BBB-2C44-B510-CAC6F3E78D2D}" type="datetimeFigureOut">
              <a:rPr lang="fi-FI" smtClean="0"/>
              <a:t>29.11.2024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862C7-E3ED-F34F-956A-B4BD70EEF8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5955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AF7B15-CC6F-4818-BDEA-09B6BAD60E2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09800" y="2408064"/>
            <a:ext cx="7281950" cy="1388227"/>
          </a:xfrm>
          <a:prstGeom prst="rect">
            <a:avLst/>
          </a:prstGeom>
        </p:spPr>
        <p:txBody>
          <a:bodyPr anchor="b"/>
          <a:lstStyle>
            <a:lvl1pPr algn="ctr">
              <a:defRPr sz="3600" b="1">
                <a:solidFill>
                  <a:srgbClr val="F37D7D"/>
                </a:solidFill>
              </a:defRPr>
            </a:lvl1pPr>
          </a:lstStyle>
          <a:p>
            <a:r>
              <a:rPr lang="fi-FI" dirty="0"/>
              <a:t>9. Painonhallinta on osa kokonaisterveyttä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1BD9A12-2AF8-4BEF-B06A-5540FA5874B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65716" y="4624506"/>
            <a:ext cx="1970117" cy="50444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s. xx–xx 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3EB81D-F14F-4B75-85A9-0F4B27303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29.11.2024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3323A6-7D91-481D-BEF8-0DA7A4274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DEC8CA-FA6F-4C48-AB70-B15789C8B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3628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FD2E36-BBF9-4904-98F1-C77B4F846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6EA30FE-BE06-4509-949A-EA585778D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8302042-C949-49D4-8A7A-785498DDF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54EB793-69B5-49E5-8227-ECFA95757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A245563-3544-49A0-B157-A8939DBC1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A4324F7-43F2-40E5-B3AA-D96F9871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29.11.2024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DEA8882-87E5-4C0D-9F1F-9839DB073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A62994A-A842-4CBA-823F-945C4A69D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764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4661D2-7224-4F9A-B736-6C3E2C8B4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5CB3B1-6F1A-48B6-8031-739C030E3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906EC43-8DA3-4D2C-B1A1-900BC852D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7707861-BAA0-431C-A90F-41F924CEA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29.11.2024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C840B81-A229-4825-8358-6C7DC5840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BE06604-6EFC-4C20-8100-D09E7271D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9799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5BD885-34A5-4BAF-9488-481A66963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8FCCCDA-8770-48F2-B414-6293146A6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20088B1-616C-438D-ABA1-E1A27A60D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29.11.2024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A4C2E6-9B47-4747-BE74-A719F2B54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647CD2-7414-476C-88FC-3101EBA03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96473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CF46460-F1E1-483B-ADAE-69E7D38074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5E51AFD-8413-4AF9-9B04-2675FA904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F7BE06B-364D-44D8-9C25-304112413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29.11.2024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DED13F-0612-4830-92E0-8263B3DEB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2620DAD-B353-46F3-8289-ADEA01043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6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AF7B15-CC6F-4818-BDEA-09B6BAD60E2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09800" y="2408064"/>
            <a:ext cx="7281950" cy="1388227"/>
          </a:xfrm>
          <a:prstGeom prst="rect">
            <a:avLst/>
          </a:prstGeom>
        </p:spPr>
        <p:txBody>
          <a:bodyPr anchor="b"/>
          <a:lstStyle>
            <a:lvl1pPr algn="ctr">
              <a:defRPr sz="3600" b="1">
                <a:solidFill>
                  <a:srgbClr val="F37D7D"/>
                </a:solidFill>
              </a:defRPr>
            </a:lvl1pPr>
          </a:lstStyle>
          <a:p>
            <a:r>
              <a:rPr lang="fi-FI" dirty="0"/>
              <a:t>9. Painonhallinta on osa kokonaisterveyttä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1BD9A12-2AF8-4BEF-B06A-5540FA5874B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65716" y="4624506"/>
            <a:ext cx="1970117" cy="50444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s. xx–xx 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3EB81D-F14F-4B75-85A9-0F4B27303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29.11.2024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3323A6-7D91-481D-BEF8-0DA7A4274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DEC8CA-FA6F-4C48-AB70-B15789C8B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B7A54338-2B0B-4DD6-BBC6-3D712C62E7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6329567"/>
            <a:ext cx="12190476" cy="9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389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8A35A6A-FE81-4DAE-B6E3-8DC038FD0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29.11.2024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12D473B-A9B8-4172-80ED-3D28061A3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5E74F76-861F-4CE7-A4B8-766547C20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637E8CB8-3982-4A8B-B232-06DC79A09C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6321254"/>
            <a:ext cx="12190476" cy="9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864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8A35A6A-FE81-4DAE-B6E3-8DC038FD0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29.11.2024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12D473B-A9B8-4172-80ED-3D28061A3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5E74F76-861F-4CE7-A4B8-766547C20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0162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39FB83-A6EF-4067-A915-F2D9CC5F3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0204"/>
            <a:ext cx="8297487" cy="748146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F37D7D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8DAB12D-A851-48BC-B768-7E2AD1C41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29.11.2024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B8E6FBE-9391-43FB-BC33-14F53349A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CEB088C-9649-40C9-9C0E-258DBF8ED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2096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39FB83-A6EF-4067-A915-F2D9CC5F3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0204"/>
            <a:ext cx="8297487" cy="748146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F37D7D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8DAB12D-A851-48BC-B768-7E2AD1C41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29.11.2024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B8E6FBE-9391-43FB-BC33-14F53349A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CEB088C-9649-40C9-9C0E-258DBF8ED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09AC2636-DB6D-47DA-ABC0-06D566320A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6296315"/>
            <a:ext cx="12190476" cy="9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382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01DDCD-AC04-4793-BBF4-71867EA13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F37D7D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BCCD30-1922-4578-AE6D-5B4F05A33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0"/>
            <a:ext cx="10515600" cy="4462463"/>
          </a:xfrm>
          <a:prstGeom prst="rect">
            <a:avLst/>
          </a:prstGeom>
        </p:spPr>
        <p:txBody>
          <a:bodyPr/>
          <a:lstStyle>
            <a:lvl1pPr>
              <a:buClr>
                <a:srgbClr val="F37D7D"/>
              </a:buClr>
              <a:defRPr sz="22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buClr>
                <a:srgbClr val="F37D7D"/>
              </a:buClr>
              <a:defRPr sz="2000"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buClr>
                <a:srgbClr val="F37D7D"/>
              </a:buClr>
              <a:defRPr sz="1800"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DD3CB4E0-D0C5-405A-93AC-DCBC7F5784B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855"/>
          <a:stretch/>
        </p:blipFill>
        <p:spPr>
          <a:xfrm>
            <a:off x="0" y="6246495"/>
            <a:ext cx="12190476" cy="629950"/>
          </a:xfrm>
          <a:prstGeom prst="rect">
            <a:avLst/>
          </a:prstGeom>
        </p:spPr>
      </p:pic>
      <p:sp>
        <p:nvSpPr>
          <p:cNvPr id="8" name="Otsikko 1">
            <a:extLst>
              <a:ext uri="{FF2B5EF4-FFF2-40B4-BE49-F238E27FC236}">
                <a16:creationId xmlns:a16="http://schemas.microsoft.com/office/drawing/2014/main" id="{93B8D86A-B615-3E38-E121-317E6A3E96D5}"/>
              </a:ext>
            </a:extLst>
          </p:cNvPr>
          <p:cNvSpPr txBox="1">
            <a:spLocks/>
          </p:cNvSpPr>
          <p:nvPr userDrawn="1"/>
        </p:nvSpPr>
        <p:spPr>
          <a:xfrm>
            <a:off x="7436757" y="153759"/>
            <a:ext cx="2601687" cy="52727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r>
              <a:rPr lang="fi-FI" sz="2400" dirty="0">
                <a:solidFill>
                  <a:srgbClr val="F37D7D"/>
                </a:solidFill>
              </a:rPr>
              <a:t>MUISTIINPANOT</a:t>
            </a:r>
          </a:p>
        </p:txBody>
      </p:sp>
    </p:spTree>
    <p:extLst>
      <p:ext uri="{BB962C8B-B14F-4D97-AF65-F5344CB8AC3E}">
        <p14:creationId xmlns:p14="http://schemas.microsoft.com/office/powerpoint/2010/main" val="60210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F23294-35CE-48A1-88F0-38A58D8ED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4506"/>
            <a:ext cx="8530244" cy="707217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F37D7D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79A6EB-3477-4ED6-A634-DE36267E1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114800" cy="4351338"/>
          </a:xfrm>
          <a:prstGeom prst="rect">
            <a:avLst/>
          </a:prstGeom>
        </p:spPr>
        <p:txBody>
          <a:bodyPr/>
          <a:lstStyle>
            <a:lvl1pPr>
              <a:buClr>
                <a:srgbClr val="F37D7D"/>
              </a:buClr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buClr>
                <a:srgbClr val="F37D7D"/>
              </a:buClr>
              <a:defRPr sz="2000"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buClr>
                <a:srgbClr val="F37D7D"/>
              </a:buClr>
              <a:defRPr sz="1800"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701211A-EC42-4309-A115-E20D1F5D39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53644" y="1822450"/>
            <a:ext cx="4114800" cy="4351338"/>
          </a:xfrm>
          <a:prstGeom prst="rect">
            <a:avLst/>
          </a:prstGeom>
        </p:spPr>
        <p:txBody>
          <a:bodyPr/>
          <a:lstStyle>
            <a:lvl1pPr>
              <a:buClr>
                <a:srgbClr val="F37D7D"/>
              </a:buClr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buClr>
                <a:srgbClr val="F37D7D"/>
              </a:buClr>
              <a:defRPr sz="2000"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buClr>
                <a:srgbClr val="F37D7D"/>
              </a:buClr>
              <a:defRPr sz="1800"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95839E9-D083-4236-9BDE-D6B72C5E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29.11.2024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0456637-770C-4C99-B82F-C1398D46E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B287A58-A86A-493A-ACE8-7F12E6312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4A18D34D-A3B5-4A18-952D-CE4E16D3F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6329567"/>
            <a:ext cx="12190476" cy="952381"/>
          </a:xfrm>
          <a:prstGeom prst="rect">
            <a:avLst/>
          </a:prstGeom>
        </p:spPr>
      </p:pic>
      <p:sp>
        <p:nvSpPr>
          <p:cNvPr id="9" name="Otsikko 1">
            <a:extLst>
              <a:ext uri="{FF2B5EF4-FFF2-40B4-BE49-F238E27FC236}">
                <a16:creationId xmlns:a16="http://schemas.microsoft.com/office/drawing/2014/main" id="{07BD2AAF-0673-4556-7C8F-DACC03876198}"/>
              </a:ext>
            </a:extLst>
          </p:cNvPr>
          <p:cNvSpPr txBox="1">
            <a:spLocks/>
          </p:cNvSpPr>
          <p:nvPr userDrawn="1"/>
        </p:nvSpPr>
        <p:spPr>
          <a:xfrm>
            <a:off x="7436757" y="153759"/>
            <a:ext cx="2601687" cy="52727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r>
              <a:rPr lang="fi-FI" sz="2400" dirty="0">
                <a:solidFill>
                  <a:srgbClr val="F37D7D"/>
                </a:solidFill>
              </a:rPr>
              <a:t>MUISTIINPANOT</a:t>
            </a:r>
          </a:p>
        </p:txBody>
      </p:sp>
    </p:spTree>
    <p:extLst>
      <p:ext uri="{BB962C8B-B14F-4D97-AF65-F5344CB8AC3E}">
        <p14:creationId xmlns:p14="http://schemas.microsoft.com/office/powerpoint/2010/main" val="435453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F2C8CD-24F2-41D7-9240-6752546EE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989215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rgbClr val="F37D7D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164A279-E548-48E7-9CD9-97733A91C5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712422"/>
            <a:ext cx="6172200" cy="41486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5EF0974-CE96-4EDA-B09F-55E616CE10C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712422"/>
            <a:ext cx="3932237" cy="4156566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F37D7D"/>
              </a:buClr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 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FA1213A-E730-40E5-A4FE-320D23973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29.11.2024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70BA50D-0409-4907-83D3-527079E03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5B8E45A-2E55-4D53-A669-37B0BC2AE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91B868B3-683A-484A-9237-1F75927019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6296315"/>
            <a:ext cx="12190476" cy="9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0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EA86A2-B0D6-434B-B28F-88F4176A3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364331F-21CE-4DED-BEFB-2B09E2366F59}" type="datetimeFigureOut">
              <a:rPr lang="fi-FI" smtClean="0"/>
              <a:pPr/>
              <a:t>29.11.2024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AC0CC5-903F-4B16-88E5-B9B8B16F1E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B2E57A-AC33-4A63-9BAB-311723DD3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F99B51B2-0609-401D-B546-AAB1E0AB521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30F1F6E2-BBDF-4D87-93F9-429A3743EC82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62361" y="-16625"/>
            <a:ext cx="2137417" cy="170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134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5" r:id="rId3"/>
    <p:sldLayoutId id="2147483660" r:id="rId4"/>
    <p:sldLayoutId id="2147483654" r:id="rId5"/>
    <p:sldLayoutId id="2147483661" r:id="rId6"/>
    <p:sldLayoutId id="2147483650" r:id="rId7"/>
    <p:sldLayoutId id="2147483652" r:id="rId8"/>
    <p:sldLayoutId id="2147483657" r:id="rId9"/>
    <p:sldLayoutId id="2147483653" r:id="rId10"/>
    <p:sldLayoutId id="2147483656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Kuva 26">
            <a:extLst>
              <a:ext uri="{FF2B5EF4-FFF2-40B4-BE49-F238E27FC236}">
                <a16:creationId xmlns:a16="http://schemas.microsoft.com/office/drawing/2014/main" id="{18457036-51CA-48EB-A106-AD38F0ABD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16" b="7716"/>
          <a:stretch/>
        </p:blipFill>
        <p:spPr>
          <a:xfrm>
            <a:off x="10373" y="-16779"/>
            <a:ext cx="12181627" cy="6874779"/>
          </a:xfrm>
          <a:prstGeom prst="rect">
            <a:avLst/>
          </a:prstGeom>
        </p:spPr>
      </p:pic>
      <p:sp>
        <p:nvSpPr>
          <p:cNvPr id="21" name="Suorakulmio: Vastakkaiset kulmat pyöristetty 20">
            <a:extLst>
              <a:ext uri="{FF2B5EF4-FFF2-40B4-BE49-F238E27FC236}">
                <a16:creationId xmlns:a16="http://schemas.microsoft.com/office/drawing/2014/main" id="{38FCEC07-333C-4D97-8FD0-A5C6A32E3CB9}"/>
              </a:ext>
            </a:extLst>
          </p:cNvPr>
          <p:cNvSpPr/>
          <p:nvPr/>
        </p:nvSpPr>
        <p:spPr>
          <a:xfrm>
            <a:off x="-262626" y="3428999"/>
            <a:ext cx="5663568" cy="1461978"/>
          </a:xfrm>
          <a:prstGeom prst="round2DiagRect">
            <a:avLst/>
          </a:prstGeom>
          <a:solidFill>
            <a:srgbClr val="F37D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6B049331-77CA-4C15-8C6B-1374D0A033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95808" y="-16779"/>
            <a:ext cx="2985819" cy="2383541"/>
          </a:xfrm>
          <a:prstGeom prst="rect">
            <a:avLst/>
          </a:prstGeom>
        </p:spPr>
      </p:pic>
      <p:sp>
        <p:nvSpPr>
          <p:cNvPr id="18" name="Tekstiruutu 17">
            <a:extLst>
              <a:ext uri="{FF2B5EF4-FFF2-40B4-BE49-F238E27FC236}">
                <a16:creationId xmlns:a16="http://schemas.microsoft.com/office/drawing/2014/main" id="{0E84BF11-22B3-430E-9C26-C294FAF8BACC}"/>
              </a:ext>
            </a:extLst>
          </p:cNvPr>
          <p:cNvSpPr txBox="1"/>
          <p:nvPr/>
        </p:nvSpPr>
        <p:spPr>
          <a:xfrm>
            <a:off x="209051" y="3428999"/>
            <a:ext cx="5191891" cy="1235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II Ympäristö terveyden tukena</a:t>
            </a:r>
            <a:br>
              <a:rPr lang="fi-FI" sz="3200" b="1" dirty="0">
                <a:solidFill>
                  <a:schemeClr val="bg1"/>
                </a:solidFill>
              </a:rPr>
            </a:br>
            <a:r>
              <a:rPr lang="fi-FI" sz="2400" dirty="0">
                <a:solidFill>
                  <a:schemeClr val="bg1"/>
                </a:solidFill>
              </a:rPr>
              <a:t>Muistiinpanot</a:t>
            </a:r>
            <a:endParaRPr lang="fi-FI" sz="3200" dirty="0"/>
          </a:p>
        </p:txBody>
      </p:sp>
      <p:sp>
        <p:nvSpPr>
          <p:cNvPr id="16" name="Suorakulmio: Vastakkaiset kulmat pyöristetty 15">
            <a:extLst>
              <a:ext uri="{FF2B5EF4-FFF2-40B4-BE49-F238E27FC236}">
                <a16:creationId xmlns:a16="http://schemas.microsoft.com/office/drawing/2014/main" id="{72368B97-E7C4-4FAB-8C64-799FB814EC69}"/>
              </a:ext>
            </a:extLst>
          </p:cNvPr>
          <p:cNvSpPr/>
          <p:nvPr/>
        </p:nvSpPr>
        <p:spPr>
          <a:xfrm>
            <a:off x="-925033" y="4890977"/>
            <a:ext cx="45719" cy="5094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5453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</p:spPr>
        <p:txBody>
          <a:bodyPr/>
          <a:lstStyle/>
          <a:p>
            <a:r>
              <a:rPr lang="fi-FI" dirty="0"/>
              <a:t>Ympäristö ja terveys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0"/>
            <a:ext cx="9271475" cy="4462463"/>
          </a:xfrm>
        </p:spPr>
        <p:txBody>
          <a:bodyPr/>
          <a:lstStyle/>
          <a:p>
            <a:r>
              <a:rPr lang="fi-FI" b="1" dirty="0"/>
              <a:t>Ympäristöterveys</a:t>
            </a:r>
            <a:r>
              <a:rPr lang="fi-FI" dirty="0"/>
              <a:t> = ympäristötekijät, jotka vaikuttavat ihmisten terveyteen ja sairauteen, sekä käytännön toimenpiteet, joilla niihin pyritään vaikuttamaan</a:t>
            </a:r>
          </a:p>
          <a:p>
            <a:r>
              <a:rPr lang="fi-FI" b="1" dirty="0"/>
              <a:t>Rakennettu ympäristö </a:t>
            </a:r>
            <a:r>
              <a:rPr lang="fi-FI" dirty="0"/>
              <a:t>= kaikki ihmisen käyttöönsä muokkaama ympäristö, kuten rakennukset ja pihat, pellot ja talousmetsät sekä liikenneväylät ja asuinalueet</a:t>
            </a:r>
          </a:p>
          <a:p>
            <a:r>
              <a:rPr lang="fi-FI" b="1" dirty="0"/>
              <a:t>Luonnonympäristö </a:t>
            </a:r>
            <a:r>
              <a:rPr lang="fi-FI" dirty="0"/>
              <a:t>= elävä luonto, maaperä, vesi ja ilma</a:t>
            </a:r>
          </a:p>
          <a:p>
            <a:r>
              <a:rPr lang="fi-FI" altLang="fi-FI" b="1" dirty="0"/>
              <a:t>Riski </a:t>
            </a:r>
            <a:r>
              <a:rPr lang="fi-FI" altLang="fi-FI" dirty="0"/>
              <a:t>= todennäköisyys, jolla jokin tekijä aiheuttaa vaaraa tai haittaa</a:t>
            </a:r>
          </a:p>
          <a:p>
            <a:pPr lvl="1"/>
            <a:r>
              <a:rPr lang="fi-FI" altLang="fi-FI" dirty="0"/>
              <a:t>vaaraa aiheuttava tekijä + altistuksen suuruus + annoksen ja haitan keskinäinen riippuvuussuhde = riski</a:t>
            </a:r>
          </a:p>
          <a:p>
            <a:endParaRPr lang="fi-FI" dirty="0"/>
          </a:p>
          <a:p>
            <a:pPr lvl="1"/>
            <a:endParaRPr lang="fi-FI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5. Fyysisen ympäristön terveysvaikutukset</a:t>
            </a:r>
          </a:p>
        </p:txBody>
      </p:sp>
    </p:spTree>
    <p:extLst>
      <p:ext uri="{BB962C8B-B14F-4D97-AF65-F5344CB8AC3E}">
        <p14:creationId xmlns:p14="http://schemas.microsoft.com/office/powerpoint/2010/main" val="23227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Ympäristön terveysriskit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11980"/>
            <a:ext cx="6160806" cy="4631514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Suorat ympäristötekijät</a:t>
            </a:r>
          </a:p>
          <a:p>
            <a:r>
              <a:rPr lang="fi-FI" sz="1800" dirty="0"/>
              <a:t>Hengitysilma: ulkoilman ja sisäilman saasteet </a:t>
            </a:r>
          </a:p>
          <a:p>
            <a:r>
              <a:rPr lang="fi-FI" sz="1800" dirty="0"/>
              <a:t>Ravinto: mikrobit (esim. bakteeri tai virus), myrkyt ja hometoksiinit, vierasaineet (esim. torjunta-aineet, raskasmetalli, lääkejäämät)</a:t>
            </a:r>
          </a:p>
          <a:p>
            <a:r>
              <a:rPr lang="fi-FI" sz="1800" dirty="0"/>
              <a:t>Vesi: talousveden saastuminen esim. jätevedestä, pintavedestä tai maaperästä</a:t>
            </a:r>
          </a:p>
          <a:p>
            <a:r>
              <a:rPr lang="fi-FI" sz="1800" dirty="0"/>
              <a:t>Kemikaalit: liika tai ohjeiden vastainen altistus haitalliselle kemikaalille</a:t>
            </a:r>
          </a:p>
          <a:p>
            <a:r>
              <a:rPr lang="fi-FI" sz="1800" dirty="0"/>
              <a:t>Säteily: radioaktiiviset aineet (esim. radon), UV-säteily</a:t>
            </a:r>
          </a:p>
          <a:p>
            <a:r>
              <a:rPr lang="fi-FI" sz="1800" dirty="0"/>
              <a:t>Melu: liian koville äänille liian pitkään altistuminen</a:t>
            </a:r>
          </a:p>
          <a:p>
            <a:r>
              <a:rPr lang="fi-FI" sz="1800" dirty="0"/>
              <a:t>Ilmastonmuutos (osa vaikutuksista epäsuoria): sään ääri-ilmiöt (esim. helteet, tulvat), hyttys- ja punkkitautien leviäminen, nälänhädän ja pakolaisuuden lisääntyminen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77E570-E9C6-F50B-4DCD-6CB5459BA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01188" y="1694074"/>
            <a:ext cx="3924539" cy="4351338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Epäsuorat ympäristötekijät</a:t>
            </a:r>
          </a:p>
          <a:p>
            <a:r>
              <a:rPr lang="fi-FI" sz="1800" dirty="0"/>
              <a:t>ympäristön miellyttävyys, viihtyisyys, turvallisuus</a:t>
            </a:r>
          </a:p>
          <a:p>
            <a:r>
              <a:rPr lang="fi-FI" sz="1800" dirty="0"/>
              <a:t>mahdollisuudet liikuntaan, sosiaalisiin kontakteihin, virkistäytymiseen ja rauhoittumiseen</a:t>
            </a:r>
          </a:p>
          <a:p>
            <a:r>
              <a:rPr lang="fi-FI" sz="1800" dirty="0"/>
              <a:t>mahdollisuudet erilaisten palvelujen käyttöön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1800" dirty="0"/>
              <a:t> vaikutus etenkin psyykkiseen ja sosiaalisen terveyteen, mutta myös fyysiseen terveyteen</a:t>
            </a:r>
          </a:p>
        </p:txBody>
      </p:sp>
      <p:sp>
        <p:nvSpPr>
          <p:cNvPr id="5" name="Otsikko 1">
            <a:extLst>
              <a:ext uri="{FF2B5EF4-FFF2-40B4-BE49-F238E27FC236}">
                <a16:creationId xmlns:a16="http://schemas.microsoft.com/office/drawing/2014/main" id="{99E7BF60-B381-1732-A133-2CBD160263F1}"/>
              </a:ext>
            </a:extLst>
          </p:cNvPr>
          <p:cNvSpPr txBox="1">
            <a:spLocks/>
          </p:cNvSpPr>
          <p:nvPr/>
        </p:nvSpPr>
        <p:spPr>
          <a:xfrm>
            <a:off x="7687461" y="6417764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5. Fyysisen ympäristön terveysvaikutukset</a:t>
            </a:r>
          </a:p>
        </p:txBody>
      </p:sp>
    </p:spTree>
    <p:extLst>
      <p:ext uri="{BB962C8B-B14F-4D97-AF65-F5344CB8AC3E}">
        <p14:creationId xmlns:p14="http://schemas.microsoft.com/office/powerpoint/2010/main" val="406003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</p:spPr>
        <p:txBody>
          <a:bodyPr/>
          <a:lstStyle/>
          <a:p>
            <a:r>
              <a:rPr lang="fi-FI" dirty="0"/>
              <a:t>Psykososiaalinen ja kulttuurinen elinympäristö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5533"/>
            <a:ext cx="9151834" cy="4211430"/>
          </a:xfrm>
        </p:spPr>
        <p:txBody>
          <a:bodyPr/>
          <a:lstStyle/>
          <a:p>
            <a:r>
              <a:rPr lang="fi-FI" altLang="fi-FI" b="1" dirty="0"/>
              <a:t>Psykososiaalinen ympäristö = </a:t>
            </a:r>
            <a:r>
              <a:rPr lang="fi-FI" altLang="fi-FI" dirty="0"/>
              <a:t>esim.</a:t>
            </a:r>
            <a:r>
              <a:rPr lang="fi-FI" dirty="0"/>
              <a:t> kodin, koulun tai työn ihmissuhdeverkostot, joilla on vuorovaikutussääntöjä, tunteiden ilmaisutapoja, jopa ruokailu- tai liikuntatottumuksia</a:t>
            </a:r>
          </a:p>
          <a:p>
            <a:r>
              <a:rPr lang="fi-FI" altLang="fi-FI" b="1" dirty="0"/>
              <a:t>Kulttuuriympäristö</a:t>
            </a:r>
            <a:r>
              <a:rPr lang="fi-FI" altLang="fi-FI" dirty="0"/>
              <a:t> = </a:t>
            </a:r>
            <a:r>
              <a:rPr lang="fi-FI" dirty="0"/>
              <a:t>ihmisen muokkaama luonnonympäristö ja jokapäiväisen kulttuurin eri muotoja sisältävä elinympäristö </a:t>
            </a:r>
          </a:p>
          <a:p>
            <a:pPr marL="0" indent="0">
              <a:buNone/>
            </a:pPr>
            <a:endParaRPr lang="fi-FI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 rakentavat ja muokkaavat ihmisten käsityksiä terveydestä sekä terveyteen liittyviä arvoja ja normeja</a:t>
            </a:r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6981914" y="6412027"/>
            <a:ext cx="5070387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6. Psykososiaalinen ja kulttuurinen ympäristö</a:t>
            </a:r>
          </a:p>
        </p:txBody>
      </p:sp>
    </p:spTree>
    <p:extLst>
      <p:ext uri="{BB962C8B-B14F-4D97-AF65-F5344CB8AC3E}">
        <p14:creationId xmlns:p14="http://schemas.microsoft.com/office/powerpoint/2010/main" val="370397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</p:spPr>
        <p:txBody>
          <a:bodyPr/>
          <a:lstStyle/>
          <a:p>
            <a:r>
              <a:rPr lang="fi-FI" dirty="0"/>
              <a:t>Sosiaalinen perimä, pääoma ja tuki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FDCBAC-6AF3-193F-01A4-477255601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0"/>
            <a:ext cx="9126196" cy="4462463"/>
          </a:xfrm>
        </p:spPr>
        <p:txBody>
          <a:bodyPr/>
          <a:lstStyle/>
          <a:p>
            <a:r>
              <a:rPr lang="fi-FI" sz="2000" b="1" dirty="0"/>
              <a:t>Sosiaalinen perimä </a:t>
            </a:r>
            <a:r>
              <a:rPr lang="fi-FI" sz="2000" dirty="0"/>
              <a:t>= sukupolvelta toiselle siirtyvät käyttäytymismallit ja tavat perheessä, yhteisöissä ja yhteiskunnassa</a:t>
            </a:r>
          </a:p>
          <a:p>
            <a:pPr lvl="1"/>
            <a:r>
              <a:rPr lang="fi-FI" sz="1800" dirty="0"/>
              <a:t>esim. omaksutut tavat syödä, liikkua, käyttää päihteitä tai toimia ihmissuhteissa</a:t>
            </a:r>
          </a:p>
          <a:p>
            <a:pPr lvl="1"/>
            <a:r>
              <a:rPr lang="fi-FI" sz="1800" dirty="0"/>
              <a:t>mm. sosiaalinen asema (esim. vanhempien koulutus tai työllisyys) ja historia (esim. kokemukset sodasta) vaikuttavat sosiaaliseen perimään</a:t>
            </a:r>
          </a:p>
          <a:p>
            <a:r>
              <a:rPr lang="fi-FI" sz="2000" b="1" dirty="0"/>
              <a:t>Sosiaalinen pääoma </a:t>
            </a:r>
            <a:r>
              <a:rPr lang="fi-FI" sz="2000" dirty="0"/>
              <a:t>= ihmissuhteista saatavat voimavarat</a:t>
            </a:r>
          </a:p>
          <a:p>
            <a:pPr lvl="1"/>
            <a:r>
              <a:rPr lang="fi-FI" sz="1800" dirty="0"/>
              <a:t>esim. yhteenkuuluvuuden tunne, vastavuoroiset ja luotettavat ihmissuhteet ja sosiaaliset verkostot, sosiaalinen tuki</a:t>
            </a:r>
          </a:p>
          <a:p>
            <a:pPr lvl="1"/>
            <a:r>
              <a:rPr lang="fi-FI" sz="1800" dirty="0"/>
              <a:t>osa sosiaalista perimää, mutta karttuu elämän aikana</a:t>
            </a:r>
          </a:p>
          <a:p>
            <a:r>
              <a:rPr lang="fi-FI" sz="2000" b="1" dirty="0"/>
              <a:t>Sosiaalinen tuki </a:t>
            </a:r>
            <a:r>
              <a:rPr lang="fi-FI" sz="2000" dirty="0"/>
              <a:t>= läheisten ihmisten antamaa epävirallista tukea tai virallista tukea (esim. sosiaali- ja terveydenhuollosta)</a:t>
            </a:r>
          </a:p>
          <a:p>
            <a:pPr lvl="1"/>
            <a:r>
              <a:rPr lang="fi-FI" sz="1800" dirty="0"/>
              <a:t>henkistä, emotionaalista, tiedollista, aineellista tai toiminnallista</a:t>
            </a:r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6981914" y="6412027"/>
            <a:ext cx="5070387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6. Psykososiaalinen ja kulttuurinen ympäristö</a:t>
            </a:r>
          </a:p>
        </p:txBody>
      </p:sp>
    </p:spTree>
    <p:extLst>
      <p:ext uri="{BB962C8B-B14F-4D97-AF65-F5344CB8AC3E}">
        <p14:creationId xmlns:p14="http://schemas.microsoft.com/office/powerpoint/2010/main" val="37482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</p:spPr>
        <p:txBody>
          <a:bodyPr/>
          <a:lstStyle/>
          <a:p>
            <a:r>
              <a:rPr lang="fi-FI" dirty="0"/>
              <a:t>Työhyvinvointi ja työturvallisuus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0F27A5-49D8-F36A-E596-EABD29BE0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0"/>
            <a:ext cx="10515600" cy="4462463"/>
          </a:xfrm>
        </p:spPr>
        <p:txBody>
          <a:bodyPr/>
          <a:lstStyle/>
          <a:p>
            <a:r>
              <a:rPr lang="fi-FI" dirty="0"/>
              <a:t>Työhyvinvointi rakentuu </a:t>
            </a:r>
          </a:p>
          <a:p>
            <a:pPr lvl="1"/>
            <a:r>
              <a:rPr lang="fi-FI" b="1" dirty="0"/>
              <a:t>työkyvystä</a:t>
            </a:r>
            <a:r>
              <a:rPr lang="fi-FI" dirty="0"/>
              <a:t> = työntekijän voimavarojen ja työn välinen tasapaino</a:t>
            </a:r>
          </a:p>
          <a:p>
            <a:pPr lvl="1"/>
            <a:r>
              <a:rPr lang="fi-FI" b="1" dirty="0"/>
              <a:t>työturvallisuudesta</a:t>
            </a:r>
            <a:r>
              <a:rPr lang="fi-FI" dirty="0"/>
              <a:t> = työolot ovat turvalliset (lakisääteinen vaatimus)</a:t>
            </a:r>
          </a:p>
          <a:p>
            <a:r>
              <a:rPr lang="fi-FI" dirty="0"/>
              <a:t>Työturvallisuutta tukee</a:t>
            </a:r>
          </a:p>
          <a:p>
            <a:pPr lvl="1"/>
            <a:r>
              <a:rPr lang="fi-FI" b="1" dirty="0"/>
              <a:t>työhön perehdyttäminen </a:t>
            </a:r>
            <a:r>
              <a:rPr lang="fi-FI" dirty="0"/>
              <a:t>ja </a:t>
            </a:r>
            <a:r>
              <a:rPr lang="fi-FI" b="1" dirty="0"/>
              <a:t>työnopastus</a:t>
            </a:r>
          </a:p>
          <a:p>
            <a:pPr lvl="1"/>
            <a:r>
              <a:rPr lang="fi-FI" b="1" dirty="0"/>
              <a:t>työsuojelu</a:t>
            </a:r>
            <a:r>
              <a:rPr lang="fi-FI" dirty="0"/>
              <a:t> = työntekijöiden terveyden ja työympäristön turvallisuuden edistäminen</a:t>
            </a:r>
          </a:p>
          <a:p>
            <a:pPr lvl="1"/>
            <a:r>
              <a:rPr lang="fi-FI" b="1" dirty="0"/>
              <a:t>työterveyshuolto</a:t>
            </a:r>
            <a:r>
              <a:rPr lang="fi-FI" dirty="0"/>
              <a:t> = työnantajan järjestämä maksuton terveydenhuolto, joka</a:t>
            </a:r>
          </a:p>
          <a:p>
            <a:pPr lvl="2"/>
            <a:r>
              <a:rPr lang="fi-FI" dirty="0"/>
              <a:t>ehkäisee työperäisiä sairauksia ja tapaturmia</a:t>
            </a:r>
          </a:p>
          <a:p>
            <a:pPr lvl="2"/>
            <a:r>
              <a:rPr lang="fi-FI" dirty="0"/>
              <a:t>seuraa työolosuhteita </a:t>
            </a:r>
          </a:p>
          <a:p>
            <a:pPr lvl="2"/>
            <a:r>
              <a:rPr lang="fi-FI" dirty="0"/>
              <a:t>neuvoo työkyvyn ylläpitämisessä</a:t>
            </a:r>
          </a:p>
          <a:p>
            <a:pPr lvl="2"/>
            <a:r>
              <a:rPr lang="fi-FI" dirty="0"/>
              <a:t>tutkii työhön liittyviä oireita ja järjestää työterveystarkastuksia </a:t>
            </a:r>
          </a:p>
          <a:p>
            <a:pPr lvl="2"/>
            <a:r>
              <a:rPr lang="fi-FI" dirty="0"/>
              <a:t>tarjoaa muita terveyspalveluja ja sairaanhoitoa (jos työnantaja niin haluaa)</a:t>
            </a:r>
          </a:p>
          <a:p>
            <a:pPr lvl="1"/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6981914" y="6412027"/>
            <a:ext cx="5070387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7. Työhyvinvointia edistävä työympäristö</a:t>
            </a:r>
          </a:p>
        </p:txBody>
      </p:sp>
    </p:spTree>
    <p:extLst>
      <p:ext uri="{BB962C8B-B14F-4D97-AF65-F5344CB8AC3E}">
        <p14:creationId xmlns:p14="http://schemas.microsoft.com/office/powerpoint/2010/main" val="1977085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81037"/>
            <a:ext cx="9006555" cy="648394"/>
          </a:xfrm>
        </p:spPr>
        <p:txBody>
          <a:bodyPr/>
          <a:lstStyle/>
          <a:p>
            <a:r>
              <a:rPr lang="fi-FI" dirty="0"/>
              <a:t>Työterveyttä rasittavia tekijöitä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0F27A5-49D8-F36A-E596-EABD29BE0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14500"/>
            <a:ext cx="10274559" cy="4462463"/>
          </a:xfrm>
        </p:spPr>
        <p:txBody>
          <a:bodyPr/>
          <a:lstStyle/>
          <a:p>
            <a:r>
              <a:rPr lang="fi-FI" dirty="0"/>
              <a:t>Fyysisiä: ruumiillinen kuormitus, liika istuminen, huono ergonomia, vuoro- ja yötyö, altistus kemiallisille tai biologisille aineille, tapaturmavaara, melu, lämpötila</a:t>
            </a:r>
          </a:p>
          <a:p>
            <a:r>
              <a:rPr lang="fi-FI" dirty="0"/>
              <a:t>Psyykkisiä: työmäärä, kiire, yksitoikkoisuus, väärä vaikeustaso, kilpailu ja tulospaineet, heikot vaikutusmahdollisuudet, kognitiivinen kuormitus</a:t>
            </a:r>
          </a:p>
          <a:p>
            <a:r>
              <a:rPr lang="fi-FI" dirty="0"/>
              <a:t>Sosiaalisia: ongelmat työyhteisössä, etätyön yksinäisyys, haastavat tai jatkuvat ihmiskohtaamiset, esimiesrooli  </a:t>
            </a:r>
          </a:p>
          <a:p>
            <a:r>
              <a:rPr lang="fi-FI" b="1" dirty="0"/>
              <a:t>Työuupumus</a:t>
            </a:r>
            <a:r>
              <a:rPr lang="fi-FI" dirty="0"/>
              <a:t> on pitkittyneen stressin seuraus, oireita:</a:t>
            </a:r>
          </a:p>
          <a:p>
            <a:pPr lvl="1"/>
            <a:r>
              <a:rPr lang="fi-FI" dirty="0"/>
              <a:t>voimakas väsymys, joka ei mene levolla ohi </a:t>
            </a:r>
          </a:p>
          <a:p>
            <a:pPr lvl="1"/>
            <a:r>
              <a:rPr lang="fi-FI" dirty="0"/>
              <a:t>voimattomuuden tunne</a:t>
            </a:r>
          </a:p>
          <a:p>
            <a:pPr lvl="1"/>
            <a:r>
              <a:rPr lang="fi-FI" dirty="0"/>
              <a:t>motivaation katoaminen ja turhautuminen </a:t>
            </a:r>
          </a:p>
          <a:p>
            <a:pPr lvl="1"/>
            <a:r>
              <a:rPr lang="fi-FI" dirty="0"/>
              <a:t>omien kykyjen epäily ja ammatillisen itsetunnon mureneminen</a:t>
            </a:r>
          </a:p>
          <a:p>
            <a:endParaRPr lang="fi-FI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6981914" y="6412027"/>
            <a:ext cx="5070387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7. Työhyvinvointia edistävä työympäristö</a:t>
            </a:r>
          </a:p>
        </p:txBody>
      </p:sp>
    </p:spTree>
    <p:extLst>
      <p:ext uri="{BB962C8B-B14F-4D97-AF65-F5344CB8AC3E}">
        <p14:creationId xmlns:p14="http://schemas.microsoft.com/office/powerpoint/2010/main" val="15189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</p:spPr>
        <p:txBody>
          <a:bodyPr/>
          <a:lstStyle/>
          <a:p>
            <a:r>
              <a:rPr lang="fi-FI" dirty="0"/>
              <a:t>Turvallisuus ja sen uhat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0F27A5-49D8-F36A-E596-EABD29BE0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0"/>
            <a:ext cx="10237237" cy="4462463"/>
          </a:xfrm>
        </p:spPr>
        <p:txBody>
          <a:bodyPr/>
          <a:lstStyle/>
          <a:p>
            <a:r>
              <a:rPr lang="fi-FI" b="1" dirty="0"/>
              <a:t>Turvallisuus</a:t>
            </a:r>
            <a:r>
              <a:rPr lang="fi-FI" dirty="0"/>
              <a:t> = vaaran, uhan tai riskin poissaoloa</a:t>
            </a:r>
          </a:p>
          <a:p>
            <a:pPr lvl="1"/>
            <a:r>
              <a:rPr lang="fi-FI" dirty="0"/>
              <a:t>fyysistä, psyykkistä tai sosiaalista, subjektiivista tai objektiivista</a:t>
            </a:r>
          </a:p>
          <a:p>
            <a:r>
              <a:rPr lang="fi-FI" b="1" dirty="0"/>
              <a:t>Väkivalta</a:t>
            </a:r>
            <a:r>
              <a:rPr lang="fi-FI" dirty="0"/>
              <a:t> = fyysisen voiman tai vallan tahallista väärinkäyttöä</a:t>
            </a:r>
          </a:p>
          <a:p>
            <a:pPr lvl="1"/>
            <a:r>
              <a:rPr lang="fi-FI" altLang="en-FI" dirty="0"/>
              <a:t>fyysinen, psyykkinen, sosiaalinen, seksuaalinen, hengellinen, taloudellinen, digitaalinen, kulttuurinen, rakenteellinen</a:t>
            </a:r>
          </a:p>
          <a:p>
            <a:pPr lvl="1"/>
            <a:r>
              <a:rPr lang="fi-FI" altLang="en-FI" dirty="0"/>
              <a:t>lähisuhdeväkivalta, perheväkivalta, kunniaväkivalta</a:t>
            </a:r>
          </a:p>
          <a:p>
            <a:r>
              <a:rPr lang="fi-FI" altLang="en-FI" b="1" dirty="0"/>
              <a:t>Kiusaaminen</a:t>
            </a:r>
            <a:r>
              <a:rPr lang="fi-FI" altLang="en-FI" dirty="0"/>
              <a:t> = toistuva ja tahallinen haitan, pahan mielen tai vahingon aiheuttaminen, ryhmäilmiö</a:t>
            </a:r>
          </a:p>
          <a:p>
            <a:pPr lvl="1"/>
            <a:r>
              <a:rPr lang="fi-FI" altLang="en-FI" dirty="0"/>
              <a:t>on fyysistä (esim. lyöminen), psyykkistä (esim. haukkuminen, nolaaminen), sosiaalista (esim. eristäminen) tai digitaalista (esim. kuvien julkaiseminen) väkivaltaa  </a:t>
            </a:r>
          </a:p>
          <a:p>
            <a:r>
              <a:rPr lang="fi-FI" b="1" dirty="0"/>
              <a:t>Tapaturma</a:t>
            </a:r>
            <a:r>
              <a:rPr lang="fi-FI" dirty="0"/>
              <a:t> = äkillinen, odottamaton ja ulkoisten tekijöiden aiheuttama onnettomuus, joka aiheuttaa vamman, vakavan loukkaantumisen tai menehtymisen</a:t>
            </a:r>
            <a:endParaRPr lang="fi-FI" altLang="en-FI" dirty="0"/>
          </a:p>
          <a:p>
            <a:endParaRPr lang="fi-FI" altLang="en-FI" dirty="0"/>
          </a:p>
          <a:p>
            <a:pPr lvl="1"/>
            <a:endParaRPr lang="fi-FI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6981914" y="6412027"/>
            <a:ext cx="5070387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8. Turvallisuus ja terveys</a:t>
            </a:r>
          </a:p>
        </p:txBody>
      </p:sp>
    </p:spTree>
    <p:extLst>
      <p:ext uri="{BB962C8B-B14F-4D97-AF65-F5344CB8AC3E}">
        <p14:creationId xmlns:p14="http://schemas.microsoft.com/office/powerpoint/2010/main" val="336058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81037"/>
            <a:ext cx="9006555" cy="648394"/>
          </a:xfrm>
        </p:spPr>
        <p:txBody>
          <a:bodyPr/>
          <a:lstStyle/>
          <a:p>
            <a:r>
              <a:rPr lang="fi-FI" dirty="0"/>
              <a:t>Kestävä kehitys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0F27A5-49D8-F36A-E596-EABD29BE0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0"/>
            <a:ext cx="10199914" cy="4462463"/>
          </a:xfrm>
        </p:spPr>
        <p:txBody>
          <a:bodyPr/>
          <a:lstStyle/>
          <a:p>
            <a:r>
              <a:rPr lang="fi-FI" b="1" dirty="0"/>
              <a:t>Kestävä kehitys </a:t>
            </a:r>
          </a:p>
          <a:p>
            <a:pPr lvl="1"/>
            <a:r>
              <a:rPr lang="fi-FI" dirty="0"/>
              <a:t>tavoittelee yhtäläisiä edellytyksiä elämälle ja terveydelle nyt ja tulevaisuudessa</a:t>
            </a:r>
          </a:p>
          <a:p>
            <a:pPr lvl="1"/>
            <a:r>
              <a:rPr lang="fi-FI" dirty="0"/>
              <a:t>vaikuttaa monin (epäsuorin keinoin) fyysiseen, psyykkiseen ja sosiaaliseen terveyteen </a:t>
            </a:r>
          </a:p>
          <a:p>
            <a:r>
              <a:rPr lang="fi-FI" dirty="0"/>
              <a:t>Ulottuvuuksia</a:t>
            </a:r>
          </a:p>
          <a:p>
            <a:pPr lvl="1"/>
            <a:r>
              <a:rPr lang="fi-FI" b="1" dirty="0"/>
              <a:t>ekologinen</a:t>
            </a:r>
            <a:r>
              <a:rPr lang="fi-FI" dirty="0"/>
              <a:t>: biologisen monimuotoisuuden ja ekosysteeminen toimivuuden säilyttäminen</a:t>
            </a:r>
          </a:p>
          <a:p>
            <a:pPr lvl="1"/>
            <a:r>
              <a:rPr lang="fi-FI" b="1" dirty="0"/>
              <a:t>sosiaalinen</a:t>
            </a:r>
            <a:r>
              <a:rPr lang="fi-FI" dirty="0"/>
              <a:t>: hyvinvoinnin edellytysten siirtyminen sukupolvelta toiselle, turvallisuuden ja perusoikeuksien turvaaminen, terveyserojen kaventaminen</a:t>
            </a:r>
          </a:p>
          <a:p>
            <a:pPr lvl="1"/>
            <a:r>
              <a:rPr lang="fi-FI" b="1" dirty="0"/>
              <a:t>taloudellinen</a:t>
            </a:r>
            <a:r>
              <a:rPr lang="fi-FI" dirty="0"/>
              <a:t>: talouskasvu, joka ei perustu pitkällä aikavälillä velkaantumiseen, varantojen hävittämiseen eikä uhkaa luonnon kantokykyä</a:t>
            </a:r>
          </a:p>
          <a:p>
            <a:pPr lvl="1"/>
            <a:r>
              <a:rPr lang="fi-FI" b="1" dirty="0"/>
              <a:t>kulttuurinen</a:t>
            </a:r>
            <a:r>
              <a:rPr lang="fi-FI" dirty="0"/>
              <a:t>: kulttuuriperinnön, esim. kielten ja tapojen säilyttäminen, kulttuuri-identiteetin ja kulttuurisen moninaisuuden turvaaminen</a:t>
            </a:r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6981914" y="6412027"/>
            <a:ext cx="5070387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9. Kestävä kehitys terveyden tukena</a:t>
            </a:r>
          </a:p>
        </p:txBody>
      </p:sp>
    </p:spTree>
    <p:extLst>
      <p:ext uri="{BB962C8B-B14F-4D97-AF65-F5344CB8AC3E}">
        <p14:creationId xmlns:p14="http://schemas.microsoft.com/office/powerpoint/2010/main" val="273854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780</Words>
  <Application>Microsoft Office PowerPoint</Application>
  <PresentationFormat>Laajakuva</PresentationFormat>
  <Paragraphs>85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Wingdings</vt:lpstr>
      <vt:lpstr>Office-teema</vt:lpstr>
      <vt:lpstr>PowerPoint-esitys</vt:lpstr>
      <vt:lpstr>Ympäristö ja terveys</vt:lpstr>
      <vt:lpstr>Ympäristön terveysriskit</vt:lpstr>
      <vt:lpstr>Psykososiaalinen ja kulttuurinen elinympäristö</vt:lpstr>
      <vt:lpstr>Sosiaalinen perimä, pääoma ja tuki</vt:lpstr>
      <vt:lpstr>Työhyvinvointi ja työturvallisuus</vt:lpstr>
      <vt:lpstr>Työterveyttä rasittavia tekijöitä</vt:lpstr>
      <vt:lpstr>Turvallisuus ja sen uhat</vt:lpstr>
      <vt:lpstr>Kestävä kehitys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Tiia Kähärä</dc:creator>
  <cp:lastModifiedBy>Tölli Maria</cp:lastModifiedBy>
  <cp:revision>48</cp:revision>
  <dcterms:created xsi:type="dcterms:W3CDTF">2021-01-17T13:48:37Z</dcterms:created>
  <dcterms:modified xsi:type="dcterms:W3CDTF">2024-11-29T07:15:44Z</dcterms:modified>
</cp:coreProperties>
</file>