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sldIdLst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D1399A-ED40-4A72-A52C-C4CC652374E2}" type="datetimeFigureOut">
              <a:rPr lang="fi-FI" smtClean="0"/>
              <a:t>13.8.2019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33E56F-3EF2-4232-8A0E-92B4F63203E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68477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Dian kuvan paikkamerkki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Huomautusten paikkamerkki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i-FI" altLang="fi-FI" smtClean="0"/>
          </a:p>
        </p:txBody>
      </p:sp>
      <p:sp>
        <p:nvSpPr>
          <p:cNvPr id="7172" name="Dian numeron paikkamerkki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79161E9-28CF-4985-BA61-0834ED8CEF22}" type="slidenum">
              <a:rPr lang="fi-FI" altLang="fi-FI" smtClean="0"/>
              <a:pPr/>
              <a:t>3</a:t>
            </a:fld>
            <a:endParaRPr lang="fi-FI" altLang="fi-FI" smtClean="0"/>
          </a:p>
        </p:txBody>
      </p:sp>
    </p:spTree>
    <p:extLst>
      <p:ext uri="{BB962C8B-B14F-4D97-AF65-F5344CB8AC3E}">
        <p14:creationId xmlns:p14="http://schemas.microsoft.com/office/powerpoint/2010/main" val="37882033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hape 92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  <a:gd name="T10" fmla="*/ 0 w 120000"/>
              <a:gd name="T11" fmla="*/ 0 h 120000"/>
              <a:gd name="T12" fmla="*/ 120000 w 120000"/>
              <a:gd name="T13" fmla="*/ 12000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Shape 93"/>
          <p:cNvSpPr txBox="1">
            <a:spLocks noGrp="1"/>
          </p:cNvSpPr>
          <p:nvPr>
            <p:ph type="body" idx="1"/>
          </p:nvPr>
        </p:nvSpPr>
        <p:spPr bwMode="auto">
          <a:xfrm>
            <a:off x="906463" y="4714875"/>
            <a:ext cx="4984750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i-FI" altLang="fi-FI" smtClean="0"/>
          </a:p>
        </p:txBody>
      </p:sp>
      <p:sp>
        <p:nvSpPr>
          <p:cNvPr id="17412" name="Shape 94"/>
          <p:cNvSpPr>
            <a:spLocks noGrp="1"/>
          </p:cNvSpPr>
          <p:nvPr>
            <p:ph type="sldNum" sz="quarter" idx="5"/>
          </p:nvPr>
        </p:nvSpPr>
        <p:spPr bwMode="auto">
          <a:xfrm>
            <a:off x="3851275" y="9429750"/>
            <a:ext cx="2946400" cy="4968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45700" rIns="91425" bIns="4570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>
                <a:srgbClr val="000000"/>
              </a:buClr>
              <a:buSzPct val="25000"/>
              <a:buFont typeface="Arial" panose="020B0604020202020204" pitchFamily="34" charset="0"/>
              <a:buNone/>
            </a:pPr>
            <a:fld id="{FE8B5EA6-CEB0-45F9-A842-BAF42360D959}" type="slidenum">
              <a:rPr lang="fi-FI" altLang="fi-FI" smtClean="0"/>
              <a:pPr>
                <a:buClr>
                  <a:srgbClr val="000000"/>
                </a:buClr>
                <a:buSzPct val="25000"/>
                <a:buFont typeface="Arial" panose="020B0604020202020204" pitchFamily="34" charset="0"/>
                <a:buNone/>
              </a:pPr>
              <a:t>12</a:t>
            </a:fld>
            <a:endParaRPr lang="fi-FI" altLang="fi-FI" smtClean="0"/>
          </a:p>
        </p:txBody>
      </p:sp>
    </p:spTree>
    <p:extLst>
      <p:ext uri="{BB962C8B-B14F-4D97-AF65-F5344CB8AC3E}">
        <p14:creationId xmlns:p14="http://schemas.microsoft.com/office/powerpoint/2010/main" val="40292333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hape 151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  <a:gd name="T10" fmla="*/ 0 w 120000"/>
              <a:gd name="T11" fmla="*/ 0 h 120000"/>
              <a:gd name="T12" fmla="*/ 120000 w 120000"/>
              <a:gd name="T13" fmla="*/ 12000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Shape 152"/>
          <p:cNvSpPr txBox="1">
            <a:spLocks noGrp="1"/>
          </p:cNvSpPr>
          <p:nvPr>
            <p:ph type="body" idx="1"/>
          </p:nvPr>
        </p:nvSpPr>
        <p:spPr bwMode="auto">
          <a:xfrm>
            <a:off x="679450" y="4714875"/>
            <a:ext cx="5438775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i-FI" altLang="fi-FI" smtClean="0">
                <a:solidFill>
                  <a:srgbClr val="FF0000"/>
                </a:solidFill>
              </a:rPr>
              <a:t>huom! kuvat hankittava</a:t>
            </a:r>
          </a:p>
          <a:p>
            <a:pPr eaLnBrk="1" hangingPunct="1">
              <a:spcBef>
                <a:spcPct val="0"/>
              </a:spcBef>
            </a:pPr>
            <a:r>
              <a:rPr lang="fi-FI" altLang="fi-FI" smtClean="0">
                <a:solidFill>
                  <a:srgbClr val="FF0000"/>
                </a:solidFill>
              </a:rPr>
              <a:t>toteutus 4 diasta eteenpäin toteutetaan niin että ensin tulee seteli isona näyttöön ja sen päälle tekstit vasempalle puolelle ruutua jotenkin erottuvana pohjana</a:t>
            </a:r>
          </a:p>
        </p:txBody>
      </p:sp>
    </p:spTree>
    <p:extLst>
      <p:ext uri="{BB962C8B-B14F-4D97-AF65-F5344CB8AC3E}">
        <p14:creationId xmlns:p14="http://schemas.microsoft.com/office/powerpoint/2010/main" val="3479220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3C96E-7BB7-418D-97B9-21B2FC876F65}" type="datetimeFigureOut">
              <a:rPr lang="fi-FI" smtClean="0"/>
              <a:t>13.8.2019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91931-CD44-4A0C-8A11-D342DF64F53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85618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3C96E-7BB7-418D-97B9-21B2FC876F65}" type="datetimeFigureOut">
              <a:rPr lang="fi-FI" smtClean="0"/>
              <a:t>13.8.2019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91931-CD44-4A0C-8A11-D342DF64F53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90218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3C96E-7BB7-418D-97B9-21B2FC876F65}" type="datetimeFigureOut">
              <a:rPr lang="fi-FI" smtClean="0"/>
              <a:t>13.8.2019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91931-CD44-4A0C-8A11-D342DF64F53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01784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3C96E-7BB7-418D-97B9-21B2FC876F65}" type="datetimeFigureOut">
              <a:rPr lang="fi-FI" smtClean="0"/>
              <a:t>13.8.2019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91931-CD44-4A0C-8A11-D342DF64F53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24065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3C96E-7BB7-418D-97B9-21B2FC876F65}" type="datetimeFigureOut">
              <a:rPr lang="fi-FI" smtClean="0"/>
              <a:t>13.8.2019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91931-CD44-4A0C-8A11-D342DF64F53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5639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3C96E-7BB7-418D-97B9-21B2FC876F65}" type="datetimeFigureOut">
              <a:rPr lang="fi-FI" smtClean="0"/>
              <a:t>13.8.2019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91931-CD44-4A0C-8A11-D342DF64F53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31083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3C96E-7BB7-418D-97B9-21B2FC876F65}" type="datetimeFigureOut">
              <a:rPr lang="fi-FI" smtClean="0"/>
              <a:t>13.8.2019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91931-CD44-4A0C-8A11-D342DF64F53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48240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3C96E-7BB7-418D-97B9-21B2FC876F65}" type="datetimeFigureOut">
              <a:rPr lang="fi-FI" smtClean="0"/>
              <a:t>13.8.2019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91931-CD44-4A0C-8A11-D342DF64F53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12269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3C96E-7BB7-418D-97B9-21B2FC876F65}" type="datetimeFigureOut">
              <a:rPr lang="fi-FI" smtClean="0"/>
              <a:t>13.8.2019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91931-CD44-4A0C-8A11-D342DF64F53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79324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3C96E-7BB7-418D-97B9-21B2FC876F65}" type="datetimeFigureOut">
              <a:rPr lang="fi-FI" smtClean="0"/>
              <a:t>13.8.2019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91931-CD44-4A0C-8A11-D342DF64F53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10199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3C96E-7BB7-418D-97B9-21B2FC876F65}" type="datetimeFigureOut">
              <a:rPr lang="fi-FI" smtClean="0"/>
              <a:t>13.8.2019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91931-CD44-4A0C-8A11-D342DF64F53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11512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B3C96E-7BB7-418D-97B9-21B2FC876F65}" type="datetimeFigureOut">
              <a:rPr lang="fi-FI" smtClean="0"/>
              <a:t>13.8.2019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91931-CD44-4A0C-8A11-D342DF64F53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21378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oh3BbLk5UIQ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2130426"/>
            <a:ext cx="7772400" cy="1470025"/>
          </a:xfrm>
        </p:spPr>
        <p:txBody>
          <a:bodyPr anchor="ctr"/>
          <a:lstStyle/>
          <a:p>
            <a:pPr eaLnBrk="1" hangingPunct="1"/>
            <a:r>
              <a:rPr lang="fi-FI" altLang="fi-FI" sz="4400"/>
              <a:t>EU</a:t>
            </a:r>
            <a:endParaRPr lang="en-US" altLang="fi-FI" sz="440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95600" y="3886200"/>
            <a:ext cx="6400800" cy="1752600"/>
          </a:xfrm>
        </p:spPr>
        <p:txBody>
          <a:bodyPr/>
          <a:lstStyle/>
          <a:p>
            <a:pPr eaLnBrk="1" hangingPunct="1"/>
            <a:r>
              <a:rPr lang="fi-FI" altLang="fi-FI" sz="3200"/>
              <a:t>Identiteetti</a:t>
            </a:r>
          </a:p>
          <a:p>
            <a:pPr eaLnBrk="1" hangingPunct="1"/>
            <a:r>
              <a:rPr lang="fi-FI" altLang="fi-FI" sz="3200"/>
              <a:t>symbolit</a:t>
            </a:r>
            <a:endParaRPr lang="en-US" altLang="fi-FI" sz="3200"/>
          </a:p>
        </p:txBody>
      </p:sp>
    </p:spTree>
    <p:extLst>
      <p:ext uri="{BB962C8B-B14F-4D97-AF65-F5344CB8AC3E}">
        <p14:creationId xmlns:p14="http://schemas.microsoft.com/office/powerpoint/2010/main" val="256972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 smtClean="0"/>
              <a:t>Suomalaisuuden symboleita?</a:t>
            </a:r>
            <a:endParaRPr lang="en-US" altLang="fi-FI" smtClean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1268414"/>
            <a:ext cx="3143250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4" y="3644900"/>
            <a:ext cx="2325687" cy="280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838" y="1341438"/>
            <a:ext cx="2705100" cy="352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8543926" y="2133601"/>
            <a:ext cx="1666875" cy="10064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6000"/>
              <a:t>6.12</a:t>
            </a:r>
            <a:endParaRPr lang="en-US" altLang="fi-FI" sz="6000"/>
          </a:p>
        </p:txBody>
      </p:sp>
    </p:spTree>
    <p:extLst>
      <p:ext uri="{BB962C8B-B14F-4D97-AF65-F5344CB8AC3E}">
        <p14:creationId xmlns:p14="http://schemas.microsoft.com/office/powerpoint/2010/main" val="683709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 smtClean="0"/>
              <a:t>EU:n symboleita?</a:t>
            </a:r>
            <a:endParaRPr lang="en-US" altLang="fi-FI" smtClean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404813"/>
            <a:ext cx="16764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575" y="1341438"/>
            <a:ext cx="238125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426" y="1125538"/>
            <a:ext cx="2843213" cy="2132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4" y="2636839"/>
            <a:ext cx="2592387" cy="165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801" y="3500439"/>
            <a:ext cx="3533775" cy="275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6959601" y="5229226"/>
            <a:ext cx="26955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2000"/>
              <a:t>Eurooppa-hymni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2000"/>
              <a:t>Beethoven, 9. sinfonia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2000"/>
              <a:t>Oodi ilolle</a:t>
            </a:r>
            <a:endParaRPr lang="en-US" altLang="fi-FI" sz="2000"/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2424114" y="4724400"/>
            <a:ext cx="3355975" cy="137318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2800">
                <a:solidFill>
                  <a:srgbClr val="FFFF00"/>
                </a:solidFill>
              </a:rPr>
              <a:t>Motto: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2800">
                <a:solidFill>
                  <a:srgbClr val="FFFF00"/>
                </a:solidFill>
              </a:rPr>
              <a:t>Moninaisuudessaan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2800">
                <a:solidFill>
                  <a:srgbClr val="FFFF00"/>
                </a:solidFill>
              </a:rPr>
              <a:t>yhtenäinen</a:t>
            </a:r>
            <a:endParaRPr lang="en-US" altLang="fi-FI" sz="280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099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1" grpId="0"/>
      <p:bldP spid="820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hape 96"/>
          <p:cNvSpPr>
            <a:spLocks noGrp="1"/>
          </p:cNvSpPr>
          <p:nvPr>
            <p:ph type="title"/>
          </p:nvPr>
        </p:nvSpPr>
        <p:spPr>
          <a:xfrm>
            <a:off x="2222863" y="2462349"/>
            <a:ext cx="7772400" cy="914400"/>
          </a:xfrm>
        </p:spPr>
        <p:txBody>
          <a:bodyPr vert="horz" lIns="91425" tIns="91425" rIns="91425" bIns="91425" rtlCol="0" anchor="ctr">
            <a:normAutofit/>
          </a:bodyPr>
          <a:lstStyle/>
          <a:p>
            <a:pPr>
              <a:buClr>
                <a:srgbClr val="000000"/>
              </a:buClr>
              <a:buSzPct val="39000"/>
            </a:pPr>
            <a:r>
              <a:rPr lang="fi-FI" altLang="fi-FI" dirty="0" err="1" smtClean="0">
                <a:solidFill>
                  <a:srgbClr val="000000"/>
                </a:solidFill>
              </a:rPr>
              <a:t>Eurostelit</a:t>
            </a:r>
            <a:r>
              <a:rPr lang="fi-FI" altLang="fi-FI" dirty="0" smtClean="0">
                <a:solidFill>
                  <a:srgbClr val="000000"/>
                </a:solidFill>
              </a:rPr>
              <a:t> ja niiden symboliikka</a:t>
            </a:r>
          </a:p>
        </p:txBody>
      </p:sp>
    </p:spTree>
    <p:extLst>
      <p:ext uri="{BB962C8B-B14F-4D97-AF65-F5344CB8AC3E}">
        <p14:creationId xmlns:p14="http://schemas.microsoft.com/office/powerpoint/2010/main" val="14145781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hape 155"/>
          <p:cNvSpPr>
            <a:spLocks noGrp="1"/>
          </p:cNvSpPr>
          <p:nvPr>
            <p:ph type="body" idx="2"/>
          </p:nvPr>
        </p:nvSpPr>
        <p:spPr>
          <a:xfrm>
            <a:off x="1808163" y="549276"/>
            <a:ext cx="3835400" cy="6048375"/>
          </a:xfrm>
        </p:spPr>
        <p:txBody>
          <a:bodyPr vert="horz" lIns="91425" tIns="91425" rIns="91425" bIns="91425" rtlCol="0">
            <a:normAutofit/>
          </a:bodyPr>
          <a:lstStyle/>
          <a:p>
            <a:pPr marL="455613" indent="-341313">
              <a:spcBef>
                <a:spcPct val="0"/>
              </a:spcBef>
              <a:buFontTx/>
              <a:buChar char="●"/>
            </a:pPr>
            <a:r>
              <a:rPr lang="fi-FI" altLang="fi-FI" sz="2400"/>
              <a:t>Eurosetelit on suunnitellut itävaltalainen Robert Kalina. </a:t>
            </a:r>
          </a:p>
          <a:p>
            <a:pPr marL="455613" indent="-341313">
              <a:spcBef>
                <a:spcPct val="0"/>
              </a:spcBef>
              <a:buFontTx/>
              <a:buChar char="●"/>
            </a:pPr>
            <a:r>
              <a:rPr lang="fi-FI" altLang="fi-FI" sz="2400"/>
              <a:t>Seteleissä on kuvattu eurooppalaisen arkkitehtuurin tyylisuuntia eri aikakausilta. </a:t>
            </a:r>
          </a:p>
          <a:p>
            <a:pPr marL="455613" indent="-341313">
              <a:spcBef>
                <a:spcPct val="0"/>
              </a:spcBef>
              <a:buFontTx/>
              <a:buChar char="●"/>
            </a:pPr>
            <a:r>
              <a:rPr lang="fi-FI" altLang="fi-FI" sz="2400"/>
              <a:t>Setelien kuvat ovat pääosin Italian, Espanjan ja Kreikan alueella.</a:t>
            </a:r>
          </a:p>
          <a:p>
            <a:pPr marL="455613" indent="-341313">
              <a:spcBef>
                <a:spcPct val="0"/>
              </a:spcBef>
              <a:buFontTx/>
              <a:buChar char="●"/>
            </a:pPr>
            <a:r>
              <a:rPr lang="fi-FI" altLang="fi-FI" sz="2400"/>
              <a:t>Seteleissä portit, kaaret ja ikkunat symboloivat avoimuutta.</a:t>
            </a:r>
          </a:p>
        </p:txBody>
      </p:sp>
      <p:pic>
        <p:nvPicPr>
          <p:cNvPr id="18435" name="Kuva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7738" y="314325"/>
            <a:ext cx="3028950" cy="153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Kuva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014" y="1017589"/>
            <a:ext cx="3362325" cy="174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Kuva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700" y="2006600"/>
            <a:ext cx="3455988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Kuva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264" y="3944939"/>
            <a:ext cx="4162425" cy="223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Kuva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014" y="3184525"/>
            <a:ext cx="3735387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2628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 smtClean="0"/>
              <a:t>Keitä me olemme?</a:t>
            </a:r>
          </a:p>
        </p:txBody>
      </p:sp>
      <p:sp>
        <p:nvSpPr>
          <p:cNvPr id="512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i-FI" altLang="fi-FI" smtClean="0"/>
              <a:t>Tunnemmeko olevamme eurooppalaisia?</a:t>
            </a:r>
          </a:p>
          <a:p>
            <a:pPr eaLnBrk="1" hangingPunct="1"/>
            <a:r>
              <a:rPr lang="fi-FI" altLang="fi-FI" smtClean="0"/>
              <a:t>Olemmeko ensisijaisesti eurooppalaisia vai suomalaisia?</a:t>
            </a:r>
          </a:p>
          <a:p>
            <a:pPr eaLnBrk="1" hangingPunct="1"/>
            <a:r>
              <a:rPr lang="fi-FI" altLang="fi-FI" smtClean="0"/>
              <a:t>Haluammeko olla Euroopan kansalaisia?</a:t>
            </a:r>
          </a:p>
        </p:txBody>
      </p:sp>
    </p:spTree>
    <p:extLst>
      <p:ext uri="{BB962C8B-B14F-4D97-AF65-F5344CB8AC3E}">
        <p14:creationId xmlns:p14="http://schemas.microsoft.com/office/powerpoint/2010/main" val="9959947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 sz="4000"/>
              <a:t>Millainen on sinun kansainvälinen identiteettisi???????</a:t>
            </a:r>
            <a:endParaRPr lang="en-US" altLang="fi-FI" sz="4000"/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2116138" y="1936751"/>
            <a:ext cx="3803650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1800" b="1"/>
              <a:t>NURKKAPATRIOOTTI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1800"/>
              <a:t>omaa kulttuuriaan korostavat ja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1800"/>
              <a:t>vieraisiin kulttuureihin väheksyvästi,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1800"/>
              <a:t>torjuvasti tai negatiivisesti suhtautu-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1800"/>
              <a:t>vat ihmiset.</a:t>
            </a:r>
            <a:endParaRPr lang="en-US" altLang="fi-FI" sz="1800"/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6600825" y="1916113"/>
            <a:ext cx="389255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1800" b="1"/>
              <a:t>KANSALLISMIELISET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1800"/>
              <a:t>Asenteiltaan kansallisia symboleita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1800"/>
              <a:t>ja omaa kulttuuria korostavat ihmiset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1800"/>
              <a:t>jotka eivät kuitenkaan torju jyrkästi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1800"/>
              <a:t>ulkomaisia vaikutteita ja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1800"/>
              <a:t>ulkomalaisia.</a:t>
            </a:r>
            <a:endParaRPr lang="en-US" altLang="fi-FI" sz="1800"/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2208213" y="4221163"/>
            <a:ext cx="363855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1800" b="1"/>
              <a:t>KANSAINVÄLISESTI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1800" b="1"/>
              <a:t>SUUNTAUTUNEET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1800"/>
              <a:t>kansainväliseen yhteistyöhön ja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1800"/>
              <a:t>esimerkiksi maahanmuuttoon ja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1800"/>
              <a:t>kehitysapuun positiivisesti suhtau-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1800"/>
              <a:t>tuvat ihmiset</a:t>
            </a:r>
            <a:endParaRPr lang="en-US" altLang="fi-FI" sz="1800"/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6600825" y="4292600"/>
            <a:ext cx="344805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1800" b="1"/>
              <a:t>KOSMOPOLIITIT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1800"/>
              <a:t>ensisijaisesti kansainvälisyyteen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1800"/>
              <a:t>identifioituvat ihmiset, jotka mat-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1800"/>
              <a:t>kustavat paljon ja korostavat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1800"/>
              <a:t>kansainvälisyyttä eivätkä omaa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1800"/>
              <a:t>kansallisvaltiota ja tunnetta.</a:t>
            </a:r>
            <a:endParaRPr lang="en-US" altLang="fi-FI" sz="1800"/>
          </a:p>
        </p:txBody>
      </p:sp>
    </p:spTree>
    <p:extLst>
      <p:ext uri="{BB962C8B-B14F-4D97-AF65-F5344CB8AC3E}">
        <p14:creationId xmlns:p14="http://schemas.microsoft.com/office/powerpoint/2010/main" val="8951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  <p:bldP spid="3077" grpId="0"/>
      <p:bldP spid="3078" grpId="0"/>
      <p:bldP spid="307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0" name="Oval 24"/>
          <p:cNvSpPr>
            <a:spLocks noChangeArrowheads="1"/>
          </p:cNvSpPr>
          <p:nvPr/>
        </p:nvSpPr>
        <p:spPr bwMode="auto">
          <a:xfrm>
            <a:off x="2208214" y="404814"/>
            <a:ext cx="7775575" cy="64531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i-FI" altLang="fi-FI" sz="1800"/>
          </a:p>
        </p:txBody>
      </p:sp>
      <p:sp>
        <p:nvSpPr>
          <p:cNvPr id="4115" name="Oval 19"/>
          <p:cNvSpPr>
            <a:spLocks noChangeArrowheads="1"/>
          </p:cNvSpPr>
          <p:nvPr/>
        </p:nvSpPr>
        <p:spPr bwMode="auto">
          <a:xfrm>
            <a:off x="3287714" y="1412876"/>
            <a:ext cx="5616575" cy="46085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i-FI" altLang="fi-FI" sz="1800"/>
          </a:p>
        </p:txBody>
      </p:sp>
      <p:sp>
        <p:nvSpPr>
          <p:cNvPr id="4111" name="Oval 15"/>
          <p:cNvSpPr>
            <a:spLocks noChangeArrowheads="1"/>
          </p:cNvSpPr>
          <p:nvPr/>
        </p:nvSpPr>
        <p:spPr bwMode="auto">
          <a:xfrm>
            <a:off x="4656139" y="2276475"/>
            <a:ext cx="2879725" cy="2592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i-FI" altLang="fi-FI" sz="1800"/>
          </a:p>
        </p:txBody>
      </p:sp>
      <p:sp>
        <p:nvSpPr>
          <p:cNvPr id="81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 sz="4000"/>
              <a:t>Kuka sinä olet?</a:t>
            </a:r>
            <a:endParaRPr lang="en-US" altLang="fi-FI" sz="4000"/>
          </a:p>
        </p:txBody>
      </p:sp>
      <p:sp>
        <p:nvSpPr>
          <p:cNvPr id="4110" name="Oval 14"/>
          <p:cNvSpPr>
            <a:spLocks noChangeArrowheads="1"/>
          </p:cNvSpPr>
          <p:nvPr/>
        </p:nvSpPr>
        <p:spPr bwMode="auto">
          <a:xfrm>
            <a:off x="5375276" y="2852739"/>
            <a:ext cx="1584325" cy="13684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/>
              <a:t>valkeala-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/>
              <a:t>lainen</a:t>
            </a:r>
            <a:endParaRPr lang="en-US" altLang="fi-FI"/>
          </a:p>
        </p:txBody>
      </p:sp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5054601" y="4221164"/>
            <a:ext cx="22256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2800"/>
              <a:t>suomalainen</a:t>
            </a:r>
            <a:endParaRPr lang="en-US" altLang="fi-FI" sz="2800"/>
          </a:p>
        </p:txBody>
      </p:sp>
      <p:sp>
        <p:nvSpPr>
          <p:cNvPr id="4118" name="Text Box 22"/>
          <p:cNvSpPr txBox="1">
            <a:spLocks noChangeArrowheads="1"/>
          </p:cNvSpPr>
          <p:nvPr/>
        </p:nvSpPr>
        <p:spPr bwMode="auto">
          <a:xfrm>
            <a:off x="5087939" y="5013326"/>
            <a:ext cx="2668587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2800"/>
              <a:t>eurooppalainen</a:t>
            </a:r>
            <a:endParaRPr lang="en-US" altLang="fi-FI" sz="2800"/>
          </a:p>
        </p:txBody>
      </p:sp>
      <p:sp>
        <p:nvSpPr>
          <p:cNvPr id="4123" name="Text Box 27"/>
          <p:cNvSpPr txBox="1">
            <a:spLocks noChangeArrowheads="1"/>
          </p:cNvSpPr>
          <p:nvPr/>
        </p:nvSpPr>
        <p:spPr bwMode="auto">
          <a:xfrm>
            <a:off x="3870325" y="6030913"/>
            <a:ext cx="464820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3600"/>
              <a:t>maailmankansalainen</a:t>
            </a:r>
            <a:endParaRPr lang="en-US" altLang="fi-FI" sz="3600"/>
          </a:p>
        </p:txBody>
      </p:sp>
    </p:spTree>
    <p:extLst>
      <p:ext uri="{BB962C8B-B14F-4D97-AF65-F5344CB8AC3E}">
        <p14:creationId xmlns:p14="http://schemas.microsoft.com/office/powerpoint/2010/main" val="4131859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0" grpId="0" animBg="1"/>
      <p:bldP spid="4115" grpId="0" animBg="1"/>
      <p:bldP spid="4111" grpId="0" animBg="1"/>
      <p:bldP spid="4110" grpId="0" animBg="1"/>
      <p:bldP spid="4114" grpId="0"/>
      <p:bldP spid="4118" grpId="0"/>
      <p:bldP spid="41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i-FI" altLang="fi-FI" smtClean="0"/>
          </a:p>
        </p:txBody>
      </p:sp>
      <p:sp>
        <p:nvSpPr>
          <p:cNvPr id="9219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fi-FI" altLang="fi-FI" smtClean="0"/>
          </a:p>
        </p:txBody>
      </p:sp>
      <p:pic>
        <p:nvPicPr>
          <p:cNvPr id="9220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4" y="1125539"/>
            <a:ext cx="7800975" cy="460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9377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smtClean="0"/>
              <a:t>Lissabonin sopimus (2009)</a:t>
            </a:r>
          </a:p>
        </p:txBody>
      </p:sp>
      <p:sp>
        <p:nvSpPr>
          <p:cNvPr id="1024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fi-FI" altLang="fi-FI" smtClean="0"/>
              <a:t>Unionin perustana olevat arvot ovat ihmisarvon kunnioittaminen, vapaus, kansanvalta, tasa-arvo, oikeusvaltio sekä ihmisoikeuksien kunnioittaminen mukaan luettuna vähemmistöryhmiin kuuluvien henkilöiden oikeudet.</a:t>
            </a:r>
          </a:p>
        </p:txBody>
      </p:sp>
    </p:spTree>
    <p:extLst>
      <p:ext uri="{BB962C8B-B14F-4D97-AF65-F5344CB8AC3E}">
        <p14:creationId xmlns:p14="http://schemas.microsoft.com/office/powerpoint/2010/main" val="41445803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smtClean="0"/>
              <a:t>Ihmisoikeudet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fi-FI" dirty="0" smtClean="0"/>
              <a:t>Mitä ne ovat?</a:t>
            </a:r>
          </a:p>
          <a:p>
            <a:pPr marL="0" indent="0">
              <a:buNone/>
              <a:defRPr/>
            </a:pPr>
            <a:endParaRPr lang="fi-FI" dirty="0"/>
          </a:p>
          <a:p>
            <a:pPr marL="0" indent="0">
              <a:buNone/>
              <a:defRPr/>
            </a:pPr>
            <a:endParaRPr lang="fi-FI" dirty="0" smtClean="0"/>
          </a:p>
          <a:p>
            <a:pPr marL="0" indent="0">
              <a:buNone/>
              <a:defRPr/>
            </a:pPr>
            <a:endParaRPr lang="fi-FI" dirty="0"/>
          </a:p>
          <a:p>
            <a:pPr marL="0" indent="0">
              <a:buNone/>
              <a:defRPr/>
            </a:pPr>
            <a:endParaRPr lang="fi-FI" dirty="0" smtClean="0"/>
          </a:p>
          <a:p>
            <a:pPr marL="0" indent="0">
              <a:buNone/>
              <a:defRPr/>
            </a:pPr>
            <a:endParaRPr lang="fi-FI" dirty="0" smtClean="0"/>
          </a:p>
          <a:p>
            <a:pPr>
              <a:defRPr/>
            </a:pPr>
            <a:r>
              <a:rPr lang="fi-FI" dirty="0" smtClean="0">
                <a:hlinkClick r:id="rId2"/>
              </a:rPr>
              <a:t>https://www.youtube.com/watch?v=oh3BbLk5UIQ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571150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0" name="Oval 24"/>
          <p:cNvSpPr>
            <a:spLocks noChangeArrowheads="1"/>
          </p:cNvSpPr>
          <p:nvPr/>
        </p:nvSpPr>
        <p:spPr bwMode="auto">
          <a:xfrm>
            <a:off x="2208214" y="404814"/>
            <a:ext cx="7775575" cy="64531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i-FI" altLang="fi-FI" sz="1800"/>
          </a:p>
        </p:txBody>
      </p:sp>
      <p:sp>
        <p:nvSpPr>
          <p:cNvPr id="4115" name="Oval 19"/>
          <p:cNvSpPr>
            <a:spLocks noChangeArrowheads="1"/>
          </p:cNvSpPr>
          <p:nvPr/>
        </p:nvSpPr>
        <p:spPr bwMode="auto">
          <a:xfrm>
            <a:off x="3287714" y="1412876"/>
            <a:ext cx="5616575" cy="46085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i-FI" altLang="fi-FI" sz="1800"/>
          </a:p>
        </p:txBody>
      </p:sp>
      <p:sp>
        <p:nvSpPr>
          <p:cNvPr id="4111" name="Oval 15"/>
          <p:cNvSpPr>
            <a:spLocks noChangeArrowheads="1"/>
          </p:cNvSpPr>
          <p:nvPr/>
        </p:nvSpPr>
        <p:spPr bwMode="auto">
          <a:xfrm>
            <a:off x="4656139" y="2276475"/>
            <a:ext cx="2879725" cy="2592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i-FI" altLang="fi-FI" sz="1800"/>
          </a:p>
        </p:txBody>
      </p:sp>
      <p:sp>
        <p:nvSpPr>
          <p:cNvPr id="122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 sz="4000"/>
              <a:t>Keitä me olemme – muuttuva identiteetti</a:t>
            </a:r>
            <a:endParaRPr lang="en-US" altLang="fi-FI" sz="4000"/>
          </a:p>
        </p:txBody>
      </p:sp>
      <p:sp>
        <p:nvSpPr>
          <p:cNvPr id="4110" name="Oval 14"/>
          <p:cNvSpPr>
            <a:spLocks noChangeArrowheads="1"/>
          </p:cNvSpPr>
          <p:nvPr/>
        </p:nvSpPr>
        <p:spPr bwMode="auto">
          <a:xfrm>
            <a:off x="5375276" y="2852739"/>
            <a:ext cx="1584325" cy="13684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800"/>
              <a:t>Keskiaika: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800"/>
              <a:t>oma kylä,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800"/>
              <a:t>kirkko</a:t>
            </a:r>
            <a:endParaRPr lang="en-US" altLang="fi-FI" sz="1800"/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5519738" y="2492376"/>
            <a:ext cx="1187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1800"/>
              <a:t>1800-luku</a:t>
            </a:r>
            <a:endParaRPr lang="en-US" altLang="fi-FI" sz="1800"/>
          </a:p>
        </p:txBody>
      </p:sp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5448300" y="4221163"/>
            <a:ext cx="1352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1800"/>
              <a:t>Oma kansa</a:t>
            </a:r>
            <a:endParaRPr lang="en-US" altLang="fi-FI" sz="1800"/>
          </a:p>
        </p:txBody>
      </p:sp>
      <p:sp>
        <p:nvSpPr>
          <p:cNvPr id="4117" name="Text Box 21"/>
          <p:cNvSpPr txBox="1">
            <a:spLocks noChangeArrowheads="1"/>
          </p:cNvSpPr>
          <p:nvPr/>
        </p:nvSpPr>
        <p:spPr bwMode="auto">
          <a:xfrm>
            <a:off x="4872038" y="1628775"/>
            <a:ext cx="2774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1800"/>
              <a:t>          1900-luku,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1800"/>
              <a:t>II maailmansodan jälkeen</a:t>
            </a:r>
            <a:endParaRPr lang="en-US" altLang="fi-FI" sz="1800"/>
          </a:p>
        </p:txBody>
      </p:sp>
      <p:sp>
        <p:nvSpPr>
          <p:cNvPr id="4118" name="Text Box 22"/>
          <p:cNvSpPr txBox="1">
            <a:spLocks noChangeArrowheads="1"/>
          </p:cNvSpPr>
          <p:nvPr/>
        </p:nvSpPr>
        <p:spPr bwMode="auto">
          <a:xfrm>
            <a:off x="5087938" y="5013326"/>
            <a:ext cx="21971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2800"/>
              <a:t>EUROOPPA</a:t>
            </a:r>
            <a:endParaRPr lang="en-US" altLang="fi-FI" sz="2800"/>
          </a:p>
        </p:txBody>
      </p:sp>
      <p:sp>
        <p:nvSpPr>
          <p:cNvPr id="4122" name="Text Box 26"/>
          <p:cNvSpPr txBox="1">
            <a:spLocks noChangeArrowheads="1"/>
          </p:cNvSpPr>
          <p:nvPr/>
        </p:nvSpPr>
        <p:spPr bwMode="auto">
          <a:xfrm>
            <a:off x="2495550" y="5516563"/>
            <a:ext cx="1200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3600"/>
              <a:t>2000</a:t>
            </a:r>
            <a:endParaRPr lang="en-US" altLang="fi-FI" sz="3600"/>
          </a:p>
        </p:txBody>
      </p:sp>
      <p:sp>
        <p:nvSpPr>
          <p:cNvPr id="4123" name="Text Box 27"/>
          <p:cNvSpPr txBox="1">
            <a:spLocks noChangeArrowheads="1"/>
          </p:cNvSpPr>
          <p:nvPr/>
        </p:nvSpPr>
        <p:spPr bwMode="auto">
          <a:xfrm>
            <a:off x="4943475" y="6021388"/>
            <a:ext cx="2241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3600"/>
              <a:t>MAAILMA</a:t>
            </a:r>
            <a:endParaRPr lang="en-US" altLang="fi-FI" sz="3600"/>
          </a:p>
        </p:txBody>
      </p:sp>
      <p:sp>
        <p:nvSpPr>
          <p:cNvPr id="4124" name="Text Box 28"/>
          <p:cNvSpPr txBox="1">
            <a:spLocks noChangeArrowheads="1"/>
          </p:cNvSpPr>
          <p:nvPr/>
        </p:nvSpPr>
        <p:spPr bwMode="auto">
          <a:xfrm>
            <a:off x="7391400" y="5537201"/>
            <a:ext cx="21669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2800"/>
              <a:t>globalisaatio</a:t>
            </a:r>
            <a:endParaRPr lang="en-US" altLang="fi-FI" sz="2800"/>
          </a:p>
        </p:txBody>
      </p:sp>
      <p:sp>
        <p:nvSpPr>
          <p:cNvPr id="4126" name="Text Box 30"/>
          <p:cNvSpPr txBox="1">
            <a:spLocks noChangeArrowheads="1"/>
          </p:cNvSpPr>
          <p:nvPr/>
        </p:nvSpPr>
        <p:spPr bwMode="auto">
          <a:xfrm>
            <a:off x="8740775" y="4716464"/>
            <a:ext cx="15367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/>
              <a:t>internet</a:t>
            </a:r>
            <a:endParaRPr lang="en-US" altLang="fi-FI"/>
          </a:p>
        </p:txBody>
      </p:sp>
      <p:sp>
        <p:nvSpPr>
          <p:cNvPr id="4127" name="Text Box 31"/>
          <p:cNvSpPr txBox="1">
            <a:spLocks noChangeArrowheads="1"/>
          </p:cNvSpPr>
          <p:nvPr/>
        </p:nvSpPr>
        <p:spPr bwMode="auto">
          <a:xfrm>
            <a:off x="9048751" y="3357563"/>
            <a:ext cx="145256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2800"/>
              <a:t>Matkus-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2800"/>
              <a:t>taminen</a:t>
            </a:r>
            <a:endParaRPr lang="en-US" altLang="fi-FI" sz="2800"/>
          </a:p>
        </p:txBody>
      </p:sp>
      <p:sp>
        <p:nvSpPr>
          <p:cNvPr id="4128" name="Text Box 32"/>
          <p:cNvSpPr txBox="1">
            <a:spLocks noChangeArrowheads="1"/>
          </p:cNvSpPr>
          <p:nvPr/>
        </p:nvSpPr>
        <p:spPr bwMode="auto">
          <a:xfrm>
            <a:off x="8461376" y="1268414"/>
            <a:ext cx="2206625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2800"/>
              <a:t>Länsimäinen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2800"/>
              <a:t>Kulttuurin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2800"/>
              <a:t>leviäminen</a:t>
            </a:r>
            <a:endParaRPr lang="en-US" altLang="fi-FI" sz="2800"/>
          </a:p>
        </p:txBody>
      </p:sp>
    </p:spTree>
    <p:extLst>
      <p:ext uri="{BB962C8B-B14F-4D97-AF65-F5344CB8AC3E}">
        <p14:creationId xmlns:p14="http://schemas.microsoft.com/office/powerpoint/2010/main" val="3697989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0" grpId="0" animBg="1"/>
      <p:bldP spid="4115" grpId="0" animBg="1"/>
      <p:bldP spid="4111" grpId="0" animBg="1"/>
      <p:bldP spid="4110" grpId="0" animBg="1"/>
      <p:bldP spid="4113" grpId="0"/>
      <p:bldP spid="4114" grpId="0"/>
      <p:bldP spid="4117" grpId="0"/>
      <p:bldP spid="4118" grpId="0"/>
      <p:bldP spid="4122" grpId="0"/>
      <p:bldP spid="4123" grpId="0"/>
      <p:bldP spid="4124" grpId="0"/>
      <p:bldP spid="4126" grpId="0"/>
      <p:bldP spid="4127" grpId="0"/>
      <p:bldP spid="41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 smtClean="0"/>
              <a:t>Symboli</a:t>
            </a:r>
            <a:endParaRPr lang="en-US" altLang="fi-FI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fi-FI" altLang="fi-FI" smtClean="0"/>
              <a:t> = merkki, tunnuskuva, joka havainnollistaa, jotain suurempaa tai abstraktimpaa käsitettä</a:t>
            </a:r>
            <a:endParaRPr lang="en-US" altLang="fi-FI" smtClean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589" y="2708275"/>
            <a:ext cx="1819275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1" y="3213101"/>
            <a:ext cx="3235325" cy="323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101" y="4365626"/>
            <a:ext cx="2227263" cy="222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3293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089141A96EA8EA4E8579D9B41245B2C9" ma:contentTypeVersion="10" ma:contentTypeDescription="Luo uusi asiakirja." ma:contentTypeScope="" ma:versionID="7dc510084f75d00c0ac79af489274f87">
  <xsd:schema xmlns:xsd="http://www.w3.org/2001/XMLSchema" xmlns:xs="http://www.w3.org/2001/XMLSchema" xmlns:p="http://schemas.microsoft.com/office/2006/metadata/properties" xmlns:ns3="e675b820-0970-4dc2-82d7-e1ac55c57055" xmlns:ns4="29edc433-ad5a-4b80-bb02-89fac3ad605f" targetNamespace="http://schemas.microsoft.com/office/2006/metadata/properties" ma:root="true" ma:fieldsID="34a0273d63ef1d9cae78fde42ab93056" ns3:_="" ns4:_="">
    <xsd:import namespace="e675b820-0970-4dc2-82d7-e1ac55c57055"/>
    <xsd:import namespace="29edc433-ad5a-4b80-bb02-89fac3ad605f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ingHintHash" minOccurs="0"/>
                <xsd:element ref="ns3:SharedWithDetails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DateTaken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75b820-0970-4dc2-82d7-e1ac55c5705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Jakamisvihjeen hajautus" ma:internalName="SharingHintHash" ma:readOnly="true">
      <xsd:simpleType>
        <xsd:restriction base="dms:Text"/>
      </xsd:simpleType>
    </xsd:element>
    <xsd:element name="SharedWithDetails" ma:index="10" nillable="true" ma:displayName="Jakamisen tiedot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edc433-ad5a-4b80-bb02-89fac3ad605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99C0507-AF6F-42F3-B855-09504C869C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675b820-0970-4dc2-82d7-e1ac55c57055"/>
    <ds:schemaRef ds:uri="29edc433-ad5a-4b80-bb02-89fac3ad605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2844E2B-F5BC-4DCC-85CB-88D3D159578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3A44237-29FE-4F17-9933-C5933CD542B3}">
  <ds:schemaRefs>
    <ds:schemaRef ds:uri="http://schemas.microsoft.com/office/2006/metadata/properties"/>
    <ds:schemaRef ds:uri="e675b820-0970-4dc2-82d7-e1ac55c57055"/>
    <ds:schemaRef ds:uri="29edc433-ad5a-4b80-bb02-89fac3ad605f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275</Words>
  <Application>Microsoft Office PowerPoint</Application>
  <PresentationFormat>Laajakuva</PresentationFormat>
  <Paragraphs>85</Paragraphs>
  <Slides>13</Slides>
  <Notes>3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Office-teema</vt:lpstr>
      <vt:lpstr>EU</vt:lpstr>
      <vt:lpstr>Keitä me olemme?</vt:lpstr>
      <vt:lpstr>Millainen on sinun kansainvälinen identiteettisi???????</vt:lpstr>
      <vt:lpstr>Kuka sinä olet?</vt:lpstr>
      <vt:lpstr>PowerPoint-esitys</vt:lpstr>
      <vt:lpstr>Lissabonin sopimus (2009)</vt:lpstr>
      <vt:lpstr>Ihmisoikeudet</vt:lpstr>
      <vt:lpstr>Keitä me olemme – muuttuva identiteetti</vt:lpstr>
      <vt:lpstr>Symboli</vt:lpstr>
      <vt:lpstr>Suomalaisuuden symboleita?</vt:lpstr>
      <vt:lpstr>EU:n symboleita?</vt:lpstr>
      <vt:lpstr>Eurostelit ja niiden symboliikka</vt:lpstr>
      <vt:lpstr>PowerPoint-esitys</vt:lpstr>
    </vt:vector>
  </TitlesOfParts>
  <Company>Kouvolan Kaupunki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</dc:title>
  <dc:creator>Spies Kaisa</dc:creator>
  <cp:lastModifiedBy>Spies Kaisa</cp:lastModifiedBy>
  <cp:revision>1</cp:revision>
  <dcterms:created xsi:type="dcterms:W3CDTF">2019-08-13T09:52:12Z</dcterms:created>
  <dcterms:modified xsi:type="dcterms:W3CDTF">2019-08-13T09:56:53Z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0x010100089141A96EA8EA4E8579D9B41245B2C9</vt:lpwstr>
  </property>
</Properties>
</file>