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5" r:id="rId12"/>
    <p:sldId id="266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530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913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4797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986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073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235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711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1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266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6645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204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9B37F-2B7C-4778-9671-6BEBD99F0CDF}" type="datetimeFigureOut">
              <a:rPr lang="fi-FI" smtClean="0"/>
              <a:t>15.1.2020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0063F-A28B-4A11-B631-3749BDAE5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8012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Monimuotoinen Eurooppa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187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6881" y="40555"/>
            <a:ext cx="6675119" cy="6817445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705394" y="1985554"/>
            <a:ext cx="481148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400" dirty="0" smtClean="0"/>
              <a:t>Euroopan unioni</a:t>
            </a:r>
          </a:p>
          <a:p>
            <a:r>
              <a:rPr lang="fi-FI" sz="4400" dirty="0" smtClean="0"/>
              <a:t>28 jäsenmaata</a:t>
            </a:r>
          </a:p>
          <a:p>
            <a:r>
              <a:rPr lang="fi-FI" sz="4400" dirty="0" smtClean="0"/>
              <a:t>Maat ovat erilaisia!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76986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936" y="0"/>
            <a:ext cx="7802064" cy="6820852"/>
          </a:xfrm>
          <a:prstGeom prst="rect">
            <a:avLst/>
          </a:prstGeom>
        </p:spPr>
      </p:pic>
      <p:sp>
        <p:nvSpPr>
          <p:cNvPr id="4" name="Tekstiruutu 3"/>
          <p:cNvSpPr txBox="1"/>
          <p:nvPr/>
        </p:nvSpPr>
        <p:spPr>
          <a:xfrm>
            <a:off x="391885" y="770709"/>
            <a:ext cx="653142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 smtClean="0">
                <a:solidFill>
                  <a:srgbClr val="FFC000"/>
                </a:solidFill>
              </a:rPr>
              <a:t>LÄNSI-EUROOPPA </a:t>
            </a:r>
          </a:p>
          <a:p>
            <a:r>
              <a:rPr lang="fi-FI" sz="3200" dirty="0" smtClean="0"/>
              <a:t>● vauras, ”vanha Eurooppa”</a:t>
            </a:r>
          </a:p>
          <a:p>
            <a:r>
              <a:rPr lang="fi-FI" sz="3200" dirty="0" smtClean="0"/>
              <a:t>● vanhat maailman johtovaltiot: </a:t>
            </a:r>
          </a:p>
          <a:p>
            <a:r>
              <a:rPr lang="fi-FI" sz="3200" dirty="0" smtClean="0"/>
              <a:t>Iso-Britannia, Ranska.</a:t>
            </a:r>
          </a:p>
          <a:p>
            <a:r>
              <a:rPr lang="fi-FI" sz="3200" dirty="0" smtClean="0"/>
              <a:t>● teollistuminen ensimmäiseksi</a:t>
            </a:r>
          </a:p>
          <a:p>
            <a:r>
              <a:rPr lang="fi-FI" sz="3200" dirty="0" smtClean="0"/>
              <a:t>● vahvat demokratiat</a:t>
            </a:r>
          </a:p>
          <a:p>
            <a:r>
              <a:rPr lang="fi-FI" sz="3200" dirty="0" smtClean="0"/>
              <a:t>● monikulttuurisuus: esim. Saksassa paljon maahanmuuttajia</a:t>
            </a:r>
          </a:p>
          <a:p>
            <a:r>
              <a:rPr lang="fi-FI" sz="3200" dirty="0" smtClean="0"/>
              <a:t> 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36278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2774" y="0"/>
            <a:ext cx="7802064" cy="682085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391885" y="770709"/>
            <a:ext cx="6531429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 smtClean="0">
                <a:solidFill>
                  <a:srgbClr val="FF7C80"/>
                </a:solidFill>
              </a:rPr>
              <a:t>ITÄ-EUROOPPA </a:t>
            </a:r>
          </a:p>
          <a:p>
            <a:r>
              <a:rPr lang="fi-FI" sz="3200" dirty="0" smtClean="0"/>
              <a:t>● köyhempiä</a:t>
            </a:r>
          </a:p>
          <a:p>
            <a:r>
              <a:rPr lang="fi-FI" sz="3200" dirty="0" smtClean="0"/>
              <a:t>● teollistuivat myöhemmin. </a:t>
            </a:r>
          </a:p>
          <a:p>
            <a:r>
              <a:rPr lang="fi-FI" sz="3200" dirty="0" smtClean="0"/>
              <a:t>● olivat sosialistisia 1990-luvulle asti, talouskasvu hitaampaa. </a:t>
            </a:r>
          </a:p>
          <a:p>
            <a:r>
              <a:rPr lang="fi-FI" sz="3200" dirty="0" smtClean="0"/>
              <a:t>● kärsivät pahasti toisesta maailmansodasta. </a:t>
            </a:r>
          </a:p>
          <a:p>
            <a:r>
              <a:rPr lang="fi-FI" sz="3200" dirty="0" smtClean="0"/>
              <a:t>● tiet, jätehuolto ja palvelut ovat Itä-Euroopassa heikommassa kunnossa.</a:t>
            </a:r>
          </a:p>
          <a:p>
            <a:r>
              <a:rPr lang="fi-FI" sz="3200" dirty="0" smtClean="0"/>
              <a:t>● perinteiset arvot, uskonnollisuus</a:t>
            </a:r>
          </a:p>
          <a:p>
            <a:r>
              <a:rPr lang="fi-FI" sz="3200" dirty="0" smtClean="0"/>
              <a:t> </a:t>
            </a:r>
            <a:endParaRPr lang="fi-FI" sz="3200" dirty="0"/>
          </a:p>
        </p:txBody>
      </p:sp>
      <p:sp>
        <p:nvSpPr>
          <p:cNvPr id="4" name="Nuoli oikealle 3"/>
          <p:cNvSpPr/>
          <p:nvPr/>
        </p:nvSpPr>
        <p:spPr>
          <a:xfrm rot="851963">
            <a:off x="3490568" y="1625544"/>
            <a:ext cx="6327941" cy="484632"/>
          </a:xfrm>
          <a:prstGeom prst="rightArrow">
            <a:avLst/>
          </a:prstGeom>
          <a:solidFill>
            <a:srgbClr val="FF7C8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4455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9936" y="0"/>
            <a:ext cx="7802064" cy="682085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391885" y="770709"/>
            <a:ext cx="653142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 smtClean="0">
                <a:solidFill>
                  <a:schemeClr val="accent6">
                    <a:lumMod val="75000"/>
                  </a:schemeClr>
                </a:solidFill>
              </a:rPr>
              <a:t>POHJOISMAAT</a:t>
            </a:r>
          </a:p>
          <a:p>
            <a:r>
              <a:rPr lang="fi-FI" sz="3200" dirty="0" smtClean="0"/>
              <a:t>● nousseet vauraiksi 2. maailmansodan jälkeen</a:t>
            </a:r>
          </a:p>
          <a:p>
            <a:r>
              <a:rPr lang="fi-FI" sz="3200" dirty="0" smtClean="0"/>
              <a:t>● vahvat hyvinvointivaltiot</a:t>
            </a:r>
          </a:p>
          <a:p>
            <a:r>
              <a:rPr lang="fi-FI" sz="3200" dirty="0" smtClean="0"/>
              <a:t>● naisten asema: tasa-arvo</a:t>
            </a:r>
          </a:p>
          <a:p>
            <a:r>
              <a:rPr lang="fi-FI" sz="3200" dirty="0" smtClean="0"/>
              <a:t>● demokraattisia pikkumaita</a:t>
            </a:r>
          </a:p>
          <a:p>
            <a:r>
              <a:rPr lang="fi-FI" sz="3200" dirty="0" smtClean="0"/>
              <a:t>● kuningaskuntia, Suomi tasavalta</a:t>
            </a:r>
          </a:p>
          <a:p>
            <a:r>
              <a:rPr lang="fi-FI" sz="3200" dirty="0" smtClean="0"/>
              <a:t>● luterilainen uskonto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074597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157" y="37148"/>
            <a:ext cx="7802064" cy="682085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391885" y="770709"/>
            <a:ext cx="653142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 smtClean="0">
                <a:solidFill>
                  <a:schemeClr val="accent6">
                    <a:lumMod val="75000"/>
                  </a:schemeClr>
                </a:solidFill>
              </a:rPr>
              <a:t>VÄLIMEREN MAAT</a:t>
            </a:r>
          </a:p>
          <a:p>
            <a:r>
              <a:rPr lang="fi-FI" sz="3200" dirty="0" smtClean="0"/>
              <a:t>● EU:n jäseniksi 70-80-luvuilla &gt; saaneet paljon tukea &gt; talouskasvu</a:t>
            </a:r>
          </a:p>
          <a:p>
            <a:r>
              <a:rPr lang="fi-FI" sz="3200" dirty="0" smtClean="0"/>
              <a:t>● taustalla diktatuurit (Esp. Kreik.)</a:t>
            </a:r>
          </a:p>
          <a:p>
            <a:r>
              <a:rPr lang="fi-FI" sz="3200" dirty="0" smtClean="0"/>
              <a:t>● talousongelmat 2000-luvulla: liian suuret valtion menot</a:t>
            </a:r>
          </a:p>
          <a:p>
            <a:r>
              <a:rPr lang="fi-FI" sz="3200" dirty="0" smtClean="0"/>
              <a:t>● kirkon vahva rooli hyvinvointipalveluissa</a:t>
            </a:r>
          </a:p>
          <a:p>
            <a:r>
              <a:rPr lang="fi-FI" sz="3200" dirty="0" smtClean="0"/>
              <a:t>● kotiäitiyhteiskunnat</a:t>
            </a:r>
          </a:p>
          <a:p>
            <a:r>
              <a:rPr lang="fi-FI" sz="3200" dirty="0" smtClean="0"/>
              <a:t>● katolisuus, konservatiivisuus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94301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718" y="40555"/>
            <a:ext cx="6675119" cy="681744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 uskonnon asemasta: Suomi - Italia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512618" y="1302761"/>
            <a:ext cx="913014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SUOMI</a:t>
            </a:r>
          </a:p>
          <a:p>
            <a:r>
              <a:rPr lang="fi-FI" sz="2400" dirty="0" smtClean="0"/>
              <a:t>● Vuonna 2016 noin 72 % suomalaisista kuului </a:t>
            </a:r>
            <a:r>
              <a:rPr lang="fi-FI" sz="2400" dirty="0" err="1" smtClean="0"/>
              <a:t>evankelis</a:t>
            </a:r>
            <a:r>
              <a:rPr lang="fi-FI" sz="2400" dirty="0" smtClean="0"/>
              <a:t>-luterilaiseen kirkkoon. </a:t>
            </a:r>
          </a:p>
          <a:p>
            <a:r>
              <a:rPr lang="fi-FI" sz="2400" dirty="0" smtClean="0"/>
              <a:t>● Uskonnolliset kysymykset eivät ole vaaleissa voimakkaasti esillä. </a:t>
            </a:r>
          </a:p>
          <a:p>
            <a:r>
              <a:rPr lang="fi-FI" sz="2400" dirty="0" smtClean="0"/>
              <a:t>● Kirkko ei myöskään puutu vaaleihin. </a:t>
            </a:r>
          </a:p>
          <a:p>
            <a:r>
              <a:rPr lang="fi-FI" sz="2400" dirty="0" smtClean="0"/>
              <a:t>● Suomessa on kristillisdemokraattinen puolue (KD), jonka arvomaailma on uskonnollinen. Puolueen kannatus on vaihdellut 3–5 prosentin välillä. ● Suomen perustuslaissa luterilaisella kirkolla on erityisasema, mutta se ei ole virallinen valtionuskonto. Suomessa on uskonnonvapaus eli mahdollisuus harjoittaa muita uskontoja on turvattu lailla. </a:t>
            </a:r>
          </a:p>
          <a:p>
            <a:r>
              <a:rPr lang="fi-FI" sz="2400" dirty="0" smtClean="0"/>
              <a:t>● Uskonnon merkitys ihmisten elämässä on heikentynyt/vähentynyt, mistä kertoo se, että etenkin nuoria on eronnut kirkosta paljon.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521856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718" y="40555"/>
            <a:ext cx="6675119" cy="6817445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40527" y="40555"/>
            <a:ext cx="10515600" cy="1325563"/>
          </a:xfrm>
        </p:spPr>
        <p:txBody>
          <a:bodyPr/>
          <a:lstStyle/>
          <a:p>
            <a:r>
              <a:rPr lang="fi-FI" dirty="0" smtClean="0"/>
              <a:t>Esimerkki uskonnon asemasta: Suomi - Italia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304798" y="703336"/>
            <a:ext cx="11776365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000" dirty="0" smtClean="0"/>
              <a:t>ITALIA</a:t>
            </a:r>
          </a:p>
          <a:p>
            <a:r>
              <a:rPr lang="fi-FI" sz="2400" dirty="0" smtClean="0"/>
              <a:t>● Uskonnon merkitys italialaisten elämässä on suuri. Yli 80 prosenttia ihmisistä kuuluu </a:t>
            </a:r>
            <a:r>
              <a:rPr lang="fi-FI" sz="2400" dirty="0" err="1" smtClean="0"/>
              <a:t>roomalais</a:t>
            </a:r>
            <a:r>
              <a:rPr lang="fi-FI" sz="2400" dirty="0" smtClean="0"/>
              <a:t>-katoliseen kirkkoon. Katoliset menot, kuten jumalanpalvelukset ja pyhimysten palvonta, ovat edelleen tärkeitä. </a:t>
            </a:r>
          </a:p>
          <a:p>
            <a:r>
              <a:rPr lang="fi-FI" sz="2400" dirty="0" smtClean="0"/>
              <a:t>● Kirkon merkitys palveluiden järjestäjänä on suuri, esimerkkinä päivähoito. </a:t>
            </a:r>
          </a:p>
          <a:p>
            <a:r>
              <a:rPr lang="fi-FI" sz="2400" dirty="0" smtClean="0"/>
              <a:t>● Paavin valtaistuin ja katolisen kirkon hallinto sijaitsevat Vatikaanissa, Roomassa. </a:t>
            </a:r>
          </a:p>
          <a:p>
            <a:r>
              <a:rPr lang="fi-FI" sz="2400" dirty="0" smtClean="0"/>
              <a:t>● Katolinen kirkko ja valtio ovat itsenäisiä ja toisistaan riippumattomia. Niiden suhteita säädellään niin sanotulla </a:t>
            </a:r>
            <a:r>
              <a:rPr lang="fi-FI" sz="2400" dirty="0" err="1" smtClean="0"/>
              <a:t>lateraanisopimuksella</a:t>
            </a:r>
            <a:r>
              <a:rPr lang="fi-FI" sz="2400" dirty="0" smtClean="0"/>
              <a:t>. </a:t>
            </a:r>
          </a:p>
          <a:p>
            <a:r>
              <a:rPr lang="fi-FI" sz="2400" dirty="0" smtClean="0"/>
              <a:t>● Kirkko on osallistunut aktiivisesti politiikkaan tukemalla perinteisiä arvoja korostavia oikeistolaisia puolueita, etenkin kristillisdemokraattista puoluetta. </a:t>
            </a:r>
          </a:p>
          <a:p>
            <a:r>
              <a:rPr lang="fi-FI" sz="2400" dirty="0" smtClean="0"/>
              <a:t>● Kirkko on myös suositellut, että ihmiset eivät äänestäisi puolueita, jotka kannattavat aborttia ja eutanasiaa.</a:t>
            </a:r>
          </a:p>
          <a:p>
            <a:endParaRPr lang="fi-FI" sz="2400" dirty="0"/>
          </a:p>
        </p:txBody>
      </p:sp>
      <p:sp>
        <p:nvSpPr>
          <p:cNvPr id="5" name="Ellipsi 4"/>
          <p:cNvSpPr/>
          <p:nvPr/>
        </p:nvSpPr>
        <p:spPr>
          <a:xfrm>
            <a:off x="8077200" y="4977295"/>
            <a:ext cx="2050473" cy="173181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957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200" y="-236536"/>
            <a:ext cx="7467601" cy="7626824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Erilainen tapakulttuuri: </a:t>
            </a:r>
            <a:br>
              <a:rPr lang="fi-FI" dirty="0" smtClean="0"/>
            </a:br>
            <a:r>
              <a:rPr lang="fi-FI" dirty="0" smtClean="0"/>
              <a:t>esimerkkinä ajankäyttö</a:t>
            </a:r>
            <a:endParaRPr lang="fi-FI" dirty="0"/>
          </a:p>
        </p:txBody>
      </p:sp>
      <p:sp>
        <p:nvSpPr>
          <p:cNvPr id="3" name="Tekstiruutu 2"/>
          <p:cNvSpPr txBox="1"/>
          <p:nvPr/>
        </p:nvSpPr>
        <p:spPr>
          <a:xfrm>
            <a:off x="1489363" y="5036786"/>
            <a:ext cx="9864437" cy="156966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Etelä-Euroopassa aikatauluja ja sovittuja aikoja ei noudateta yhtä tarkasti. Etelä-Eurooppaa on leimannut ”siestakulttuuri”. Asioilla ei ole ollut niin kiire. Tärkeämpää on ollut muun muassa sukulaisten tapaaminen ja yhdessäolo, jolloin työtehtävät ovat joustaneet. </a:t>
            </a:r>
            <a:endParaRPr lang="fi-FI" sz="2400" dirty="0"/>
          </a:p>
        </p:txBody>
      </p:sp>
      <p:sp>
        <p:nvSpPr>
          <p:cNvPr id="6" name="Tekstiruutu 5"/>
          <p:cNvSpPr txBox="1"/>
          <p:nvPr/>
        </p:nvSpPr>
        <p:spPr>
          <a:xfrm>
            <a:off x="8063347" y="882456"/>
            <a:ext cx="3671454" cy="230832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fi-FI" sz="2400" dirty="0" err="1" smtClean="0"/>
              <a:t>Pohjois</a:t>
            </a:r>
            <a:r>
              <a:rPr lang="fi-FI" sz="2400" dirty="0" smtClean="0"/>
              <a:t>-Euroopassa ajankäyttö on ollut tehokkaampaa.</a:t>
            </a:r>
          </a:p>
          <a:p>
            <a:r>
              <a:rPr lang="fi-FI" sz="2400" dirty="0" smtClean="0"/>
              <a:t>perhe ja sukulaiset ovat saaneet joustaa tiukan työkulttuurin sijaan. </a:t>
            </a:r>
          </a:p>
        </p:txBody>
      </p:sp>
    </p:spTree>
    <p:extLst>
      <p:ext uri="{BB962C8B-B14F-4D97-AF65-F5344CB8AC3E}">
        <p14:creationId xmlns:p14="http://schemas.microsoft.com/office/powerpoint/2010/main" val="3472641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89141A96EA8EA4E8579D9B41245B2C9" ma:contentTypeVersion="10" ma:contentTypeDescription="Luo uusi asiakirja." ma:contentTypeScope="" ma:versionID="7dc510084f75d00c0ac79af489274f87">
  <xsd:schema xmlns:xsd="http://www.w3.org/2001/XMLSchema" xmlns:xs="http://www.w3.org/2001/XMLSchema" xmlns:p="http://schemas.microsoft.com/office/2006/metadata/properties" xmlns:ns3="e675b820-0970-4dc2-82d7-e1ac55c57055" xmlns:ns4="29edc433-ad5a-4b80-bb02-89fac3ad605f" targetNamespace="http://schemas.microsoft.com/office/2006/metadata/properties" ma:root="true" ma:fieldsID="34a0273d63ef1d9cae78fde42ab93056" ns3:_="" ns4:_="">
    <xsd:import namespace="e675b820-0970-4dc2-82d7-e1ac55c57055"/>
    <xsd:import namespace="29edc433-ad5a-4b80-bb02-89fac3ad605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5b820-0970-4dc2-82d7-e1ac55c570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dc433-ad5a-4b80-bb02-89fac3ad60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C06E01-0021-4EF0-ABE0-9E86A4830A12}">
  <ds:schemaRefs>
    <ds:schemaRef ds:uri="29edc433-ad5a-4b80-bb02-89fac3ad605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e675b820-0970-4dc2-82d7-e1ac55c57055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D929DCB-A0E8-46F9-86A0-8D3903C292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4BB898-813E-4842-8766-8B5845BA8A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675b820-0970-4dc2-82d7-e1ac55c57055"/>
    <ds:schemaRef ds:uri="29edc433-ad5a-4b80-bb02-89fac3ad60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423</Words>
  <Application>Microsoft Office PowerPoint</Application>
  <PresentationFormat>Laajakuva</PresentationFormat>
  <Paragraphs>53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Office-teema</vt:lpstr>
      <vt:lpstr>Monimuotoinen Eurooppa</vt:lpstr>
      <vt:lpstr>PowerPoint-esitys</vt:lpstr>
      <vt:lpstr>PowerPoint-esitys</vt:lpstr>
      <vt:lpstr>PowerPoint-esitys</vt:lpstr>
      <vt:lpstr>PowerPoint-esitys</vt:lpstr>
      <vt:lpstr>PowerPoint-esitys</vt:lpstr>
      <vt:lpstr>Esimerkki uskonnon asemasta: Suomi - Italia</vt:lpstr>
      <vt:lpstr>Esimerkki uskonnon asemasta: Suomi - Italia</vt:lpstr>
      <vt:lpstr>Erilainen tapakulttuuri:  esimerkkinä ajankäyttö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Monimuotoinen Eurooppa</dc:title>
  <dc:creator>Spies Kaisa</dc:creator>
  <cp:lastModifiedBy>Spies Kaisa</cp:lastModifiedBy>
  <cp:revision>8</cp:revision>
  <dcterms:created xsi:type="dcterms:W3CDTF">2020-01-15T11:46:58Z</dcterms:created>
  <dcterms:modified xsi:type="dcterms:W3CDTF">2020-01-15T12:45:16Z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0x010100089141A96EA8EA4E8579D9B41245B2C9</vt:lpwstr>
  </property>
</Properties>
</file>