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AE9E5-AD5F-487A-83A2-3535D3AE1CE5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D02AE-191C-417F-932D-98E3F534E5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580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AA0D9A-C2AB-4E33-A0B1-07CE14A8CE53}" type="slidenum">
              <a:rPr lang="en-US" altLang="fi-FI"/>
              <a:pPr eaLnBrk="1" hangingPunct="1">
                <a:spcBef>
                  <a:spcPct val="0"/>
                </a:spcBef>
              </a:pPr>
              <a:t>2</a:t>
            </a:fld>
            <a:endParaRPr lang="en-US" altLang="fi-FI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 smtClean="0">
                <a:latin typeface="Arial" panose="020B0604020202020204" pitchFamily="34" charset="0"/>
              </a:rPr>
              <a:t>Euroopan unioni (EU) koostuu demokraattisista valtioista, jotka ovat sitoutuneet työskentelemään yhdessä rauhan ja hyvinvoinnin saavuttamiseksi.  </a:t>
            </a:r>
          </a:p>
          <a:p>
            <a:pPr eaLnBrk="1" hangingPunct="1"/>
            <a:endParaRPr lang="fi-FI" altLang="fi-FI" smtClean="0">
              <a:latin typeface="Arial" panose="020B0604020202020204" pitchFamily="34" charset="0"/>
            </a:endParaRPr>
          </a:p>
          <a:p>
            <a:pPr eaLnBrk="1" hangingPunct="1"/>
            <a:r>
              <a:rPr lang="fi-FI" altLang="fi-FI" smtClean="0">
                <a:latin typeface="Arial" panose="020B0604020202020204" pitchFamily="34" charset="0"/>
              </a:rPr>
              <a:t>Tätä jäsenvaltioiden yhdistämistä ja yhteistoimintaa kutsutaan Euroopan yhdentymiseksi.</a:t>
            </a:r>
          </a:p>
          <a:p>
            <a:pPr eaLnBrk="1" hangingPunct="1"/>
            <a:endParaRPr lang="en-US" altLang="fi-FI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308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552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6830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319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CB6C28-7888-4E89-92BF-A1E1B1FB7632}" type="slidenum">
              <a:rPr lang="en-US" altLang="fi-FI"/>
              <a:pPr/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780345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944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180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544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6895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864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857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826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87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07BD4-785D-4717-83CF-22264996CC04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3C930-0DE1-4255-8A78-3106CEAB33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266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fi.wikipedia.org/wiki/Kuva:EGKS.png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en.wikipedia.org/wiki/Image:Enlargement_of_the_European_Union_77.gi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51088" y="692151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 dirty="0" smtClean="0"/>
              <a:t>Euroopan unionin</a:t>
            </a:r>
            <a:br>
              <a:rPr lang="fi-FI" altLang="fi-FI" dirty="0" smtClean="0"/>
            </a:br>
            <a:r>
              <a:rPr lang="fi-FI" altLang="fi-FI" dirty="0" smtClean="0"/>
              <a:t>laajeneminen</a:t>
            </a:r>
            <a:endParaRPr lang="en-US" altLang="fi-FI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fi-FI" altLang="fi-FI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75" y="2565400"/>
            <a:ext cx="352425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64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</a:t>
            </a:r>
            <a:r>
              <a:rPr lang="fi-FI" dirty="0" smtClean="0"/>
              <a:t>erkkouutiset.fi 15.4.2018: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4944" y="1600200"/>
            <a:ext cx="8489177" cy="461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02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6361610" y="373353"/>
            <a:ext cx="4054871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fi-FI" sz="2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sz="2400" cap="all" dirty="0" smtClean="0"/>
              <a:t>JÄSENYYSNEUVOTTELUA </a:t>
            </a:r>
            <a:r>
              <a:rPr lang="fi-FI" sz="2400" cap="all" dirty="0"/>
              <a:t>KÄYVÄT MONTENEGRO, SERBIA</a:t>
            </a:r>
            <a:r>
              <a:rPr lang="fi-FI" sz="2400" dirty="0"/>
              <a:t> ja TURKKI. 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i-FI" sz="2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sz="2400" dirty="0"/>
              <a:t>EHDOKASMAITA: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sz="2400" dirty="0"/>
              <a:t> Albania ja Makedonia.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i-FI" sz="2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sz="2400" dirty="0"/>
              <a:t>Mahdollisia tulevia ehdokasmaita: Bosnia-Hertsegovina sekä Kosovo.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i-FI" sz="2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sz="2400" dirty="0"/>
              <a:t> Islanti on keskeyttänyt jäsenyysneuvottelut.</a:t>
            </a:r>
            <a:endParaRPr lang="en-US" altLang="fi-FI" sz="2400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146" y="836712"/>
            <a:ext cx="4474166" cy="498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9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1763" y="2419993"/>
            <a:ext cx="2768959" cy="2544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orakulmio 4"/>
          <p:cNvSpPr/>
          <p:nvPr/>
        </p:nvSpPr>
        <p:spPr>
          <a:xfrm>
            <a:off x="7186413" y="2952848"/>
            <a:ext cx="2189408" cy="862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smtClean="0"/>
              <a:t>EHDOKAS-MAALLE</a:t>
            </a:r>
            <a:endParaRPr lang="fi-FI" sz="2800" dirty="0"/>
          </a:p>
        </p:txBody>
      </p:sp>
      <p:sp>
        <p:nvSpPr>
          <p:cNvPr id="6" name="Suorakulmio 5"/>
          <p:cNvSpPr/>
          <p:nvPr/>
        </p:nvSpPr>
        <p:spPr>
          <a:xfrm>
            <a:off x="2034371" y="2860550"/>
            <a:ext cx="2189408" cy="862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smtClean="0"/>
              <a:t>EU:LLE</a:t>
            </a:r>
            <a:endParaRPr lang="fi-FI" sz="2800" dirty="0"/>
          </a:p>
        </p:txBody>
      </p:sp>
      <p:sp>
        <p:nvSpPr>
          <p:cNvPr id="7" name="Suorakulmio 6"/>
          <p:cNvSpPr/>
          <p:nvPr/>
        </p:nvSpPr>
        <p:spPr>
          <a:xfrm>
            <a:off x="7846826" y="1947051"/>
            <a:ext cx="1004550" cy="862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smtClean="0"/>
              <a:t>Etuja</a:t>
            </a:r>
            <a:endParaRPr lang="fi-FI" sz="2800" dirty="0"/>
          </a:p>
        </p:txBody>
      </p:sp>
      <p:sp>
        <p:nvSpPr>
          <p:cNvPr id="9" name="Suorakulmio 8"/>
          <p:cNvSpPr/>
          <p:nvPr/>
        </p:nvSpPr>
        <p:spPr>
          <a:xfrm>
            <a:off x="2569094" y="1861193"/>
            <a:ext cx="1004550" cy="862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smtClean="0"/>
              <a:t>Etuja</a:t>
            </a:r>
            <a:endParaRPr lang="fi-FI" sz="2800" dirty="0"/>
          </a:p>
        </p:txBody>
      </p:sp>
      <p:sp>
        <p:nvSpPr>
          <p:cNvPr id="10" name="Suorakulmio 9"/>
          <p:cNvSpPr/>
          <p:nvPr/>
        </p:nvSpPr>
        <p:spPr>
          <a:xfrm>
            <a:off x="7598538" y="4101558"/>
            <a:ext cx="1365158" cy="862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smtClean="0"/>
              <a:t>Haittoja</a:t>
            </a:r>
            <a:endParaRPr lang="fi-FI" sz="2800" dirty="0"/>
          </a:p>
        </p:txBody>
      </p:sp>
      <p:sp>
        <p:nvSpPr>
          <p:cNvPr id="11" name="Suorakulmio 10"/>
          <p:cNvSpPr/>
          <p:nvPr/>
        </p:nvSpPr>
        <p:spPr>
          <a:xfrm>
            <a:off x="2388790" y="3996380"/>
            <a:ext cx="1365158" cy="862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smtClean="0"/>
              <a:t>Haittoja</a:t>
            </a:r>
            <a:endParaRPr lang="fi-FI" sz="2800" dirty="0"/>
          </a:p>
        </p:txBody>
      </p:sp>
      <p:sp>
        <p:nvSpPr>
          <p:cNvPr id="13" name="5-sakarainen tähti 12"/>
          <p:cNvSpPr/>
          <p:nvPr/>
        </p:nvSpPr>
        <p:spPr>
          <a:xfrm>
            <a:off x="3688499" y="158132"/>
            <a:ext cx="4095481" cy="2794716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b="1" dirty="0" smtClean="0"/>
              <a:t>EU:n laajene-</a:t>
            </a:r>
            <a:r>
              <a:rPr lang="fi-FI" sz="3200" b="1" dirty="0" err="1" smtClean="0"/>
              <a:t>minen</a:t>
            </a:r>
            <a:endParaRPr lang="fi-FI" sz="3200" b="1" dirty="0"/>
          </a:p>
        </p:txBody>
      </p:sp>
      <p:sp>
        <p:nvSpPr>
          <p:cNvPr id="2" name="Tekstiruutu 1"/>
          <p:cNvSpPr txBox="1"/>
          <p:nvPr/>
        </p:nvSpPr>
        <p:spPr>
          <a:xfrm>
            <a:off x="1110343" y="5871819"/>
            <a:ext cx="957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EU:n laajentumisen seurauksia voit pohtia kirjaamalla oppikirjan kappaleen 3 perusteella seurauksia sekä EU:n että ehdokasmaan näkökulmista. Piirrä itsellesi muistiinpanopohja mallin mukaan.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022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44" name="Group 56"/>
          <p:cNvGraphicFramePr>
            <a:graphicFrameLocks noGrp="1"/>
          </p:cNvGraphicFramePr>
          <p:nvPr>
            <p:ph/>
          </p:nvPr>
        </p:nvGraphicFramePr>
        <p:xfrm>
          <a:off x="496388" y="771299"/>
          <a:ext cx="11286309" cy="8285161"/>
        </p:xfrm>
        <a:graphic>
          <a:graphicData uri="http://schemas.openxmlformats.org/drawingml/2006/table">
            <a:tbl>
              <a:tblPr/>
              <a:tblGrid>
                <a:gridCol w="5644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2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8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PUOLESTA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VASTAAN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7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Talous kasvaa: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Sisämarkkinat laajenevat, talous kasvaa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Laajeneminen on kallista, halpaa työvoimaa uusista maista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Arvot leviävät: demokratia, ihmisoikeudet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Lisää yhteiskunnallisia vaaroja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84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Vakaus leviää: ulkopuolelle suljetuissa maissa sotien uhka ym. kehityksen taantuminen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Lamauttaa unionin sisäisen kehityksen, estää tehokkaan päätöksenteon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8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Elintasokuilu tasoittuu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Elintasokuilu siirtyy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8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03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18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247" name="Text Box 43"/>
          <p:cNvSpPr txBox="1">
            <a:spLocks noChangeArrowheads="1"/>
          </p:cNvSpPr>
          <p:nvPr/>
        </p:nvSpPr>
        <p:spPr bwMode="auto">
          <a:xfrm>
            <a:off x="3648076" y="260350"/>
            <a:ext cx="5565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EU:N LAAJENTUMISEN PUOLESTA JA VASTAAN</a:t>
            </a:r>
            <a:endParaRPr lang="en-US" altLang="fi-FI" sz="1800"/>
          </a:p>
        </p:txBody>
      </p:sp>
    </p:spTree>
    <p:extLst>
      <p:ext uri="{BB962C8B-B14F-4D97-AF65-F5344CB8AC3E}">
        <p14:creationId xmlns:p14="http://schemas.microsoft.com/office/powerpoint/2010/main" val="29408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ext Box 1026"/>
          <p:cNvSpPr txBox="1">
            <a:spLocks noChangeArrowheads="1"/>
          </p:cNvSpPr>
          <p:nvPr/>
        </p:nvSpPr>
        <p:spPr bwMode="auto">
          <a:xfrm>
            <a:off x="2351088" y="552450"/>
            <a:ext cx="6629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5400" b="1" u="sng" dirty="0">
                <a:latin typeface="Segoe UI Light" panose="020B0502040204020203" pitchFamily="34" charset="0"/>
              </a:rPr>
              <a:t>Mikä on EU?</a:t>
            </a:r>
          </a:p>
        </p:txBody>
      </p:sp>
      <p:sp>
        <p:nvSpPr>
          <p:cNvPr id="179203" name="Text Box 1027"/>
          <p:cNvSpPr txBox="1">
            <a:spLocks noChangeArrowheads="1"/>
          </p:cNvSpPr>
          <p:nvPr/>
        </p:nvSpPr>
        <p:spPr bwMode="auto">
          <a:xfrm>
            <a:off x="2351088" y="1844675"/>
            <a:ext cx="5867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i-FI" altLang="fi-FI" sz="2800" dirty="0">
                <a:solidFill>
                  <a:srgbClr val="0066FF"/>
                </a:solidFill>
                <a:latin typeface="Segoe UI Light" panose="020B0502040204020203" pitchFamily="34" charset="0"/>
                <a:ea typeface="Segoe UI Emoji" panose="020B0502040204020203" pitchFamily="34" charset="0"/>
              </a:rPr>
              <a:t>28 itsenäisen valtion </a:t>
            </a:r>
            <a:r>
              <a:rPr lang="fi-FI" altLang="fi-FI" sz="2800" dirty="0">
                <a:latin typeface="Segoe UI Light" panose="020B0502040204020203" pitchFamily="34" charset="0"/>
                <a:ea typeface="Segoe UI Emoji" panose="020B0502040204020203" pitchFamily="34" charset="0"/>
              </a:rPr>
              <a:t>muodostama taloudellinen ja poliittinen </a:t>
            </a:r>
            <a:r>
              <a:rPr lang="fi-FI" altLang="fi-FI" sz="2800" dirty="0">
                <a:solidFill>
                  <a:srgbClr val="0066FF"/>
                </a:solidFill>
                <a:latin typeface="Segoe UI Light" panose="020B0502040204020203" pitchFamily="34" charset="0"/>
                <a:ea typeface="Segoe UI Emoji" panose="020B0502040204020203" pitchFamily="34" charset="0"/>
              </a:rPr>
              <a:t>liitto</a:t>
            </a:r>
            <a:r>
              <a:rPr lang="fi-FI" altLang="fi-FI" sz="2800" dirty="0">
                <a:latin typeface="Segoe UI Light" panose="020B0502040204020203" pitchFamily="34" charset="0"/>
                <a:ea typeface="Segoe UI Emoji" panose="020B0502040204020203" pitchFamily="34" charset="0"/>
              </a:rPr>
              <a:t>, jolle valtiot ovat luovuttaneet osan kansallisesta päätösvallastaan.</a:t>
            </a:r>
          </a:p>
        </p:txBody>
      </p:sp>
      <p:sp>
        <p:nvSpPr>
          <p:cNvPr id="3076" name="Text Box 1029"/>
          <p:cNvSpPr txBox="1">
            <a:spLocks noChangeArrowheads="1"/>
          </p:cNvSpPr>
          <p:nvPr/>
        </p:nvSpPr>
        <p:spPr bwMode="auto">
          <a:xfrm>
            <a:off x="4114800" y="5334000"/>
            <a:ext cx="556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fi-FI" sz="2400">
              <a:latin typeface="Times New Roman" panose="02020603050405020304" pitchFamily="18" charset="0"/>
            </a:endParaRPr>
          </a:p>
        </p:txBody>
      </p:sp>
      <p:sp>
        <p:nvSpPr>
          <p:cNvPr id="3077" name="Rectangle 1032"/>
          <p:cNvSpPr>
            <a:spLocks noChangeArrowheads="1"/>
          </p:cNvSpPr>
          <p:nvPr/>
        </p:nvSpPr>
        <p:spPr bwMode="auto">
          <a:xfrm>
            <a:off x="3000375" y="4652964"/>
            <a:ext cx="70564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2400">
              <a:latin typeface="Times New Roman" panose="02020603050405020304" pitchFamily="18" charset="0"/>
            </a:endParaRPr>
          </a:p>
        </p:txBody>
      </p:sp>
      <p:sp>
        <p:nvSpPr>
          <p:cNvPr id="179209" name="Rectangle 1033"/>
          <p:cNvSpPr>
            <a:spLocks noChangeArrowheads="1"/>
          </p:cNvSpPr>
          <p:nvPr/>
        </p:nvSpPr>
        <p:spPr bwMode="auto">
          <a:xfrm>
            <a:off x="2351089" y="3933825"/>
            <a:ext cx="7596187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 dirty="0">
                <a:latin typeface="Segoe UI Light" panose="020B0502040204020203" pitchFamily="34" charset="0"/>
              </a:rPr>
              <a:t>Tätä jäsenvaltioiden yhdistämistä ja yhteistoimintaa kutsutaan Euroopan </a:t>
            </a:r>
            <a:r>
              <a:rPr lang="fi-FI" altLang="fi-FI" sz="2800" dirty="0">
                <a:solidFill>
                  <a:srgbClr val="0066FF"/>
                </a:solidFill>
                <a:latin typeface="Segoe UI Light" panose="020B0502040204020203" pitchFamily="34" charset="0"/>
              </a:rPr>
              <a:t>integraatioksi eli yhdentymiseksi</a:t>
            </a:r>
            <a:r>
              <a:rPr lang="fi-FI" altLang="fi-FI" sz="2800" dirty="0">
                <a:latin typeface="Segoe UI Light" panose="020B0502040204020203" pitchFamily="34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fi-FI" sz="1400" dirty="0">
              <a:latin typeface="Segoe UI Light" panose="020B0502040204020203" pitchFamily="34" charset="0"/>
            </a:endParaRPr>
          </a:p>
        </p:txBody>
      </p:sp>
      <p:pic>
        <p:nvPicPr>
          <p:cNvPr id="3079" name="Picture 1034" descr="chap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823" y="735795"/>
            <a:ext cx="3119979" cy="2924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088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9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9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9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9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Euroopan unioni on laajentunut vaiheittain</a:t>
            </a:r>
            <a:endParaRPr lang="fi-FI" dirty="0"/>
          </a:p>
        </p:txBody>
      </p:sp>
      <p:pic>
        <p:nvPicPr>
          <p:cNvPr id="3" name="Picture 7" descr="Jäsenmaat perustusvaiheessa">
            <a:hlinkClick r:id="rId2" tooltip="Jäsenmaat perustusvaiheessa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0" y="658151"/>
            <a:ext cx="2971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270" y="3402114"/>
            <a:ext cx="3693978" cy="281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422" y="970099"/>
            <a:ext cx="4633578" cy="486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6" name="Tekstiruutu 5"/>
          <p:cNvSpPr txBox="1"/>
          <p:nvPr/>
        </p:nvSpPr>
        <p:spPr>
          <a:xfrm>
            <a:off x="11139619" y="678065"/>
            <a:ext cx="812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1995</a:t>
            </a:r>
            <a:endParaRPr lang="fi-FI" sz="2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7676087" y="3934751"/>
            <a:ext cx="812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1986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2954159" y="979868"/>
            <a:ext cx="812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1957</a:t>
            </a:r>
            <a:endParaRPr lang="fi-FI" sz="2400" dirty="0"/>
          </a:p>
        </p:txBody>
      </p:sp>
      <p:sp>
        <p:nvSpPr>
          <p:cNvPr id="9" name="Tekstiruutu 8"/>
          <p:cNvSpPr txBox="1"/>
          <p:nvPr/>
        </p:nvSpPr>
        <p:spPr>
          <a:xfrm>
            <a:off x="3166569" y="1368710"/>
            <a:ext cx="1091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smtClean="0"/>
              <a:t>1.</a:t>
            </a:r>
            <a:endParaRPr lang="fi-FI" sz="4800" dirty="0"/>
          </a:p>
        </p:txBody>
      </p:sp>
      <p:sp>
        <p:nvSpPr>
          <p:cNvPr id="11" name="Tekstiruutu 10"/>
          <p:cNvSpPr txBox="1"/>
          <p:nvPr/>
        </p:nvSpPr>
        <p:spPr>
          <a:xfrm>
            <a:off x="4217393" y="2571117"/>
            <a:ext cx="1091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/>
              <a:t>2</a:t>
            </a:r>
            <a:r>
              <a:rPr lang="fi-FI" sz="4800" dirty="0" smtClean="0"/>
              <a:t>.</a:t>
            </a:r>
            <a:endParaRPr lang="fi-FI" sz="4800" dirty="0"/>
          </a:p>
        </p:txBody>
      </p:sp>
      <p:sp>
        <p:nvSpPr>
          <p:cNvPr id="12" name="Tekstiruutu 11"/>
          <p:cNvSpPr txBox="1"/>
          <p:nvPr/>
        </p:nvSpPr>
        <p:spPr>
          <a:xfrm>
            <a:off x="10699816" y="463540"/>
            <a:ext cx="1091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/>
              <a:t>3</a:t>
            </a:r>
            <a:r>
              <a:rPr lang="fi-FI" sz="4800" dirty="0" smtClean="0"/>
              <a:t>.</a:t>
            </a:r>
            <a:endParaRPr lang="fi-FI" sz="4800" dirty="0"/>
          </a:p>
        </p:txBody>
      </p:sp>
      <p:sp>
        <p:nvSpPr>
          <p:cNvPr id="13" name="5-sakarainen tähti 12"/>
          <p:cNvSpPr/>
          <p:nvPr/>
        </p:nvSpPr>
        <p:spPr>
          <a:xfrm>
            <a:off x="9747875" y="1032203"/>
            <a:ext cx="1820091" cy="1989701"/>
          </a:xfrm>
          <a:prstGeom prst="star5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276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			EU itälaajentuminen 2004:</a:t>
            </a:r>
            <a:endParaRPr lang="fi-FI" dirty="0"/>
          </a:p>
        </p:txBody>
      </p:sp>
      <p:pic>
        <p:nvPicPr>
          <p:cNvPr id="1026" name="Picture 2" descr="Kuvahaun tulos haulle eu 2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566" y="103516"/>
            <a:ext cx="5788512" cy="6193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274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fi-FI" altLang="fi-FI" dirty="0" smtClean="0"/>
              <a:t>	</a:t>
            </a:r>
            <a:br>
              <a:rPr lang="fi-FI" altLang="fi-FI" dirty="0" smtClean="0"/>
            </a:br>
            <a:r>
              <a:rPr lang="en-US" altLang="fi-FI" dirty="0" smtClean="0"/>
              <a:t/>
            </a:r>
            <a:br>
              <a:rPr lang="en-US" altLang="fi-FI" dirty="0" smtClean="0"/>
            </a:br>
            <a:endParaRPr lang="en-US" altLang="fi-FI" dirty="0" smtClean="0"/>
          </a:p>
        </p:txBody>
      </p:sp>
      <p:pic>
        <p:nvPicPr>
          <p:cNvPr id="18436" name="Picture 5" descr="Enlargement, 1957 to 2007     European Communities     European Union">
            <a:hlinkClick r:id="rId2" tooltip="Enlargement, 1957 to 2007     European Communities     European Union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043" y="1006554"/>
            <a:ext cx="6175518" cy="4917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1703388" y="3573463"/>
            <a:ext cx="9144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900">
                <a:solidFill>
                  <a:srgbClr val="0000FF"/>
                </a:solidFill>
                <a:latin typeface="Arial" panose="020B0604020202020204" pitchFamily="34" charset="0"/>
              </a:rPr>
              <a:t>    </a:t>
            </a:r>
            <a:r>
              <a:rPr lang="fi-FI" altLang="fi-FI" sz="900">
                <a:latin typeface="Arial" panose="020B0604020202020204" pitchFamily="34" charset="0"/>
              </a:rPr>
              <a:t> </a:t>
            </a:r>
            <a:endParaRPr lang="fi-FI" altLang="fi-FI" sz="2400">
              <a:latin typeface="Arial" panose="020B0604020202020204" pitchFamily="34" charset="0"/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1703388" y="6382831"/>
            <a:ext cx="392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Laajeneminen – lähde: Wikipedia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276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117" y="212725"/>
            <a:ext cx="6372225" cy="664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698345" y="1715664"/>
            <a:ext cx="477938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dirty="0"/>
              <a:t>Voiko EU laajentua loputtomasti?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000" dirty="0"/>
              <a:t>Missä ovat Euroopan rajat</a:t>
            </a:r>
            <a:r>
              <a:rPr lang="fi-FI" altLang="fi-FI" sz="2000" dirty="0" smtClean="0"/>
              <a:t>?</a:t>
            </a:r>
            <a:endParaRPr lang="en-US" altLang="fi-FI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fi-FI" sz="2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i-FI" sz="2000" dirty="0" err="1" smtClean="0"/>
              <a:t>Voiko</a:t>
            </a:r>
            <a:r>
              <a:rPr lang="en-US" altLang="fi-FI" sz="2000" dirty="0" smtClean="0"/>
              <a:t> </a:t>
            </a:r>
            <a:r>
              <a:rPr lang="en-US" altLang="fi-FI" sz="2000" dirty="0" err="1" smtClean="0"/>
              <a:t>Venäjä</a:t>
            </a:r>
            <a:r>
              <a:rPr lang="en-US" altLang="fi-FI" sz="2000" dirty="0" smtClean="0"/>
              <a:t> </a:t>
            </a:r>
            <a:r>
              <a:rPr lang="en-US" altLang="fi-FI" sz="2000" dirty="0" err="1" smtClean="0"/>
              <a:t>kuulua</a:t>
            </a:r>
            <a:r>
              <a:rPr lang="en-US" altLang="fi-FI" sz="2000" dirty="0" smtClean="0"/>
              <a:t> </a:t>
            </a:r>
            <a:r>
              <a:rPr lang="en-US" altLang="fi-FI" sz="2000" dirty="0" err="1" smtClean="0"/>
              <a:t>Euroopan</a:t>
            </a:r>
            <a:r>
              <a:rPr lang="en-US" altLang="fi-FI" sz="2000" dirty="0" smtClean="0"/>
              <a:t> </a:t>
            </a:r>
            <a:r>
              <a:rPr lang="en-US" altLang="fi-FI" sz="2000" dirty="0" err="1" smtClean="0"/>
              <a:t>unioniin</a:t>
            </a:r>
            <a:r>
              <a:rPr lang="en-US" altLang="fi-FI" sz="2000" dirty="0" smtClean="0"/>
              <a:t>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i-FI" sz="2000" dirty="0" err="1" smtClean="0"/>
              <a:t>Marokko</a:t>
            </a:r>
            <a:r>
              <a:rPr lang="en-US" altLang="fi-FI" sz="2000" dirty="0" smtClean="0"/>
              <a:t>? Tunisia?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i-FI" sz="2000" dirty="0" err="1" smtClean="0"/>
              <a:t>Turkki</a:t>
            </a:r>
            <a:r>
              <a:rPr lang="en-US" altLang="fi-FI" sz="2000" dirty="0" smtClean="0"/>
              <a:t>?????</a:t>
            </a:r>
            <a:endParaRPr lang="en-US" altLang="fi-FI" sz="2000" dirty="0"/>
          </a:p>
        </p:txBody>
      </p:sp>
    </p:spTree>
    <p:extLst>
      <p:ext uri="{BB962C8B-B14F-4D97-AF65-F5344CB8AC3E}">
        <p14:creationId xmlns:p14="http://schemas.microsoft.com/office/powerpoint/2010/main" val="158769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fi-FI" altLang="fi-FI" smtClean="0"/>
              <a:t>laajentuminen</a:t>
            </a:r>
            <a:endParaRPr lang="en-US" altLang="fi-FI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PERIAATTEESSA:</a:t>
            </a:r>
          </a:p>
          <a:p>
            <a:pPr eaLnBrk="1" hangingPunct="1"/>
            <a:r>
              <a:rPr lang="fi-FI" altLang="fi-FI" smtClean="0"/>
              <a:t>Ovet ovat auki kaikille</a:t>
            </a:r>
            <a:endParaRPr lang="en-US" altLang="fi-FI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KÄYTÄNNÖSSÄ:</a:t>
            </a:r>
          </a:p>
          <a:p>
            <a:pPr eaLnBrk="1" hangingPunct="1"/>
            <a:r>
              <a:rPr lang="fi-FI" altLang="fi-FI" smtClean="0"/>
              <a:t>Marokon jäsenyyshakemus evättiin (”ei-eurooppalainen maa”)</a:t>
            </a:r>
            <a:endParaRPr lang="en-US" altLang="fi-FI" smtClean="0"/>
          </a:p>
        </p:txBody>
      </p:sp>
    </p:spTree>
    <p:extLst>
      <p:ext uri="{BB962C8B-B14F-4D97-AF65-F5344CB8AC3E}">
        <p14:creationId xmlns:p14="http://schemas.microsoft.com/office/powerpoint/2010/main" val="411693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  <p:bldP spid="410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4000">
                <a:solidFill>
                  <a:srgbClr val="0033CC"/>
                </a:solidFill>
              </a:rPr>
              <a:t>Jos haluaa jäseneksi, on täytettävä </a:t>
            </a:r>
            <a:r>
              <a:rPr lang="fi-FI" altLang="fi-FI" sz="4000" i="1">
                <a:solidFill>
                  <a:srgbClr val="0033CC"/>
                </a:solidFill>
              </a:rPr>
              <a:t>Kööpenhaminan kriteerit</a:t>
            </a:r>
            <a:endParaRPr lang="en-US" altLang="fi-FI" sz="4000">
              <a:solidFill>
                <a:srgbClr val="0033CC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mtClean="0">
                <a:solidFill>
                  <a:srgbClr val="0033CC"/>
                </a:solidFill>
              </a:rPr>
              <a:t>Poliittinen kriteeri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mtClean="0"/>
              <a:t>Vakaat toimielimet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mtClean="0"/>
              <a:t>Demokraattinen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mtClean="0"/>
              <a:t>Ihmisoikeudet toteutuvat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>
                <a:solidFill>
                  <a:srgbClr val="0033CC"/>
                </a:solidFill>
              </a:rPr>
              <a:t>Taloudellinen kriteeri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mtClean="0"/>
              <a:t>Markkinatalous, selvittävä mukana EU:n taloudessa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>
                <a:solidFill>
                  <a:srgbClr val="0033CC"/>
                </a:solidFill>
              </a:rPr>
              <a:t>Jäsenyysvelvoitteet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mtClean="0"/>
              <a:t>Otettava EU:n lait</a:t>
            </a:r>
            <a:endParaRPr lang="en-US" altLang="fi-FI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888" y="1752601"/>
            <a:ext cx="277495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222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 sz="3600" b="1"/>
              <a:t>Jäsenyysneuvotteluiden</a:t>
            </a:r>
            <a:r>
              <a:rPr lang="fi-FI" altLang="fi-FI" sz="3600"/>
              <a:t> </a:t>
            </a:r>
            <a:r>
              <a:rPr lang="fi-FI" altLang="fi-FI" sz="3600" b="1"/>
              <a:t>eteneminen</a:t>
            </a:r>
            <a:endParaRPr lang="en-US" altLang="fi-FI" sz="3600" b="1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08051"/>
            <a:ext cx="8229600" cy="5218113"/>
          </a:xfrm>
        </p:spPr>
        <p:txBody>
          <a:bodyPr/>
          <a:lstStyle/>
          <a:p>
            <a:pPr eaLnBrk="1" hangingPunct="1"/>
            <a:r>
              <a:rPr lang="fi-FI" altLang="fi-FI" dirty="0">
                <a:solidFill>
                  <a:srgbClr val="0033CC"/>
                </a:solidFill>
              </a:rPr>
              <a:t>Anomus liittymisestä</a:t>
            </a:r>
            <a:r>
              <a:rPr lang="fi-FI" altLang="fi-FI" dirty="0"/>
              <a:t> </a:t>
            </a:r>
            <a:r>
              <a:rPr lang="fi-FI" altLang="fi-FI" sz="2000" dirty="0"/>
              <a:t>(Esim. Turkki 1987)</a:t>
            </a:r>
          </a:p>
          <a:p>
            <a:pPr eaLnBrk="1" hangingPunct="1"/>
            <a:r>
              <a:rPr lang="fi-FI" altLang="fi-FI" dirty="0">
                <a:solidFill>
                  <a:srgbClr val="0033CC"/>
                </a:solidFill>
              </a:rPr>
              <a:t>Komissio tutkii, täyttääkö maa Kööpenhaminan kriteerit</a:t>
            </a:r>
          </a:p>
          <a:p>
            <a:pPr eaLnBrk="1" hangingPunct="1"/>
            <a:r>
              <a:rPr lang="fi-FI" altLang="fi-FI" dirty="0">
                <a:solidFill>
                  <a:srgbClr val="0033CC"/>
                </a:solidFill>
              </a:rPr>
              <a:t>Hakijan muutettava toimintansa kriteerien mukaiseksi</a:t>
            </a:r>
            <a:r>
              <a:rPr lang="fi-FI" altLang="fi-FI" dirty="0"/>
              <a:t> </a:t>
            </a:r>
            <a:r>
              <a:rPr lang="fi-FI" altLang="fi-FI" sz="2000" dirty="0"/>
              <a:t>(1990: Turkin kanssa ei vielä voi aloittaa neuvotteluita, tal. yhteistyön lisääminen)</a:t>
            </a:r>
          </a:p>
          <a:p>
            <a:pPr eaLnBrk="1" hangingPunct="1"/>
            <a:r>
              <a:rPr lang="fi-FI" altLang="fi-FI" dirty="0">
                <a:solidFill>
                  <a:srgbClr val="0033CC"/>
                </a:solidFill>
              </a:rPr>
              <a:t>Huippukokous hyväksyy hakijamaaksi</a:t>
            </a:r>
            <a:r>
              <a:rPr lang="fi-FI" altLang="fi-FI" dirty="0"/>
              <a:t> </a:t>
            </a:r>
            <a:r>
              <a:rPr lang="fi-FI" altLang="fi-FI" sz="2000" dirty="0"/>
              <a:t>(Turkki 1999 viralliseksi hakijamaaksi, koska se ei täytä kriteerejä, jäsenyysneuvotteluja ei voida käynnistää)</a:t>
            </a:r>
          </a:p>
          <a:p>
            <a:pPr eaLnBrk="1" hangingPunct="1"/>
            <a:r>
              <a:rPr lang="fi-FI" altLang="fi-FI" dirty="0">
                <a:solidFill>
                  <a:srgbClr val="0033CC"/>
                </a:solidFill>
              </a:rPr>
              <a:t>Varsinaiset jäsenyysneuvottelut käynnistyvät</a:t>
            </a:r>
            <a:r>
              <a:rPr lang="fi-FI" altLang="fi-FI" dirty="0"/>
              <a:t> </a:t>
            </a:r>
            <a:r>
              <a:rPr lang="fi-FI" altLang="fi-FI" sz="2000" dirty="0"/>
              <a:t>(2005: jäsenyysneuvottelut Turkin kanssa, arvioitu kesto: 10-15 v</a:t>
            </a:r>
            <a:r>
              <a:rPr lang="fi-FI" altLang="fi-FI" sz="2000" dirty="0" smtClean="0"/>
              <a:t>. mutta </a:t>
            </a:r>
            <a:r>
              <a:rPr lang="fi-FI" altLang="fi-FI" sz="2000" dirty="0" err="1" smtClean="0"/>
              <a:t>mutta</a:t>
            </a:r>
            <a:r>
              <a:rPr lang="fi-FI" altLang="fi-FI" sz="2000" dirty="0" smtClean="0"/>
              <a:t> mutta….)</a:t>
            </a:r>
            <a:endParaRPr lang="fi-FI" altLang="fi-FI" sz="2000" dirty="0"/>
          </a:p>
          <a:p>
            <a:pPr eaLnBrk="1" hangingPunct="1"/>
            <a:r>
              <a:rPr lang="fi-FI" altLang="fi-FI" dirty="0">
                <a:solidFill>
                  <a:srgbClr val="0033CC"/>
                </a:solidFill>
              </a:rPr>
              <a:t>EU-parlamentti hyväksyy uuden jäsenen</a:t>
            </a:r>
          </a:p>
          <a:p>
            <a:pPr eaLnBrk="1" hangingPunct="1"/>
            <a:endParaRPr lang="fi-FI" altLang="fi-FI" dirty="0">
              <a:solidFill>
                <a:srgbClr val="0033CC"/>
              </a:solidFill>
            </a:endParaRPr>
          </a:p>
          <a:p>
            <a:pPr eaLnBrk="1" hangingPunct="1"/>
            <a:endParaRPr lang="fi-FI" altLang="fi-FI" sz="3600" dirty="0"/>
          </a:p>
          <a:p>
            <a:pPr eaLnBrk="1" hangingPunct="1"/>
            <a:endParaRPr lang="fi-FI" altLang="fi-FI" sz="2000" dirty="0"/>
          </a:p>
          <a:p>
            <a:pPr eaLnBrk="1" hangingPunct="1"/>
            <a:endParaRPr lang="en-US" altLang="fi-FI" dirty="0"/>
          </a:p>
        </p:txBody>
      </p:sp>
    </p:spTree>
    <p:extLst>
      <p:ext uri="{BB962C8B-B14F-4D97-AF65-F5344CB8AC3E}">
        <p14:creationId xmlns:p14="http://schemas.microsoft.com/office/powerpoint/2010/main" val="14728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89141A96EA8EA4E8579D9B41245B2C9" ma:contentTypeVersion="10" ma:contentTypeDescription="Luo uusi asiakirja." ma:contentTypeScope="" ma:versionID="7dc510084f75d00c0ac79af489274f87">
  <xsd:schema xmlns:xsd="http://www.w3.org/2001/XMLSchema" xmlns:xs="http://www.w3.org/2001/XMLSchema" xmlns:p="http://schemas.microsoft.com/office/2006/metadata/properties" xmlns:ns3="e675b820-0970-4dc2-82d7-e1ac55c57055" xmlns:ns4="29edc433-ad5a-4b80-bb02-89fac3ad605f" targetNamespace="http://schemas.microsoft.com/office/2006/metadata/properties" ma:root="true" ma:fieldsID="34a0273d63ef1d9cae78fde42ab93056" ns3:_="" ns4:_="">
    <xsd:import namespace="e675b820-0970-4dc2-82d7-e1ac55c57055"/>
    <xsd:import namespace="29edc433-ad5a-4b80-bb02-89fac3ad605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5b820-0970-4dc2-82d7-e1ac55c570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dc433-ad5a-4b80-bb02-89fac3ad60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3A4D0D-E9E0-47F4-AF80-0C1669BAAE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5b820-0970-4dc2-82d7-e1ac55c57055"/>
    <ds:schemaRef ds:uri="29edc433-ad5a-4b80-bb02-89fac3ad60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99DD3C-B932-487A-B92C-BD9EC88663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805533-B9F9-46AC-9908-54E63FCA0164}">
  <ds:schemaRefs>
    <ds:schemaRef ds:uri="http://purl.org/dc/elements/1.1/"/>
    <ds:schemaRef ds:uri="http://schemas.microsoft.com/office/2006/metadata/properties"/>
    <ds:schemaRef ds:uri="e675b820-0970-4dc2-82d7-e1ac55c57055"/>
    <ds:schemaRef ds:uri="29edc433-ad5a-4b80-bb02-89fac3ad605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322</Words>
  <Application>Microsoft Office PowerPoint</Application>
  <PresentationFormat>Laajakuva</PresentationFormat>
  <Paragraphs>79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Segoe UI Emoji</vt:lpstr>
      <vt:lpstr>Segoe UI Light</vt:lpstr>
      <vt:lpstr>Times New Roman</vt:lpstr>
      <vt:lpstr>Office-teema</vt:lpstr>
      <vt:lpstr>Euroopan unionin laajeneminen</vt:lpstr>
      <vt:lpstr>PowerPoint-esitys</vt:lpstr>
      <vt:lpstr>PowerPoint-esitys</vt:lpstr>
      <vt:lpstr>PowerPoint-esitys</vt:lpstr>
      <vt:lpstr>   </vt:lpstr>
      <vt:lpstr>PowerPoint-esitys</vt:lpstr>
      <vt:lpstr>laajentuminen</vt:lpstr>
      <vt:lpstr>Jos haluaa jäseneksi, on täytettävä Kööpenhaminan kriteerit</vt:lpstr>
      <vt:lpstr>Jäsenyysneuvotteluiden eteneminen</vt:lpstr>
      <vt:lpstr>verkkouutiset.fi 15.4.2018: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Spies Kaisa</dc:creator>
  <cp:lastModifiedBy>Spies Kaisa</cp:lastModifiedBy>
  <cp:revision>2</cp:revision>
  <dcterms:created xsi:type="dcterms:W3CDTF">2019-08-13T07:38:40Z</dcterms:created>
  <dcterms:modified xsi:type="dcterms:W3CDTF">2019-08-13T07:52:48Z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0x010100089141A96EA8EA4E8579D9B41245B2C9</vt:lpwstr>
  </property>
</Properties>
</file>