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58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264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392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89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888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90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940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09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690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49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38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DF80B-6C27-4AFB-A2AA-EA89E27FA62D}" type="datetimeFigureOut">
              <a:rPr lang="fi-FI" smtClean="0"/>
              <a:t>13.8.2019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188E1-55EC-40C8-81BE-3442B3599A5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208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eu-ajopu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436" y="240674"/>
            <a:ext cx="6697662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447" y="2159691"/>
            <a:ext cx="4529684" cy="482019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>Suomen tie Euroopan unioniin</a:t>
            </a:r>
            <a:br>
              <a:rPr lang="fi-FI" altLang="fi-FI" dirty="0" smtClean="0"/>
            </a:br>
            <a:r>
              <a:rPr lang="fi-FI" altLang="fi-FI" sz="4000" dirty="0" smtClean="0">
                <a:solidFill>
                  <a:srgbClr val="FF0000"/>
                </a:solidFill>
              </a:rPr>
              <a:t>Pohdittavaksi:</a:t>
            </a:r>
            <a:br>
              <a:rPr lang="fi-FI" altLang="fi-FI" sz="4000" dirty="0" smtClean="0">
                <a:solidFill>
                  <a:srgbClr val="FF0000"/>
                </a:solidFill>
              </a:rPr>
            </a:br>
            <a:r>
              <a:rPr lang="fi-FI" altLang="fi-FI" sz="4000" dirty="0" smtClean="0">
                <a:solidFill>
                  <a:srgbClr val="FF0000"/>
                </a:solidFill>
              </a:rPr>
              <a:t>Mitä kuva kertoo Suomen liittymisestä Euroopan unioniin?</a:t>
            </a:r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/>
              <a:t/>
            </a:r>
            <a:br>
              <a:rPr lang="fi-FI" altLang="fi-FI" dirty="0"/>
            </a:br>
            <a:endParaRPr lang="en-US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0358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u-ajopuu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26" y="711429"/>
            <a:ext cx="6911975" cy="516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783771" y="5590903"/>
            <a:ext cx="1020209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sz="3200">
                <a:solidFill>
                  <a:srgbClr val="FF0000"/>
                </a:solidFill>
              </a:rPr>
              <a:t>Pohdittavaksi:</a:t>
            </a:r>
            <a:br>
              <a:rPr lang="fi-FI" altLang="fi-FI" sz="3200">
                <a:solidFill>
                  <a:srgbClr val="FF0000"/>
                </a:solidFill>
              </a:rPr>
            </a:br>
            <a:r>
              <a:rPr lang="fi-FI" altLang="fi-FI" sz="3200">
                <a:solidFill>
                  <a:srgbClr val="FF0000"/>
                </a:solidFill>
              </a:rPr>
              <a:t>Mitä kuva kertoo Suomen liittymisestä Euroopan unioniin?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61100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1325563"/>
          </a:xfrm>
        </p:spPr>
        <p:txBody>
          <a:bodyPr/>
          <a:lstStyle/>
          <a:p>
            <a:r>
              <a:rPr lang="fi-FI" dirty="0" smtClean="0">
                <a:solidFill>
                  <a:srgbClr val="00B0F0"/>
                </a:solidFill>
              </a:rPr>
              <a:t>Argumentteja EU:n puolesta ja vastaan</a:t>
            </a:r>
            <a:endParaRPr lang="fi-FI" dirty="0">
              <a:solidFill>
                <a:srgbClr val="00B0F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0135" y="1159099"/>
            <a:ext cx="10971727" cy="5409126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”Ei täällä kukaan yksin pärjää”</a:t>
            </a:r>
          </a:p>
          <a:p>
            <a:r>
              <a:rPr lang="fi-FI" dirty="0" smtClean="0"/>
              <a:t>”Nyt olisi sopiva aika liittyä kun muutkin Pohjoismaat liittyvät ettei jäädä yksin veli venäläisen seuraan.”</a:t>
            </a:r>
          </a:p>
          <a:p>
            <a:r>
              <a:rPr lang="fi-FI" dirty="0" smtClean="0"/>
              <a:t>”Työskentelymahdollisuudet EU:ssa, työvoiman vapaa liikkuvuus.”</a:t>
            </a:r>
          </a:p>
          <a:p>
            <a:r>
              <a:rPr lang="fi-FI" dirty="0" smtClean="0"/>
              <a:t>”Kauppa paranee ja sen myötä tulee lisää töitä.”</a:t>
            </a:r>
          </a:p>
          <a:p>
            <a:r>
              <a:rPr lang="fi-FI" dirty="0" smtClean="0"/>
              <a:t>”Onko Suomen itsenäisyystaistelut olleet turhia?”</a:t>
            </a:r>
          </a:p>
          <a:p>
            <a:r>
              <a:rPr lang="fi-FI" dirty="0" smtClean="0"/>
              <a:t>EU on byrokraattinen ja kallis, en usko EU:n pysyvyyteen.”</a:t>
            </a:r>
          </a:p>
          <a:p>
            <a:r>
              <a:rPr lang="fi-FI" dirty="0" smtClean="0"/>
              <a:t>Päätökset tekee Saksa ja Ranska, meitä kohdellaan merkityksettömänä.”</a:t>
            </a:r>
          </a:p>
          <a:p>
            <a:r>
              <a:rPr lang="fi-FI" dirty="0" smtClean="0"/>
              <a:t>Rajojen avautuminen tuo liikaa työväkeä ja roskajoukkoja Suomeen.”</a:t>
            </a:r>
          </a:p>
          <a:p>
            <a:r>
              <a:rPr lang="fi-FI" dirty="0" smtClean="0"/>
              <a:t>EU sitoo suomalaisia poliitikkoja ja niiden omat tyhmyydet jää vähemmäksi.”</a:t>
            </a:r>
          </a:p>
          <a:p>
            <a:r>
              <a:rPr lang="fi-FI" dirty="0" smtClean="0"/>
              <a:t>Suomalaisten ei tule jäädä tekemään virsuja toisilleen.”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85258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sz="6000" dirty="0" smtClean="0">
                <a:solidFill>
                  <a:srgbClr val="00B0F0"/>
                </a:solidFill>
              </a:rPr>
              <a:t>Jäsenyysneuvottelut</a:t>
            </a:r>
            <a:endParaRPr lang="en-US" altLang="fi-FI" sz="6000" dirty="0" smtClean="0">
              <a:solidFill>
                <a:srgbClr val="00B0F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i-FI" altLang="fi-FI" sz="3600" dirty="0" smtClean="0"/>
              <a:t>Poliittinen keskustelu jäsenyydestä Suomessa 1991-92</a:t>
            </a:r>
          </a:p>
          <a:p>
            <a:pPr eaLnBrk="1" hangingPunct="1"/>
            <a:r>
              <a:rPr lang="fi-FI" altLang="fi-FI" sz="3600" dirty="0" smtClean="0"/>
              <a:t>Jäsenyyshakemuksen jättäminen 1992</a:t>
            </a:r>
          </a:p>
          <a:p>
            <a:pPr eaLnBrk="1" hangingPunct="1"/>
            <a:r>
              <a:rPr lang="fi-FI" altLang="fi-FI" sz="3600" dirty="0" smtClean="0"/>
              <a:t>Suomi haki jäsenyyttä: </a:t>
            </a:r>
          </a:p>
          <a:p>
            <a:pPr lvl="1" eaLnBrk="1" hangingPunct="1"/>
            <a:r>
              <a:rPr lang="fi-FI" altLang="fi-FI" sz="3200" dirty="0" smtClean="0"/>
              <a:t>Talouden vuoksi</a:t>
            </a:r>
          </a:p>
          <a:p>
            <a:pPr lvl="1" eaLnBrk="1" hangingPunct="1"/>
            <a:r>
              <a:rPr lang="fi-FI" altLang="fi-FI" sz="3200" dirty="0" smtClean="0"/>
              <a:t>Turvallisuuspolitiikan takia</a:t>
            </a:r>
          </a:p>
          <a:p>
            <a:pPr eaLnBrk="1" hangingPunct="1"/>
            <a:r>
              <a:rPr lang="fi-FI" altLang="fi-FI" sz="3600" dirty="0" smtClean="0"/>
              <a:t>Jäsenyysneuvottelut 1993-94</a:t>
            </a:r>
          </a:p>
          <a:p>
            <a:pPr lvl="1" eaLnBrk="1" hangingPunct="1"/>
            <a:r>
              <a:rPr lang="fi-FI" altLang="fi-FI" sz="3200" dirty="0" smtClean="0"/>
              <a:t>Maatalouspolitiikka, aluepolitiikka ongelmia</a:t>
            </a:r>
            <a:endParaRPr lang="en-US" altLang="fi-FI" sz="3200" dirty="0" smtClean="0"/>
          </a:p>
        </p:txBody>
      </p:sp>
    </p:spTree>
    <p:extLst>
      <p:ext uri="{BB962C8B-B14F-4D97-AF65-F5344CB8AC3E}">
        <p14:creationId xmlns:p14="http://schemas.microsoft.com/office/powerpoint/2010/main" val="208012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eu-äänestys-kartt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284" y="-101221"/>
            <a:ext cx="3460750" cy="710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24001" y="188913"/>
            <a:ext cx="664051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/>
              <a:t>1994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/>
              <a:t>NEUVOA-ANTAVA KANSANÄÄNESTYS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 smtClean="0"/>
              <a:t>Euroopan Unioniin </a:t>
            </a:r>
            <a:r>
              <a:rPr lang="fi-FI" altLang="fi-FI" sz="2800" dirty="0"/>
              <a:t>liittymisestä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/>
              <a:t>57% kannatti liittymistä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 dirty="0"/>
              <a:t>43% vastusti</a:t>
            </a:r>
            <a:endParaRPr lang="en-US" altLang="fi-FI" sz="2800" dirty="0"/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2043113" y="4816476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1524001" y="5516563"/>
            <a:ext cx="936625" cy="647700"/>
          </a:xfrm>
          <a:prstGeom prst="rightArrow">
            <a:avLst>
              <a:gd name="adj1" fmla="val 50000"/>
              <a:gd name="adj2" fmla="val 361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351089" y="5373688"/>
            <a:ext cx="5508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/>
              <a:t>1.1.1995 Suomi, Ruotsi ja Itävalta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800"/>
              <a:t>Liittyivät EU:n jäseniksi</a:t>
            </a:r>
            <a:endParaRPr lang="en-US" altLang="fi-FI" sz="2800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524001" y="2924175"/>
            <a:ext cx="5292725" cy="193899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Millä alueilla unioniin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liittymistä kannatettiin ja millä vastustettiin?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Mikä selittää näiden alueiden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2400"/>
              <a:t>asukkaiden äänestyskäyttäytymistä?</a:t>
            </a:r>
            <a:endParaRPr lang="en-US" altLang="fi-FI" sz="2400"/>
          </a:p>
        </p:txBody>
      </p:sp>
    </p:spTree>
    <p:extLst>
      <p:ext uri="{BB962C8B-B14F-4D97-AF65-F5344CB8AC3E}">
        <p14:creationId xmlns:p14="http://schemas.microsoft.com/office/powerpoint/2010/main" val="784047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9" grpId="0" animBg="1"/>
      <p:bldP spid="3080" grpId="0"/>
      <p:bldP spid="30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Pohjoismaiden erilaiset Eurooppa-ratkaisut – KPL 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Opiskeluvinkki:</a:t>
            </a:r>
          </a:p>
          <a:p>
            <a:r>
              <a:rPr lang="fi-FI" dirty="0" smtClean="0"/>
              <a:t>Lue oppikirjasta s. 34. Tee miellekartta jossa kuvaat jokaisen Pohjoismaan asemaa EU:ssa ja Natossa.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771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5B91DF-97E9-417A-8853-175E3FDB39B1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e675b820-0970-4dc2-82d7-e1ac55c57055"/>
    <ds:schemaRef ds:uri="29edc433-ad5a-4b80-bb02-89fac3ad605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F731280-EDA4-49D8-A66F-2840CA64502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A07065-5C9C-423B-B4E1-8FED1FEC8B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 Suomen tie Euroopan unioniin Pohdittavaksi: Mitä kuva kertoo Suomen liittymisestä Euroopan unioniin?  </vt:lpstr>
      <vt:lpstr>PowerPoint-esitys</vt:lpstr>
      <vt:lpstr>Argumentteja EU:n puolesta ja vastaan</vt:lpstr>
      <vt:lpstr>Jäsenyysneuvottelut</vt:lpstr>
      <vt:lpstr>PowerPoint-esitys</vt:lpstr>
      <vt:lpstr>Pohjoismaiden erilaiset Eurooppa-ratkaisut – KPL 4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tie Euroopan unioniin Pohdittavaksi: Mitä kuva kertoo Suomen liittymisestä Euroopan unioniin?</dc:title>
  <dc:creator>Spies Kaisa</dc:creator>
  <cp:lastModifiedBy>Spies Kaisa</cp:lastModifiedBy>
  <cp:revision>2</cp:revision>
  <dcterms:created xsi:type="dcterms:W3CDTF">2019-08-13T07:43:13Z</dcterms:created>
  <dcterms:modified xsi:type="dcterms:W3CDTF">2019-08-13T07:54:40Z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