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  <p:sldMasterId id="2147483771" r:id="rId2"/>
    <p:sldMasterId id="2147483831" r:id="rId3"/>
    <p:sldMasterId id="2147483911" r:id="rId4"/>
    <p:sldMasterId id="2147483956" r:id="rId5"/>
  </p:sldMasterIdLst>
  <p:sldIdLst>
    <p:sldId id="256" r:id="rId6"/>
    <p:sldId id="257" r:id="rId7"/>
    <p:sldId id="258" r:id="rId8"/>
    <p:sldId id="260" r:id="rId9"/>
    <p:sldId id="261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 snapToGrid="0">
      <p:cViewPr>
        <p:scale>
          <a:sx n="50" d="100"/>
          <a:sy n="50" d="100"/>
        </p:scale>
        <p:origin x="-1458" y="-6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5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703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713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060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308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509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89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759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328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043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0156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73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109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8707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8039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6510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6231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8980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8951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8863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4828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3532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391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7361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8238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283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5588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2870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4149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6374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3380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7636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7436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6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470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4453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6671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9952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2593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6260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56473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26303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0330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86578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478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29208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9768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71315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65285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09799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2791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20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57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1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620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86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419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78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52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89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878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3" r:id="rId7"/>
    <p:sldLayoutId id="2147483964" r:id="rId8"/>
    <p:sldLayoutId id="2147483965" r:id="rId9"/>
    <p:sldLayoutId id="2147483966" r:id="rId10"/>
    <p:sldLayoutId id="21474839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rauma/po2/rauma/luku6/6-1/ko" TargetMode="External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0180" y="1714722"/>
            <a:ext cx="8677888" cy="2051159"/>
          </a:xfrm>
        </p:spPr>
        <p:txBody>
          <a:bodyPr>
            <a:noAutofit/>
          </a:bodyPr>
          <a:lstStyle/>
          <a:p>
            <a:r>
              <a:rPr lang="fi-FI" sz="5400" dirty="0" smtClean="0"/>
              <a:t>Arviointikeskustelu ja arvioinnin monet muodot</a:t>
            </a:r>
            <a:endParaRPr lang="fi-FI" sz="54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6.4.2017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9083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9848" y="782344"/>
            <a:ext cx="10058400" cy="1609344"/>
          </a:xfrm>
        </p:spPr>
        <p:txBody>
          <a:bodyPr>
            <a:noAutofit/>
          </a:bodyPr>
          <a:lstStyle/>
          <a:p>
            <a:r>
              <a:rPr lang="fi-FI" sz="4000" dirty="0" smtClean="0"/>
              <a:t>Käytitkö arviointikeskustelun </a:t>
            </a:r>
            <a:r>
              <a:rPr lang="fi-FI" sz="3600" dirty="0" smtClean="0"/>
              <a:t>pohjana</a:t>
            </a:r>
            <a:r>
              <a:rPr lang="fi-FI" sz="4000" dirty="0" smtClean="0"/>
              <a:t> </a:t>
            </a:r>
            <a:r>
              <a:rPr lang="fi-FI" sz="4000" dirty="0" err="1" smtClean="0"/>
              <a:t>peda.netistä</a:t>
            </a:r>
            <a:r>
              <a:rPr lang="fi-FI" sz="4000" dirty="0" smtClean="0"/>
              <a:t> löytyvää valmista lomaketta?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37950" y="2631771"/>
            <a:ext cx="10058400" cy="4050792"/>
          </a:xfrm>
        </p:spPr>
        <p:txBody>
          <a:bodyPr/>
          <a:lstStyle/>
          <a:p>
            <a:r>
              <a:rPr lang="fi-FI" dirty="0" smtClean="0"/>
              <a:t>Iso osa vastaajista käytti valmista lomaketta</a:t>
            </a:r>
          </a:p>
          <a:p>
            <a:r>
              <a:rPr lang="fi-FI" dirty="0" smtClean="0"/>
              <a:t>Arviointikeskustelun kirjaaminen </a:t>
            </a:r>
            <a:r>
              <a:rPr lang="fi-FI" dirty="0" err="1" smtClean="0"/>
              <a:t>Wilmaan</a:t>
            </a:r>
            <a:endParaRPr lang="fi-FI" dirty="0" smtClean="0"/>
          </a:p>
          <a:p>
            <a:r>
              <a:rPr lang="fi-FI" dirty="0" smtClean="0"/>
              <a:t>Toimi keskustelun pohjana</a:t>
            </a:r>
          </a:p>
          <a:p>
            <a:r>
              <a:rPr lang="fi-FI" dirty="0" smtClean="0"/>
              <a:t>Päällekkäisiä kohtia oppilaan ja huoltajan lomakkeissa (tiivistäminen / yhdistäminen)</a:t>
            </a:r>
          </a:p>
          <a:p>
            <a:r>
              <a:rPr lang="fi-FI" dirty="0" smtClean="0"/>
              <a:t>2.-luokkalaisten lomakkeen helpommaksi muuttaminen? </a:t>
            </a:r>
          </a:p>
          <a:p>
            <a:r>
              <a:rPr lang="fi-FI" dirty="0" smtClean="0"/>
              <a:t>Oppilaan omien tavoitteiden asettaminen lisääminen lomakkeeseen ja </a:t>
            </a:r>
            <a:r>
              <a:rPr lang="fi-FI" dirty="0" err="1" smtClean="0"/>
              <a:t>itsearviointiin</a:t>
            </a:r>
            <a:r>
              <a:rPr lang="fi-FI" dirty="0" smtClean="0"/>
              <a:t> lisäkommentointimahdollisuus</a:t>
            </a:r>
          </a:p>
          <a:p>
            <a:r>
              <a:rPr lang="fi-FI" dirty="0" smtClean="0"/>
              <a:t>Huoltajien ja oppilaiden lomakkeiden vertailtavuus, sijoittelu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7871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Muita huomioita arviointikeskusteluista?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Hyvä, antoisa</a:t>
            </a:r>
          </a:p>
          <a:p>
            <a:r>
              <a:rPr lang="fi-FI" dirty="0" smtClean="0"/>
              <a:t>Hyvin työlästä</a:t>
            </a:r>
          </a:p>
          <a:p>
            <a:r>
              <a:rPr lang="fi-FI" dirty="0" smtClean="0"/>
              <a:t>Aikaa meni paljon, </a:t>
            </a:r>
          </a:p>
          <a:p>
            <a:pPr marL="0" indent="0">
              <a:buNone/>
            </a:pPr>
            <a:r>
              <a:rPr lang="fi-FI" dirty="0" smtClean="0"/>
              <a:t>esimerkiksi 1h 15min./perhe, 40 min. x 26 opp. + suunnittelu, 30 min. x 26 opp. + suunnittelu </a:t>
            </a:r>
          </a:p>
          <a:p>
            <a:r>
              <a:rPr lang="fi-FI" dirty="0" smtClean="0"/>
              <a:t>Ehdotettiin vaihtoehtoisesti arviointikeskustelua todistusten sijaan</a:t>
            </a:r>
          </a:p>
          <a:p>
            <a:r>
              <a:rPr lang="fi-FI" dirty="0" smtClean="0"/>
              <a:t>Kuutosluokkien palautteissa todettiin, että välitodistus + keskustelu on hyvä</a:t>
            </a:r>
          </a:p>
          <a:p>
            <a:r>
              <a:rPr lang="fi-FI" dirty="0" smtClean="0"/>
              <a:t>Hyväksi ajankohdaksi osoittautui joulun jälkeen – talvilomaa ennen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2465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1201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Monipuolinen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4221" y="1155032"/>
            <a:ext cx="11959389" cy="5486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>
                <a:hlinkClick r:id="rId2"/>
              </a:rPr>
              <a:t>Rauman kaupungin OPS-sisältö</a:t>
            </a:r>
            <a:endParaRPr lang="fi-FI" dirty="0"/>
          </a:p>
          <a:p>
            <a:pPr marL="0" indent="0">
              <a:buNone/>
            </a:pPr>
            <a:r>
              <a:rPr lang="fi-FI" b="1" dirty="0"/>
              <a:t>Arvioinnin pedagoginen </a:t>
            </a:r>
            <a:r>
              <a:rPr lang="fi-FI" b="1" dirty="0" smtClean="0"/>
              <a:t>tehtävä</a:t>
            </a:r>
            <a:r>
              <a:rPr lang="fi-FI" b="1" dirty="0"/>
              <a:t> </a:t>
            </a:r>
            <a:endParaRPr lang="fi-FI" b="1" dirty="0" smtClean="0"/>
          </a:p>
          <a:p>
            <a:pPr marL="0" indent="0">
              <a:buNone/>
            </a:pPr>
            <a:r>
              <a:rPr lang="fi-FI" dirty="0" smtClean="0"/>
              <a:t>-</a:t>
            </a:r>
            <a:r>
              <a:rPr lang="fi-FI" b="1" dirty="0" smtClean="0"/>
              <a:t> ohjaavaa</a:t>
            </a:r>
            <a:r>
              <a:rPr lang="fi-FI" b="1" dirty="0"/>
              <a:t>, kannustavaa ja käytetään monipuolisia arviointimenetelmiä </a:t>
            </a:r>
            <a:r>
              <a:rPr lang="fi-FI" dirty="0"/>
              <a:t>erilaiset oppijat huomioon </a:t>
            </a:r>
            <a:r>
              <a:rPr lang="fi-FI" dirty="0" smtClean="0"/>
              <a:t>ottaen </a:t>
            </a:r>
          </a:p>
          <a:p>
            <a:pPr marL="0" indent="0">
              <a:buNone/>
            </a:pPr>
            <a:r>
              <a:rPr lang="fi-FI" dirty="0" smtClean="0"/>
              <a:t>-</a:t>
            </a:r>
            <a:r>
              <a:rPr lang="fi-FI" b="1" dirty="0" smtClean="0"/>
              <a:t> selkeät </a:t>
            </a:r>
            <a:r>
              <a:rPr lang="fi-FI" b="1" dirty="0"/>
              <a:t>tavoitteet</a:t>
            </a:r>
            <a:r>
              <a:rPr lang="fi-FI" dirty="0"/>
              <a:t>, jotka tulee olla oppilaan, opettajan ja huoltajan </a:t>
            </a:r>
            <a:r>
              <a:rPr lang="fi-FI" dirty="0" smtClean="0"/>
              <a:t>tiedossa</a:t>
            </a:r>
          </a:p>
          <a:p>
            <a:pPr>
              <a:buFontTx/>
              <a:buChar char="-"/>
            </a:pPr>
            <a:r>
              <a:rPr lang="fi-FI" dirty="0" smtClean="0"/>
              <a:t>pyritään </a:t>
            </a:r>
            <a:r>
              <a:rPr lang="fi-FI" b="1" dirty="0"/>
              <a:t>innostamaan</a:t>
            </a:r>
            <a:r>
              <a:rPr lang="fi-FI" dirty="0"/>
              <a:t> oppilaita oppimaan ja opiskelemaan vastuuta </a:t>
            </a:r>
            <a:r>
              <a:rPr lang="fi-FI" dirty="0" smtClean="0"/>
              <a:t>ottaen</a:t>
            </a:r>
            <a:endParaRPr lang="fi-FI" dirty="0"/>
          </a:p>
          <a:p>
            <a:pPr>
              <a:buFontTx/>
              <a:buChar char="-"/>
            </a:pPr>
            <a:r>
              <a:rPr lang="fi-FI" dirty="0" smtClean="0"/>
              <a:t>tehtävänä </a:t>
            </a:r>
            <a:r>
              <a:rPr lang="fi-FI" dirty="0"/>
              <a:t>on oppilaan </a:t>
            </a:r>
            <a:r>
              <a:rPr lang="fi-FI" b="1" dirty="0"/>
              <a:t>oman toiminnan ohjaaminen </a:t>
            </a:r>
            <a:r>
              <a:rPr lang="fi-FI" dirty="0"/>
              <a:t>sekä </a:t>
            </a:r>
            <a:r>
              <a:rPr lang="fi-FI" b="1" dirty="0"/>
              <a:t>realistisen minäkäsityksen syntyminen</a:t>
            </a:r>
            <a:r>
              <a:rPr lang="fi-FI" dirty="0"/>
              <a:t> itsestä </a:t>
            </a:r>
            <a:r>
              <a:rPr lang="fi-FI" dirty="0" smtClean="0"/>
              <a:t>oppijana</a:t>
            </a:r>
          </a:p>
          <a:p>
            <a:pPr>
              <a:buFontTx/>
              <a:buChar char="-"/>
            </a:pPr>
            <a:r>
              <a:rPr lang="fi-FI" dirty="0" smtClean="0"/>
              <a:t>oppilas</a:t>
            </a:r>
            <a:r>
              <a:rPr lang="fi-FI" dirty="0"/>
              <a:t>, opettaja ja huoltaja saavat tietoa oppimisprosessista ja tavoitteiden </a:t>
            </a:r>
            <a:r>
              <a:rPr lang="fi-FI" dirty="0" smtClean="0"/>
              <a:t>saavuttamisesta</a:t>
            </a:r>
            <a:endParaRPr lang="fi-FI" dirty="0"/>
          </a:p>
          <a:p>
            <a:pPr>
              <a:buFontTx/>
              <a:buChar char="-"/>
            </a:pPr>
            <a:r>
              <a:rPr lang="fi-FI" b="1" dirty="0" smtClean="0"/>
              <a:t>ottaa </a:t>
            </a:r>
            <a:r>
              <a:rPr lang="fi-FI" b="1" dirty="0"/>
              <a:t>huomioon erilaiset ja eri tavoin oppivat </a:t>
            </a:r>
            <a:r>
              <a:rPr lang="fi-FI" b="1" dirty="0" smtClean="0"/>
              <a:t>oppijat</a:t>
            </a:r>
            <a:endParaRPr lang="fi-FI" dirty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r>
              <a:rPr lang="fi-FI" b="1" dirty="0"/>
              <a:t>Arvioinnista tiedottaminen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Rauman kaupungin perusopetuksessa arviointikäytänteistä tiedotetaan mm. Wilman välityksellä, vanhempainilloissa, koulun lukuvuositiedotteessa sekä keskusteluissa huoltajan kanssa.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3656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52131" y="-161277"/>
            <a:ext cx="9404723" cy="1400530"/>
          </a:xfrm>
        </p:spPr>
        <p:txBody>
          <a:bodyPr/>
          <a:lstStyle/>
          <a:p>
            <a:r>
              <a:rPr lang="fi-FI" dirty="0" smtClean="0"/>
              <a:t>Mitä arviointi on?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8600" y="962526"/>
            <a:ext cx="5271052" cy="5799221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Tavoite- ja kriteeriperusteista</a:t>
            </a:r>
          </a:p>
          <a:p>
            <a:r>
              <a:rPr lang="fi-FI" dirty="0" smtClean="0"/>
              <a:t>Henkilökohtaisten tavoitteiden asettamista tukevaa</a:t>
            </a:r>
          </a:p>
          <a:p>
            <a:r>
              <a:rPr lang="fi-FI" dirty="0" smtClean="0"/>
              <a:t>Oppimisprosessin havainnoimista ja dokumentointia</a:t>
            </a:r>
          </a:p>
          <a:p>
            <a:r>
              <a:rPr lang="fi-FI" dirty="0" smtClean="0"/>
              <a:t>Palautteen antamista</a:t>
            </a:r>
          </a:p>
          <a:p>
            <a:r>
              <a:rPr lang="fi-FI" dirty="0" smtClean="0"/>
              <a:t>Kannustusta ja rohkaisua</a:t>
            </a:r>
          </a:p>
          <a:p>
            <a:r>
              <a:rPr lang="fi-FI" dirty="0" smtClean="0"/>
              <a:t>Rakentavasti esitettyä ja erittelevää</a:t>
            </a:r>
          </a:p>
          <a:p>
            <a:r>
              <a:rPr lang="fi-FI" dirty="0" smtClean="0"/>
              <a:t>Ymmärrettävää</a:t>
            </a:r>
          </a:p>
          <a:p>
            <a:r>
              <a:rPr lang="fi-FI" dirty="0" smtClean="0"/>
              <a:t>Tulevaa oppimista ohjaavaa (engl. </a:t>
            </a:r>
            <a:r>
              <a:rPr lang="fi-FI" dirty="0" err="1" smtClean="0"/>
              <a:t>Feed</a:t>
            </a:r>
            <a:r>
              <a:rPr lang="fi-FI" dirty="0" smtClean="0"/>
              <a:t> </a:t>
            </a:r>
            <a:r>
              <a:rPr lang="fi-FI" dirty="0" err="1" smtClean="0"/>
              <a:t>forward</a:t>
            </a:r>
            <a:r>
              <a:rPr lang="fi-FI" dirty="0" smtClean="0"/>
              <a:t>)</a:t>
            </a:r>
          </a:p>
          <a:p>
            <a:r>
              <a:rPr lang="fi-FI" dirty="0" smtClean="0"/>
              <a:t>Sekä prosessinaikaista että kokoavaa</a:t>
            </a:r>
          </a:p>
          <a:p>
            <a:r>
              <a:rPr lang="fi-FI" dirty="0" smtClean="0"/>
              <a:t>Sekä kuvailevaa että asteikollista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654493" y="962527"/>
            <a:ext cx="4849946" cy="5799220"/>
          </a:xfrm>
        </p:spPr>
        <p:txBody>
          <a:bodyPr>
            <a:normAutofit lnSpcReduction="10000"/>
          </a:bodyPr>
          <a:lstStyle/>
          <a:p>
            <a:r>
              <a:rPr lang="fi-FI" dirty="0"/>
              <a:t>Rohkaisevaa ja yrittämään kannustavaa</a:t>
            </a:r>
          </a:p>
          <a:p>
            <a:r>
              <a:rPr lang="fi-FI" dirty="0"/>
              <a:t>Oppilaiden osallisuutta edistävää, keskustelevaa ja vuorovaikutteista</a:t>
            </a:r>
          </a:p>
          <a:p>
            <a:r>
              <a:rPr lang="fi-FI" dirty="0"/>
              <a:t>Oppilaan oman oppimisprosessin ymmärtämistä tukevaa</a:t>
            </a:r>
          </a:p>
          <a:p>
            <a:r>
              <a:rPr lang="fi-FI" dirty="0"/>
              <a:t>Oppilaan edistymisen näkyväksi tekevää</a:t>
            </a:r>
          </a:p>
          <a:p>
            <a:r>
              <a:rPr lang="fi-FI" dirty="0"/>
              <a:t>Oikeudenmukaisesti ja eettisesti toteutettua</a:t>
            </a:r>
          </a:p>
          <a:p>
            <a:r>
              <a:rPr lang="fi-FI" dirty="0"/>
              <a:t>Opetusta ja muun koulutyön suunnittelua </a:t>
            </a:r>
            <a:r>
              <a:rPr lang="fi-FI" dirty="0" smtClean="0"/>
              <a:t>kehittävää</a:t>
            </a:r>
            <a:endParaRPr lang="fi-FI" dirty="0"/>
          </a:p>
          <a:p>
            <a:r>
              <a:rPr lang="fi-FI" dirty="0"/>
              <a:t>Kotien suuntaan avointa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Lähde: Reseptit </a:t>
            </a:r>
            <a:r>
              <a:rPr lang="fi-FI" dirty="0" err="1" smtClean="0"/>
              <a:t>OPSin</a:t>
            </a:r>
            <a:r>
              <a:rPr lang="fi-FI" dirty="0" smtClean="0"/>
              <a:t> käyttöön 2016, 166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888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”Opettajan antaman, oppimisprosessia näkyväksi tekevän ja oppimista edistävän palautteen tulee auttaa oppilaita hahmottamaan ja ymmärtämään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45127" y="2646947"/>
            <a:ext cx="10515600" cy="3533190"/>
          </a:xfrm>
        </p:spPr>
        <p:txBody>
          <a:bodyPr/>
          <a:lstStyle/>
          <a:p>
            <a:r>
              <a:rPr lang="fi-FI" dirty="0" smtClean="0"/>
              <a:t>mitä heidän on tarkoitus oppia</a:t>
            </a:r>
          </a:p>
          <a:p>
            <a:r>
              <a:rPr lang="fi-FI" dirty="0"/>
              <a:t>m</a:t>
            </a:r>
            <a:r>
              <a:rPr lang="fi-FI" dirty="0" smtClean="0"/>
              <a:t>itä he ovat jo oppineet</a:t>
            </a:r>
          </a:p>
          <a:p>
            <a:r>
              <a:rPr lang="fi-FI" dirty="0"/>
              <a:t>m</a:t>
            </a:r>
            <a:r>
              <a:rPr lang="fi-FI" dirty="0" smtClean="0"/>
              <a:t>iten he voivat edistää omaa oppimistaan ja parantaa suoriutumistaan”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 smtClean="0"/>
              <a:t>(POPS 2014, 51)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6022665"/>
      </p:ext>
    </p:extLst>
  </p:cSld>
  <p:clrMapOvr>
    <a:masterClrMapping/>
  </p:clrMapOvr>
</p:sld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Puutyyppi">
  <a:themeElements>
    <a:clrScheme name="Puutyyp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uutyyp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utyyp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TM02892315[[fn=Kuiskaus]]</Template>
  <TotalTime>77</TotalTime>
  <Words>319</Words>
  <Application>Microsoft Office PowerPoint</Application>
  <PresentationFormat>Mukautettu</PresentationFormat>
  <Paragraphs>55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5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HDOfficeLightV0</vt:lpstr>
      <vt:lpstr>1_HDOfficeLightV0</vt:lpstr>
      <vt:lpstr>2_HDOfficeLightV0</vt:lpstr>
      <vt:lpstr>3_HDOfficeLightV0</vt:lpstr>
      <vt:lpstr>Puutyyppi</vt:lpstr>
      <vt:lpstr>Arviointikeskustelu ja arvioinnin monet muodot</vt:lpstr>
      <vt:lpstr>Käytitkö arviointikeskustelun pohjana peda.netistä löytyvää valmista lomaketta?</vt:lpstr>
      <vt:lpstr>Muita huomioita arviointikeskusteluista?</vt:lpstr>
      <vt:lpstr>Monipuolinen arviointi</vt:lpstr>
      <vt:lpstr>Mitä arviointi on?</vt:lpstr>
      <vt:lpstr>”Opettajan antaman, oppimisprosessia näkyväksi tekevän ja oppimista edistävän palautteen tulee auttaa oppilaita hahmottamaan ja ymmärtämään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Arviointikeskustelu ja arvioinnin monet muodot</dc:title>
  <dc:creator>Jaana Huovinen-Nummela</dc:creator>
  <cp:lastModifiedBy>Windows-käyttäjä</cp:lastModifiedBy>
  <cp:revision>10</cp:revision>
  <dcterms:created xsi:type="dcterms:W3CDTF">2017-04-04T16:13:32Z</dcterms:created>
  <dcterms:modified xsi:type="dcterms:W3CDTF">2017-04-05T12:31:58Z</dcterms:modified>
</cp:coreProperties>
</file>